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3" r:id="rId2"/>
    <p:sldId id="258" r:id="rId3"/>
    <p:sldId id="287" r:id="rId4"/>
    <p:sldId id="288" r:id="rId5"/>
    <p:sldId id="291" r:id="rId6"/>
    <p:sldId id="289" r:id="rId7"/>
    <p:sldId id="290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E2D"/>
    <a:srgbClr val="777877"/>
    <a:srgbClr val="007A4D"/>
    <a:srgbClr val="71105E"/>
    <a:srgbClr val="CD0034"/>
    <a:srgbClr val="0076A3"/>
    <a:srgbClr val="009CCC"/>
    <a:srgbClr val="F0A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9" autoAdjust="0"/>
    <p:restoredTop sz="94280" autoAdjust="0"/>
  </p:normalViewPr>
  <p:slideViewPr>
    <p:cSldViewPr snapToGrid="0" snapToObjects="1">
      <p:cViewPr varScale="1">
        <p:scale>
          <a:sx n="68" d="100"/>
          <a:sy n="68" d="100"/>
        </p:scale>
        <p:origin x="582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Latest%20Version\Post-edit%20latest\Last%20Legs\CEEW%20CBI%20-%20Source%20files%20for%20graphs%2023Apr19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with%20tabs%20India%20sum%20data%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with%20tabs%20India%20sum%20data%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with%20tabs%20India%20sum%20data%20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with%20tabs%20India%20sum%20data%20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RJUN\Documents\CEEW%20Work\Green%20Bonds\Latest%20Version\Post-edit%20latest\Last%20Legs\CEEW%20CBI%20-%20Source%20files%20for%20graphs%2023Apr19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dirty="0"/>
              <a:t>Comparison of annual RE investment flows with requirements</a:t>
            </a:r>
            <a:r>
              <a:rPr lang="en-IN" sz="1600" baseline="0" dirty="0"/>
              <a:t> for </a:t>
            </a:r>
            <a:r>
              <a:rPr lang="en-IN" sz="1600" dirty="0"/>
              <a:t>targets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 investment flows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Targeted 2018-2030</c:v>
                </c:pt>
                <c:pt idx="1">
                  <c:v>Actual 2013-2017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31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3E-4F2E-BD6E-FB401AA862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67063984"/>
        <c:axId val="567062344"/>
      </c:barChart>
      <c:catAx>
        <c:axId val="567063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062344"/>
        <c:crosses val="autoZero"/>
        <c:auto val="1"/>
        <c:lblAlgn val="ctr"/>
        <c:lblOffset val="100"/>
        <c:noMultiLvlLbl val="0"/>
      </c:catAx>
      <c:valAx>
        <c:axId val="5670623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dirty="0"/>
                  <a:t>USD Billion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06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baseline="0" dirty="0">
                <a:effectLst/>
              </a:rPr>
              <a:t>Corporate bond market liquidity</a:t>
            </a:r>
            <a:endParaRPr lang="en-IN" sz="12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6'!$B$1</c:f>
              <c:strCache>
                <c:ptCount val="1"/>
                <c:pt idx="0">
                  <c:v>Trading Ratio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288-4B4D-9B60-860510BFD22E}"/>
              </c:ext>
            </c:extLst>
          </c:dPt>
          <c:cat>
            <c:strRef>
              <c:f>'Figure 6'!$A$2:$A$5</c:f>
              <c:strCache>
                <c:ptCount val="4"/>
                <c:pt idx="0">
                  <c:v>China</c:v>
                </c:pt>
                <c:pt idx="1">
                  <c:v>South Korea</c:v>
                </c:pt>
                <c:pt idx="2">
                  <c:v>India</c:v>
                </c:pt>
                <c:pt idx="3">
                  <c:v>US</c:v>
                </c:pt>
              </c:strCache>
            </c:strRef>
          </c:cat>
          <c:val>
            <c:numRef>
              <c:f>'Figure 6'!$B$2:$B$5</c:f>
              <c:numCache>
                <c:formatCode>0.00%</c:formatCode>
                <c:ptCount val="4"/>
                <c:pt idx="0">
                  <c:v>1.1999999999999999E-3</c:v>
                </c:pt>
                <c:pt idx="1">
                  <c:v>1.9E-3</c:v>
                </c:pt>
                <c:pt idx="2">
                  <c:v>2.7000000000000001E-3</c:v>
                </c:pt>
                <c:pt idx="3">
                  <c:v>1.1599999999999999E-2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88-4B4D-9B60-860510BFD2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6348776"/>
        <c:axId val="306352056"/>
      </c:barChart>
      <c:catAx>
        <c:axId val="306348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352056"/>
        <c:crosses val="autoZero"/>
        <c:auto val="1"/>
        <c:lblAlgn val="ctr"/>
        <c:lblOffset val="100"/>
        <c:noMultiLvlLbl val="0"/>
      </c:catAx>
      <c:valAx>
        <c:axId val="306352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dirty="0"/>
                  <a:t>Trading 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348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dirty="0"/>
              <a:t>Comparison of present EV sales with stated</a:t>
            </a:r>
            <a:r>
              <a:rPr lang="en-IN" sz="1600" baseline="0" dirty="0"/>
              <a:t> government ambition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EV penetration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Targeted 2030 Market Share</c:v>
                </c:pt>
                <c:pt idx="1">
                  <c:v>2018 Market Share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 formatCode="0%">
                  <c:v>0.3</c:v>
                </c:pt>
                <c:pt idx="1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B1-473A-A425-1FF5C0224F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99049080"/>
        <c:axId val="499046456"/>
      </c:barChart>
      <c:catAx>
        <c:axId val="499049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046456"/>
        <c:crosses val="autoZero"/>
        <c:auto val="1"/>
        <c:lblAlgn val="ctr"/>
        <c:lblOffset val="100"/>
        <c:noMultiLvlLbl val="0"/>
      </c:catAx>
      <c:valAx>
        <c:axId val="4990464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dirty="0"/>
                  <a:t>Share of annual vehicle sales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049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Currency of issuance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Country of listing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Type of issuer</a:t>
            </a:r>
          </a:p>
        </c:rich>
      </c:tx>
      <c:layout>
        <c:manualLayout>
          <c:xMode val="edge"/>
          <c:yMode val="edge"/>
          <c:x val="0.37650311874480785"/>
          <c:y val="3.01886672852306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Type of issuer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AD-45E5-A5D8-E37336DFF04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AD-45E5-A5D8-E37336DFF04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9AD-45E5-A5D8-E37336DFF04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9AD-45E5-A5D8-E37336DFF0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Government-backed entities</c:v>
                </c:pt>
                <c:pt idx="1">
                  <c:v>Non-financial corporates</c:v>
                </c:pt>
                <c:pt idx="2">
                  <c:v>Financial corporates</c:v>
                </c:pt>
                <c:pt idx="3">
                  <c:v>Development banks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0.40473684210526317</c:v>
                </c:pt>
                <c:pt idx="1">
                  <c:v>0.37</c:v>
                </c:pt>
                <c:pt idx="2">
                  <c:v>0.11342105263157895</c:v>
                </c:pt>
                <c:pt idx="3">
                  <c:v>0.1118421052631579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CC-45FB-B869-FF2B80DCE9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395348419134853"/>
          <c:y val="0.77143217097720163"/>
          <c:w val="0.87863771165408033"/>
          <c:h val="0.198379161737567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Sectoral split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Sectoral split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B4E-47D0-9DC5-73782A9762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B4E-47D0-9DC5-73782A9762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B4E-47D0-9DC5-73782A9762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B4E-47D0-9DC5-73782A9762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B4E-47D0-9DC5-73782A9762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Energy</c:v>
                </c:pt>
                <c:pt idx="1">
                  <c:v>Transport</c:v>
                </c:pt>
                <c:pt idx="2">
                  <c:v>Buildings </c:v>
                </c:pt>
                <c:pt idx="3">
                  <c:v>Water</c:v>
                </c:pt>
                <c:pt idx="4">
                  <c:v>Unallocated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0.81118421052631584</c:v>
                </c:pt>
                <c:pt idx="1">
                  <c:v>0.13828947368421052</c:v>
                </c:pt>
                <c:pt idx="2">
                  <c:v>3.0789473684210526E-2</c:v>
                </c:pt>
                <c:pt idx="3">
                  <c:v>1.1052631578947368E-2</c:v>
                </c:pt>
                <c:pt idx="4">
                  <c:v>8.8157894736842109E-3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EE-412A-B3D1-B521FFFEB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dirty="0"/>
              <a:t>Currency of issuance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'India sum data'!$F$47</c:f>
              <c:strCache>
                <c:ptCount val="1"/>
                <c:pt idx="0">
                  <c:v>Indian green bonds by currency of issuance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9E-4834-8AD0-D3E867D324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B9E-4834-8AD0-D3E867D324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'India sum data'!$E$48:$E$49</c:f>
              <c:strCache>
                <c:ptCount val="2"/>
                <c:pt idx="0">
                  <c:v>US Dollar</c:v>
                </c:pt>
                <c:pt idx="1">
                  <c:v>Indian Rupee</c:v>
                </c:pt>
              </c:strCache>
            </c:strRef>
          </c:cat>
          <c:val>
            <c:numRef>
              <c:f>'India sum data'!$F$48:$F$49</c:f>
              <c:numCache>
                <c:formatCode>0%</c:formatCode>
                <c:ptCount val="2"/>
                <c:pt idx="0">
                  <c:v>0.78947368421052633</c:v>
                </c:pt>
                <c:pt idx="1">
                  <c:v>0.2105263157894737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9E-4834-8AD0-D3E867D32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Country of issuance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'India sum data'!$K$47</c:f>
              <c:strCache>
                <c:ptCount val="1"/>
                <c:pt idx="0">
                  <c:v>Indian green bonds by country of issuance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FEF-4CC3-A400-A376FAF809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FEF-4CC3-A400-A376FAF809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FEF-4CC3-A400-A376FAF8098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FEF-4CC3-A400-A376FAF8098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'India sum data'!$J$48:$J$51</c:f>
              <c:strCache>
                <c:ptCount val="4"/>
                <c:pt idx="0">
                  <c:v>Listed - International </c:v>
                </c:pt>
                <c:pt idx="1">
                  <c:v>Listed - International and India</c:v>
                </c:pt>
                <c:pt idx="2">
                  <c:v>Listed - India</c:v>
                </c:pt>
                <c:pt idx="3">
                  <c:v>Unlisted - India</c:v>
                </c:pt>
              </c:strCache>
            </c:strRef>
          </c:cat>
          <c:val>
            <c:numRef>
              <c:f>'India sum data'!$K$48:$K$51</c:f>
              <c:numCache>
                <c:formatCode>0%</c:formatCode>
                <c:ptCount val="4"/>
                <c:pt idx="0">
                  <c:v>0.79236842105263161</c:v>
                </c:pt>
                <c:pt idx="1">
                  <c:v>6.5789473684210523E-2</c:v>
                </c:pt>
                <c:pt idx="2">
                  <c:v>7.1052631578947367E-2</c:v>
                </c:pt>
                <c:pt idx="3">
                  <c:v>7.0789473684210527E-2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FEF-4CC3-A400-A376FAF809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Corporate bond market depth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5'!$B$1</c:f>
              <c:strCache>
                <c:ptCount val="1"/>
                <c:pt idx="0">
                  <c:v>Corporate Bond Market Depth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9EE-47C9-94CC-DB4EA1D97335}"/>
              </c:ext>
            </c:extLst>
          </c:dPt>
          <c:cat>
            <c:strRef>
              <c:f>'Figure 5'!$A$2:$A$12</c:f>
              <c:strCache>
                <c:ptCount val="11"/>
                <c:pt idx="0">
                  <c:v>Vietnam</c:v>
                </c:pt>
                <c:pt idx="1">
                  <c:v>Indonesia</c:v>
                </c:pt>
                <c:pt idx="2">
                  <c:v>Philippines</c:v>
                </c:pt>
                <c:pt idx="3">
                  <c:v>Japan</c:v>
                </c:pt>
                <c:pt idx="4">
                  <c:v>India</c:v>
                </c:pt>
                <c:pt idx="5">
                  <c:v>China</c:v>
                </c:pt>
                <c:pt idx="6">
                  <c:v>Thailand</c:v>
                </c:pt>
                <c:pt idx="7">
                  <c:v>Hong Kong</c:v>
                </c:pt>
                <c:pt idx="8">
                  <c:v>Singapore</c:v>
                </c:pt>
                <c:pt idx="9">
                  <c:v>Malaysia</c:v>
                </c:pt>
                <c:pt idx="10">
                  <c:v>South Korea</c:v>
                </c:pt>
              </c:strCache>
            </c:strRef>
          </c:cat>
          <c:val>
            <c:numRef>
              <c:f>'Figure 5'!$B$2:$B$12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7</c:v>
                </c:pt>
                <c:pt idx="3">
                  <c:v>14</c:v>
                </c:pt>
                <c:pt idx="4">
                  <c:v>16</c:v>
                </c:pt>
                <c:pt idx="5">
                  <c:v>19</c:v>
                </c:pt>
                <c:pt idx="6">
                  <c:v>20</c:v>
                </c:pt>
                <c:pt idx="7">
                  <c:v>27</c:v>
                </c:pt>
                <c:pt idx="8">
                  <c:v>32</c:v>
                </c:pt>
                <c:pt idx="9">
                  <c:v>46</c:v>
                </c:pt>
                <c:pt idx="10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EE-47C9-94CC-DB4EA1D97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9422584"/>
        <c:axId val="569417664"/>
      </c:barChart>
      <c:catAx>
        <c:axId val="56942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417664"/>
        <c:crosses val="autoZero"/>
        <c:auto val="1"/>
        <c:lblAlgn val="ctr"/>
        <c:lblOffset val="100"/>
        <c:noMultiLvlLbl val="0"/>
      </c:catAx>
      <c:valAx>
        <c:axId val="569417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/>
                  <a:t>Bonds outstanding as %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9422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6654-F160-584D-9658-48C99E651667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06508-A47A-CA4B-AB8B-BB3429016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75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22347B-69B7-4E77-84FF-76C9D6C9772D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22C6E-F99A-4F8F-B6FA-24238DF52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01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22C6E-F99A-4F8F-B6FA-24238DF52F2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58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7C82F13-A157-4F0F-8F0E-F6EC507F02A5}"/>
              </a:ext>
            </a:extLst>
          </p:cNvPr>
          <p:cNvSpPr/>
          <p:nvPr userDrawn="1"/>
        </p:nvSpPr>
        <p:spPr>
          <a:xfrm>
            <a:off x="3834065" y="0"/>
            <a:ext cx="8385865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E25470-921C-4F65-AC4A-144175631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1" y="2695074"/>
            <a:ext cx="7812505" cy="131545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20E931-5B39-4543-A772-EEE26550EA3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65600" y="4319588"/>
            <a:ext cx="4540251" cy="1803400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IN" dirty="0"/>
              <a:t>Author</a:t>
            </a:r>
          </a:p>
          <a:p>
            <a:pPr lvl="0"/>
            <a:endParaRPr lang="en-IN" dirty="0"/>
          </a:p>
          <a:p>
            <a:pPr lvl="0"/>
            <a:endParaRPr lang="en-IN" dirty="0"/>
          </a:p>
          <a:p>
            <a:pPr lvl="0"/>
            <a:endParaRPr lang="en-IN" dirty="0"/>
          </a:p>
          <a:p>
            <a:pPr lvl="0"/>
            <a:r>
              <a:rPr lang="en-IN" dirty="0"/>
              <a:t>Location</a:t>
            </a:r>
          </a:p>
          <a:p>
            <a:pPr lvl="0"/>
            <a:endParaRPr lang="en-IN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0A7140C-1B9A-48B1-8203-945F8092FE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165601" y="6303964"/>
            <a:ext cx="7812505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© Council on Energy, Environment and Water 2019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925" y="1835714"/>
            <a:ext cx="4365625" cy="30849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220" y="1022968"/>
            <a:ext cx="1915438" cy="1015945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292100" y="863600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0">
            <a:extLst>
              <a:ext uri="{FF2B5EF4-FFF2-40B4-BE49-F238E27FC236}">
                <a16:creationId xmlns:a16="http://schemas.microsoft.com/office/drawing/2014/main" id="{50A7140C-1B9A-48B1-8203-945F8092FEB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0447" y="5243983"/>
            <a:ext cx="1772653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Session Partners</a:t>
            </a:r>
          </a:p>
        </p:txBody>
      </p:sp>
    </p:spTree>
    <p:extLst>
      <p:ext uri="{BB962C8B-B14F-4D97-AF65-F5344CB8AC3E}">
        <p14:creationId xmlns:p14="http://schemas.microsoft.com/office/powerpoint/2010/main" val="378656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5707" y="194428"/>
            <a:ext cx="11284423" cy="793914"/>
          </a:xfrm>
        </p:spPr>
        <p:txBody>
          <a:bodyPr anchor="t">
            <a:normAutofit/>
          </a:bodyPr>
          <a:lstStyle>
            <a:lvl1pPr algn="l">
              <a:defRPr sz="2400" b="1" cap="none">
                <a:solidFill>
                  <a:schemeClr val="accent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5706" y="988343"/>
            <a:ext cx="11284423" cy="4784897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  <a:cs typeface="Arial"/>
              </a:defRPr>
            </a:lvl1pPr>
            <a:lvl2pPr>
              <a:defRPr>
                <a:latin typeface="+mj-lt"/>
                <a:cs typeface="Arial"/>
              </a:defRPr>
            </a:lvl2pPr>
            <a:lvl3pPr>
              <a:defRPr sz="1800">
                <a:latin typeface="+mj-lt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2019300" y="6600015"/>
            <a:ext cx="8205973" cy="257985"/>
          </a:xfrm>
        </p:spPr>
        <p:txBody>
          <a:bodyPr lIns="0" anchor="ctr" anchorCtr="0">
            <a:noAutofit/>
          </a:bodyPr>
          <a:lstStyle>
            <a:lvl1pPr marL="0" indent="0" algn="l">
              <a:buNone/>
              <a:defRPr sz="900" b="0" cap="none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NOTES AND SOURCE go here</a:t>
            </a:r>
          </a:p>
        </p:txBody>
      </p:sp>
    </p:spTree>
    <p:extLst>
      <p:ext uri="{BB962C8B-B14F-4D97-AF65-F5344CB8AC3E}">
        <p14:creationId xmlns:p14="http://schemas.microsoft.com/office/powerpoint/2010/main" val="2562072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419" y="226512"/>
            <a:ext cx="11227981" cy="893762"/>
          </a:xfrm>
        </p:spPr>
        <p:txBody>
          <a:bodyPr anchor="t" anchorCtr="0">
            <a:noAutofit/>
          </a:bodyPr>
          <a:lstStyle>
            <a:lvl1pPr algn="l">
              <a:defRPr sz="2400" b="1" cap="none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54419" y="1152457"/>
            <a:ext cx="5639981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152457"/>
            <a:ext cx="5384800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1903819" y="6525681"/>
            <a:ext cx="6339892" cy="383119"/>
          </a:xfrm>
        </p:spPr>
        <p:txBody>
          <a:bodyPr lIns="0" anchor="ctr" anchorCtr="0">
            <a:noAutofit/>
          </a:bodyPr>
          <a:lstStyle>
            <a:lvl1pPr marL="0" indent="0" algn="l">
              <a:buNone/>
              <a:defRPr sz="900" b="0" cap="none" baseline="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NOTES AND SOURCE go here</a:t>
            </a:r>
          </a:p>
        </p:txBody>
      </p:sp>
    </p:spTree>
    <p:extLst>
      <p:ext uri="{BB962C8B-B14F-4D97-AF65-F5344CB8AC3E}">
        <p14:creationId xmlns:p14="http://schemas.microsoft.com/office/powerpoint/2010/main" val="104080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Layout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F0297AF-9EE0-4B9A-9090-1527693B9E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18627" y="6512064"/>
            <a:ext cx="773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FB0FA-1F4E-0144-8AFC-60E32D3AB949}" type="slidenum">
              <a:rPr lang="en-US" smtClean="0"/>
              <a:pPr/>
              <a:t>‹#›</a:t>
            </a:fld>
            <a:r>
              <a:rPr lang="en-US" dirty="0"/>
              <a:t>|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3498FE-0708-4C5A-A073-EFB5F3D42F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1288" y="4389058"/>
            <a:ext cx="11411283" cy="58934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Section Title</a:t>
            </a:r>
            <a:endParaRPr lang="en-IN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158AA6A-60EE-4676-AFFB-078D091236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2992" y="4005943"/>
            <a:ext cx="11413067" cy="35650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797" y="6168088"/>
            <a:ext cx="1061304" cy="562914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1850302" y="6483356"/>
            <a:ext cx="8491395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" y="5749537"/>
            <a:ext cx="1981201" cy="140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7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4317" y="194429"/>
            <a:ext cx="11411283" cy="911041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510" y="1105470"/>
            <a:ext cx="11389893" cy="4940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44110" y="6546853"/>
            <a:ext cx="1883498" cy="23494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900" cap="all" baseline="0">
                <a:solidFill>
                  <a:schemeClr val="tx1"/>
                </a:solidFill>
                <a:latin typeface="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9600" y="6546853"/>
            <a:ext cx="3594100" cy="2349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" y="5749537"/>
            <a:ext cx="1981201" cy="1400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797" y="6168088"/>
            <a:ext cx="1061304" cy="562914"/>
          </a:xfrm>
          <a:prstGeom prst="rect">
            <a:avLst/>
          </a:prstGeom>
        </p:spPr>
      </p:pic>
      <p:cxnSp>
        <p:nvCxnSpPr>
          <p:cNvPr id="10" name="Straight Connector 9"/>
          <p:cNvCxnSpPr>
            <a:cxnSpLocks/>
          </p:cNvCxnSpPr>
          <p:nvPr userDrawn="1"/>
        </p:nvCxnSpPr>
        <p:spPr>
          <a:xfrm>
            <a:off x="1850302" y="6483356"/>
            <a:ext cx="8491395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8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52" r:id="rId3"/>
    <p:sldLayoutId id="2147483668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kern="1200" cap="none">
          <a:solidFill>
            <a:schemeClr val="accent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Calibri"/>
          <a:ea typeface="+mn-ea"/>
          <a:cs typeface="Calibri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Calibri"/>
          <a:ea typeface="+mn-ea"/>
          <a:cs typeface="Calibri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Calibri"/>
          <a:ea typeface="+mn-ea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chart" Target="../charts/chart3.xml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0930B57-C37D-482B-812F-710D2880F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201" y="2727158"/>
            <a:ext cx="5859379" cy="1315453"/>
          </a:xfrm>
        </p:spPr>
        <p:txBody>
          <a:bodyPr>
            <a:normAutofit/>
          </a:bodyPr>
          <a:lstStyle/>
          <a:p>
            <a:r>
              <a:rPr lang="en-IN" sz="3200" dirty="0">
                <a:solidFill>
                  <a:schemeClr val="accent4">
                    <a:lumMod val="75000"/>
                  </a:schemeClr>
                </a:solidFill>
              </a:rPr>
              <a:t>Leveraging the bond market to accelerate the energy transition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4FDA439-AECF-4322-9132-4A768906288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88240" y="3950622"/>
            <a:ext cx="4110789" cy="2177462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Arjun </a:t>
            </a:r>
            <a:r>
              <a:rPr lang="en-IN" b="1" dirty="0" err="1">
                <a:solidFill>
                  <a:schemeClr val="accent1"/>
                </a:solidFill>
              </a:rPr>
              <a:t>Dutt</a:t>
            </a:r>
            <a:endParaRPr lang="en-IN" b="1" dirty="0">
              <a:solidFill>
                <a:schemeClr val="accent1"/>
              </a:solidFill>
            </a:endParaRPr>
          </a:p>
          <a:p>
            <a:endParaRPr lang="en-IN" b="1" dirty="0">
              <a:solidFill>
                <a:schemeClr val="accent1"/>
              </a:solidFill>
            </a:endParaRPr>
          </a:p>
          <a:p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IN" sz="1600" dirty="0">
                <a:solidFill>
                  <a:schemeClr val="accent4">
                    <a:lumMod val="75000"/>
                  </a:schemeClr>
                </a:solidFill>
              </a:rPr>
              <a:t>Energy Horizons 2019</a:t>
            </a:r>
            <a:endParaRPr lang="en-IN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IN" sz="1600" dirty="0">
                <a:solidFill>
                  <a:schemeClr val="accent4">
                    <a:lumMod val="75000"/>
                  </a:schemeClr>
                </a:solidFill>
              </a:rPr>
              <a:t>New Delhi</a:t>
            </a:r>
          </a:p>
          <a:p>
            <a:r>
              <a:rPr lang="en-IN" sz="1600" dirty="0">
                <a:solidFill>
                  <a:schemeClr val="accent4">
                    <a:lumMod val="75000"/>
                  </a:schemeClr>
                </a:solidFill>
              </a:rPr>
              <a:t>19-7-2019</a:t>
            </a:r>
          </a:p>
          <a:p>
            <a:endParaRPr lang="en-IN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323AF5-41E7-4F08-9189-2641E6EE8D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67991" y="6544594"/>
            <a:ext cx="5859379" cy="401637"/>
          </a:xfrm>
        </p:spPr>
        <p:txBody>
          <a:bodyPr>
            <a:normAutofit/>
          </a:bodyPr>
          <a:lstStyle/>
          <a:p>
            <a:r>
              <a:rPr lang="en-IN" sz="1300" dirty="0"/>
              <a:t>© Council on Energy, Environment and Water and Climate Bonds Initiative, 2019 </a:t>
            </a:r>
            <a:endParaRPr lang="en-IN" sz="1300" dirty="0">
              <a:solidFill>
                <a:srgbClr val="FF0000"/>
              </a:solidFill>
            </a:endParaRPr>
          </a:p>
        </p:txBody>
      </p:sp>
      <p:sp>
        <p:nvSpPr>
          <p:cNvPr id="5" name="Content Placeholder 10">
            <a:extLst>
              <a:ext uri="{FF2B5EF4-FFF2-40B4-BE49-F238E27FC236}">
                <a16:creationId xmlns:a16="http://schemas.microsoft.com/office/drawing/2014/main" id="{50A7140C-1B9A-48B1-8203-945F8092FEB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0447" y="5243983"/>
            <a:ext cx="1772653" cy="40163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IN" dirty="0"/>
              <a:t>Session Partner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5F22B6-AF6C-44D8-B460-38A9E086E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1" y="5839948"/>
            <a:ext cx="2893059" cy="574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53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India’s clean energy ambitions require considerably higher capital flows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2AD80-3514-4A60-8530-C755006E4F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2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B396846-2D80-4453-A30F-F770252055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9300" y="6510072"/>
            <a:ext cx="8205973" cy="257985"/>
          </a:xfrm>
        </p:spPr>
        <p:txBody>
          <a:bodyPr/>
          <a:lstStyle/>
          <a:p>
            <a:r>
              <a:rPr lang="en-IN" sz="1100" dirty="0"/>
              <a:t>Sources: RE investment flows 2013-2017 – BNEF, 2018-2030 – IFC; EV market share ambition – Press Information Bureau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216BBD-2B92-4092-98C6-7773619BCB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96132645"/>
              </p:ext>
            </p:extLst>
          </p:nvPr>
        </p:nvGraphicFramePr>
        <p:xfrm>
          <a:off x="580296" y="1137917"/>
          <a:ext cx="4368686" cy="3733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413471C-8081-4200-B3D4-7694965C9434}"/>
              </a:ext>
            </a:extLst>
          </p:cNvPr>
          <p:cNvSpPr txBox="1"/>
          <p:nvPr/>
        </p:nvSpPr>
        <p:spPr>
          <a:xfrm>
            <a:off x="990599" y="4780254"/>
            <a:ext cx="51054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Additional investments by states needed in: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Transmission infrastructure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Solar parks</a:t>
            </a:r>
            <a:endParaRPr lang="en-IN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85B6E6-210C-4593-AE4B-B384910990EB}"/>
              </a:ext>
            </a:extLst>
          </p:cNvPr>
          <p:cNvSpPr txBox="1"/>
          <p:nvPr/>
        </p:nvSpPr>
        <p:spPr>
          <a:xfrm>
            <a:off x="1402080" y="743785"/>
            <a:ext cx="3093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/>
              <a:t>Renewable energy</a:t>
            </a:r>
            <a:endParaRPr lang="en-IN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0ADBB61-C8C6-4F81-AC47-B119A306F6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1279230"/>
              </p:ext>
            </p:extLst>
          </p:nvPr>
        </p:nvGraphicFramePr>
        <p:xfrm>
          <a:off x="6751320" y="1102379"/>
          <a:ext cx="4368686" cy="3733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D5A5BD3-B206-449C-BFC7-177E803482CB}"/>
              </a:ext>
            </a:extLst>
          </p:cNvPr>
          <p:cNvSpPr txBox="1"/>
          <p:nvPr/>
        </p:nvSpPr>
        <p:spPr>
          <a:xfrm>
            <a:off x="7223760" y="743785"/>
            <a:ext cx="3093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/>
              <a:t>Electric mobility</a:t>
            </a:r>
            <a:endParaRPr lang="en-IN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77C68-F38A-49A5-A852-81DD72052D3A}"/>
              </a:ext>
            </a:extLst>
          </p:cNvPr>
          <p:cNvSpPr txBox="1"/>
          <p:nvPr/>
        </p:nvSpPr>
        <p:spPr>
          <a:xfrm>
            <a:off x="6709759" y="4778504"/>
            <a:ext cx="664850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Investments needed across the value chain: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Component manufacturing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Battery manufacturing/assembly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Charging infrastructure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Mobility services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dirty="0"/>
              <a:t>After-sales services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24936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2F77EF-EB0C-401A-8326-AC7D9457B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3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41571D7-6A40-48ED-B886-9466ACDA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Various constraints limit capacity of existing sources to bridge the financing gap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AC51E-E662-4313-8797-C5978A39B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06" y="1002411"/>
            <a:ext cx="11284423" cy="4784897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IN" dirty="0"/>
              <a:t>Debt capital from banks and non-banking financial companies (NBFCs) is constrained by: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IN" dirty="0"/>
              <a:t>Asset-liability mismatches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IN" dirty="0"/>
              <a:t>Sectoral lending limits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IN" dirty="0"/>
              <a:t>Non-performing assets (NPAs)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IN" dirty="0"/>
              <a:t>Challenges in raising capital for NBFCs in wake of IL&amp;FS default</a:t>
            </a:r>
            <a:r>
              <a:rPr lang="en-IN" b="1" dirty="0"/>
              <a:t> </a:t>
            </a:r>
            <a:endParaRPr lang="en-IN" sz="1600" b="1" dirty="0"/>
          </a:p>
          <a:p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66E31E-9F0B-401A-9DC9-F64A0727E2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4093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94B4A3-AB1C-482C-BEB5-1D16C2F62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4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3F0E9A-FA62-4924-BFE6-B598B942C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07" y="179188"/>
            <a:ext cx="11284423" cy="793914"/>
          </a:xfrm>
        </p:spPr>
        <p:txBody>
          <a:bodyPr/>
          <a:lstStyle/>
          <a:p>
            <a:r>
              <a:rPr lang="en-IN" dirty="0"/>
              <a:t>Green bonds could complement debt capital from banks and NBFCs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3F219-4804-4DF1-88B3-BF2066CB7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06" y="988343"/>
            <a:ext cx="11284423" cy="4784897"/>
          </a:xfrm>
        </p:spPr>
        <p:txBody>
          <a:bodyPr>
            <a:normAutofit/>
          </a:bodyPr>
          <a:lstStyle/>
          <a:p>
            <a:r>
              <a:rPr lang="en-IN" sz="2000" dirty="0"/>
              <a:t>Green bonds: Benefits of regular bond + Value of green labelling/certification</a:t>
            </a:r>
            <a:endParaRPr lang="en-IN" sz="3000" dirty="0"/>
          </a:p>
          <a:p>
            <a:pPr marL="0" indent="0">
              <a:buNone/>
            </a:pPr>
            <a:r>
              <a:rPr lang="en-IN" sz="1800" dirty="0"/>
              <a:t> </a:t>
            </a:r>
          </a:p>
          <a:p>
            <a:r>
              <a:rPr lang="en-IN" sz="2000" dirty="0"/>
              <a:t>Benefits of bond financing</a:t>
            </a:r>
            <a:endParaRPr lang="en-IN" sz="3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Re-financing existing debt capital from banks and NBFCs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Enables access to institutional investors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Fixed coupon rates – greater certainty over debt repayments</a:t>
            </a:r>
          </a:p>
          <a:p>
            <a:pPr marL="457200" lvl="1" indent="0">
              <a:buNone/>
            </a:pPr>
            <a:endParaRPr lang="en-IN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IN" sz="2000" dirty="0"/>
              <a:t>Value of green labelling/certification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Transparency of end use of proceeds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Lower due diligence costs for investors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Improved corporate governance processes for issuers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Superior secondary market returns compared to conventional bonds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sz="1800" dirty="0"/>
              <a:t>Enables access to dedicated green funds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IN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704A77-FE04-4F6F-A281-6663B80EC3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6490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102440-99BC-4A23-928E-5E4160215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5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2B224C-4485-4501-BD57-0250503B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Classification of Indian green bond issuances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F56889-9324-4C6E-9E78-2999E35C20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9300" y="6523815"/>
            <a:ext cx="8205973" cy="257985"/>
          </a:xfrm>
        </p:spPr>
        <p:txBody>
          <a:bodyPr/>
          <a:lstStyle/>
          <a:p>
            <a:r>
              <a:rPr lang="en-IN" sz="1100" dirty="0"/>
              <a:t>*As of May 2019, includes both certified and non-certified green issuances. </a:t>
            </a:r>
          </a:p>
          <a:p>
            <a:r>
              <a:rPr lang="en-IN" sz="1100" dirty="0"/>
              <a:t>Source: CEEW and CBI analysis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3AD741CF-E746-475A-9C1D-0E092DEC9C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277671"/>
              </p:ext>
            </p:extLst>
          </p:nvPr>
        </p:nvGraphicFramePr>
        <p:xfrm>
          <a:off x="1089659" y="3672710"/>
          <a:ext cx="4101319" cy="2308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CB06BAAF-DBD6-4688-B50A-4C368E7FE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422409"/>
              </p:ext>
            </p:extLst>
          </p:nvPr>
        </p:nvGraphicFramePr>
        <p:xfrm>
          <a:off x="6323647" y="3713390"/>
          <a:ext cx="4572000" cy="2524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4D583A0-C7D3-4542-BEF7-6D705ABE0CC1}"/>
              </a:ext>
            </a:extLst>
          </p:cNvPr>
          <p:cNvSpPr txBox="1"/>
          <p:nvPr/>
        </p:nvSpPr>
        <p:spPr>
          <a:xfrm>
            <a:off x="4117734" y="604408"/>
            <a:ext cx="36921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/>
              <a:t>Total Issuances: USD 7.6 billion* 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135B45B-BDDD-4D3F-A0CE-0BEE43155A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2727773"/>
              </p:ext>
            </p:extLst>
          </p:nvPr>
        </p:nvGraphicFramePr>
        <p:xfrm>
          <a:off x="6451988" y="1073486"/>
          <a:ext cx="5006341" cy="2524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C05DE1F7-02D3-41E3-8414-74B85BB135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805145"/>
              </p:ext>
            </p:extLst>
          </p:nvPr>
        </p:nvGraphicFramePr>
        <p:xfrm>
          <a:off x="686804" y="1069143"/>
          <a:ext cx="5037233" cy="235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3AD741CF-E746-475A-9C1D-0E092DEC9C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1867898"/>
              </p:ext>
            </p:extLst>
          </p:nvPr>
        </p:nvGraphicFramePr>
        <p:xfrm>
          <a:off x="914400" y="3489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CB06BAAF-DBD6-4688-B50A-4C368E7FE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351129"/>
              </p:ext>
            </p:extLst>
          </p:nvPr>
        </p:nvGraphicFramePr>
        <p:xfrm>
          <a:off x="6659880" y="348996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087730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Graphic spid="1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8E1336-802E-4374-B89A-D46169B8FA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6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6AB761-7B87-40E5-AB25-DC76266C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Key reforms and regulatory measures could accelerate bond market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F949C1-1E44-4E8F-9B0A-8255D4F97F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9300" y="6554295"/>
            <a:ext cx="8205973" cy="257985"/>
          </a:xfrm>
        </p:spPr>
        <p:txBody>
          <a:bodyPr/>
          <a:lstStyle/>
          <a:p>
            <a:r>
              <a:rPr lang="en-IN" sz="1100" dirty="0"/>
              <a:t>Source: Corporate bond market depth - CARE Ratings, Corporate bond market liquidity - CRISIL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4625ADA-9840-4FC5-969D-B3AC517A0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822182"/>
              </p:ext>
            </p:extLst>
          </p:nvPr>
        </p:nvGraphicFramePr>
        <p:xfrm>
          <a:off x="1081090" y="1141832"/>
          <a:ext cx="4511991" cy="242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945EA87-F43E-4C0D-B308-E949920EDA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8030860"/>
              </p:ext>
            </p:extLst>
          </p:nvPr>
        </p:nvGraphicFramePr>
        <p:xfrm>
          <a:off x="6416039" y="1143004"/>
          <a:ext cx="4511991" cy="2316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B45B96F-9746-4842-92FF-2187BFF7805C}"/>
              </a:ext>
            </a:extLst>
          </p:cNvPr>
          <p:cNvSpPr txBox="1"/>
          <p:nvPr/>
        </p:nvSpPr>
        <p:spPr>
          <a:xfrm>
            <a:off x="522318" y="3611880"/>
            <a:ext cx="1128442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Key drivers of corporate bond market development in India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IN" sz="8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sz="2000" dirty="0"/>
              <a:t>Overhaul of regime for creditor protection 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IN" dirty="0"/>
              <a:t>Introduction of the Insolvency and Bankruptcy Code (IBC) in 2016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endParaRPr lang="en-IN" sz="8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sz="2000" dirty="0"/>
              <a:t>Measures aimed at boosting market depth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IN" dirty="0"/>
              <a:t>Large corporates to raise one-fourth of incremental borrowings from bond market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IN" dirty="0"/>
              <a:t>Minimum credit rating for investments by pension funds lowered to ‘A’ from ‘AA’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en-IN" sz="800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IN" sz="2000" dirty="0"/>
              <a:t>Market instruments for liquidity management</a:t>
            </a: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IN" dirty="0"/>
              <a:t>Introduction of tri-party repo</a:t>
            </a:r>
          </a:p>
          <a:p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984C7E6-F484-4CBE-8966-6F875CE1899C}"/>
              </a:ext>
            </a:extLst>
          </p:cNvPr>
          <p:cNvSpPr txBox="1"/>
          <p:nvPr/>
        </p:nvSpPr>
        <p:spPr>
          <a:xfrm>
            <a:off x="395707" y="704557"/>
            <a:ext cx="11156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000" dirty="0"/>
              <a:t>Emerging economy corporate bond markets are underdeveloped relative to developed country markets</a:t>
            </a:r>
          </a:p>
        </p:txBody>
      </p:sp>
    </p:spTree>
    <p:extLst>
      <p:ext uri="{BB962C8B-B14F-4D97-AF65-F5344CB8AC3E}">
        <p14:creationId xmlns:p14="http://schemas.microsoft.com/office/powerpoint/2010/main" val="407739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50D0B14-11BA-44DC-B3A4-F5B95724B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7</a:t>
            </a:fld>
            <a:r>
              <a:rPr lang="en-US"/>
              <a:t>|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06527C2-077D-4830-871C-D2DE83D44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Green bond-specific challenges and opportunities for enhancing issuances in India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DFD18-B0BB-4FB7-B3DB-8E1156749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000" dirty="0"/>
              <a:t>Demand-side challenges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dirty="0"/>
              <a:t>Lack of awareness about benefits of green bonds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Concerted action by both government and private sector on awareness generation</a:t>
            </a:r>
            <a:endParaRPr lang="en-IN" b="1" dirty="0"/>
          </a:p>
          <a:p>
            <a:endParaRPr lang="en-IN" sz="2000" dirty="0"/>
          </a:p>
          <a:p>
            <a:r>
              <a:rPr lang="en-IN" sz="2000" dirty="0"/>
              <a:t>Supply-side challenges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IN" dirty="0"/>
              <a:t>Absence of standardised definition of ‘greenness’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Developing a standardised, granular green bond taxonomy incorporating performance standards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IN" sz="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IN" dirty="0"/>
              <a:t>Limited pipeline of investible issuances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Credit enhancement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Aggregation and securitisation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IN" sz="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IN" dirty="0"/>
              <a:t>Lack of visibility of project pipeline to underlie issuances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Green tagging assets on bank balance sheets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dirty="0"/>
              <a:t>Green tagging central and state outlays for climate-change adaptation and mitigation</a:t>
            </a:r>
          </a:p>
          <a:p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F12FE3-125D-4375-A8B1-219C1CEA3C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51400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2DC31-91EB-4BEE-A7B3-5B7929114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5" y="988343"/>
            <a:ext cx="7903792" cy="4784897"/>
          </a:xfrm>
        </p:spPr>
        <p:txBody>
          <a:bodyPr/>
          <a:lstStyle/>
          <a:p>
            <a:pPr marL="0" indent="0" algn="r">
              <a:buNone/>
            </a:pPr>
            <a:endParaRPr lang="en-IN" dirty="0"/>
          </a:p>
          <a:p>
            <a:pPr marL="0" indent="0" algn="r">
              <a:buNone/>
            </a:pPr>
            <a:endParaRPr lang="en-IN" dirty="0"/>
          </a:p>
          <a:p>
            <a:pPr marL="0" indent="0" algn="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2800" b="1" dirty="0">
                <a:solidFill>
                  <a:schemeClr val="accent1"/>
                </a:solidFill>
              </a:rPr>
              <a:t>Thank you</a:t>
            </a:r>
          </a:p>
          <a:p>
            <a:pPr marL="0" indent="0" algn="ctr">
              <a:buNone/>
            </a:pPr>
            <a:endParaRPr lang="en-IN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en-IN" b="1" dirty="0">
                <a:solidFill>
                  <a:schemeClr val="accent1"/>
                </a:solidFill>
              </a:rPr>
              <a:t>Join the conversation by using #</a:t>
            </a:r>
            <a:r>
              <a:rPr lang="en-IN" b="1" dirty="0" err="1">
                <a:solidFill>
                  <a:schemeClr val="accent1"/>
                </a:solidFill>
              </a:rPr>
              <a:t>EnergyHorizons</a:t>
            </a:r>
            <a:endParaRPr lang="en-IN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en-IN" sz="2000" dirty="0"/>
          </a:p>
          <a:p>
            <a:pPr marL="0" indent="0" algn="ctr">
              <a:buNone/>
            </a:pPr>
            <a:r>
              <a:rPr lang="en-IN" sz="2000" dirty="0"/>
              <a:t>ceew.in | @</a:t>
            </a:r>
            <a:r>
              <a:rPr lang="en-IN" sz="2000" dirty="0" err="1"/>
              <a:t>CEEWIndia</a:t>
            </a:r>
            <a:r>
              <a:rPr lang="en-IN" sz="2000" dirty="0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7DC70-43DD-44B9-967A-E140A497F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54FB0FA-1F4E-0144-8AFC-60E32D3AB949}" type="slidenum">
              <a:rPr lang="en-US" smtClean="0"/>
              <a:pPr/>
              <a:t>8</a:t>
            </a:fld>
            <a:r>
              <a:rPr lang="en-US"/>
              <a:t>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0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EEW - PPT Template 28Mar18">
  <a:themeElements>
    <a:clrScheme name="CEEW">
      <a:dk1>
        <a:sysClr val="windowText" lastClr="000000"/>
      </a:dk1>
      <a:lt1>
        <a:sysClr val="window" lastClr="FFFFFF"/>
      </a:lt1>
      <a:dk2>
        <a:srgbClr val="777877"/>
      </a:dk2>
      <a:lt2>
        <a:srgbClr val="FFFFFE"/>
      </a:lt2>
      <a:accent1>
        <a:srgbClr val="009ED8"/>
      </a:accent1>
      <a:accent2>
        <a:srgbClr val="F16223"/>
      </a:accent2>
      <a:accent3>
        <a:srgbClr val="86BB3F"/>
      </a:accent3>
      <a:accent4>
        <a:srgbClr val="929497"/>
      </a:accent4>
      <a:accent5>
        <a:srgbClr val="FFFFFE"/>
      </a:accent5>
      <a:accent6>
        <a:srgbClr val="FFFFFE"/>
      </a:accent6>
      <a:hlink>
        <a:srgbClr val="0D81B9"/>
      </a:hlink>
      <a:folHlink>
        <a:srgbClr val="0D81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18019</TotalTime>
  <Words>555</Words>
  <Application>Microsoft Office PowerPoint</Application>
  <PresentationFormat>Widescreen</PresentationFormat>
  <Paragraphs>106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CEEW - PPT Template 28Mar18</vt:lpstr>
      <vt:lpstr>Leveraging the bond market to accelerate the energy transition</vt:lpstr>
      <vt:lpstr>India’s clean energy ambitions require considerably higher capital flows</vt:lpstr>
      <vt:lpstr>Various constraints limit capacity of existing sources to bridge the financing gap</vt:lpstr>
      <vt:lpstr>Green bonds could complement debt capital from banks and NBFCs</vt:lpstr>
      <vt:lpstr>Classification of Indian green bond issuances </vt:lpstr>
      <vt:lpstr>Key reforms and regulatory measures could accelerate bond market development</vt:lpstr>
      <vt:lpstr>Green bond-specific challenges and opportunities for enhancing issuances in India</vt:lpstr>
      <vt:lpstr>PowerPoint Presentation</vt:lpstr>
    </vt:vector>
  </TitlesOfParts>
  <Company>WRI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Dugan</dc:creator>
  <cp:lastModifiedBy>Selna Saji</cp:lastModifiedBy>
  <cp:revision>216</cp:revision>
  <dcterms:created xsi:type="dcterms:W3CDTF">2013-11-11T19:58:28Z</dcterms:created>
  <dcterms:modified xsi:type="dcterms:W3CDTF">2019-07-16T16:45:14Z</dcterms:modified>
</cp:coreProperties>
</file>