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showMasterSp="0">
  <p:cSld name="Title Slid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/>
          <p:nvPr/>
        </p:nvSpPr>
        <p:spPr>
          <a:xfrm>
            <a:off x="3834065" y="0"/>
            <a:ext cx="8385865" cy="6858000"/>
          </a:xfrm>
          <a:prstGeom prst="rect">
            <a:avLst/>
          </a:prstGeom>
          <a:solidFill>
            <a:srgbClr val="E9E9E9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"/>
          <p:cNvSpPr txBox="1"/>
          <p:nvPr>
            <p:ph type="title"/>
          </p:nvPr>
        </p:nvSpPr>
        <p:spPr>
          <a:xfrm>
            <a:off x="4165601" y="2695074"/>
            <a:ext cx="7812505" cy="13154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" type="body"/>
          </p:nvPr>
        </p:nvSpPr>
        <p:spPr>
          <a:xfrm>
            <a:off x="4165600" y="4319588"/>
            <a:ext cx="4540251" cy="180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2" type="body"/>
          </p:nvPr>
        </p:nvSpPr>
        <p:spPr>
          <a:xfrm>
            <a:off x="4165601" y="6303964"/>
            <a:ext cx="7812505" cy="401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22" name="Google Shape;22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288925" y="2356414"/>
            <a:ext cx="4365625" cy="3084972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2220" y="1543668"/>
            <a:ext cx="1915438" cy="101594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4" name="Google Shape;24;p2"/>
          <p:cNvCxnSpPr/>
          <p:nvPr/>
        </p:nvCxnSpPr>
        <p:spPr>
          <a:xfrm>
            <a:off x="292100" y="863600"/>
            <a:ext cx="0" cy="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1_Title and Content">
  <p:cSld name="1_Title and Conten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11418627" y="6512064"/>
            <a:ext cx="7733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|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3"/>
          <p:cNvSpPr txBox="1"/>
          <p:nvPr>
            <p:ph type="title"/>
          </p:nvPr>
        </p:nvSpPr>
        <p:spPr>
          <a:xfrm>
            <a:off x="395707" y="194428"/>
            <a:ext cx="11284423" cy="79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  <a:defRPr b="1" sz="2400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"/>
          <p:cNvSpPr txBox="1"/>
          <p:nvPr>
            <p:ph idx="1" type="body"/>
          </p:nvPr>
        </p:nvSpPr>
        <p:spPr>
          <a:xfrm>
            <a:off x="395706" y="988343"/>
            <a:ext cx="11284423" cy="4784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8300" lvl="0" marL="4572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3"/>
          <p:cNvSpPr txBox="1"/>
          <p:nvPr>
            <p:ph idx="2" type="body"/>
          </p:nvPr>
        </p:nvSpPr>
        <p:spPr>
          <a:xfrm>
            <a:off x="2019300" y="6600015"/>
            <a:ext cx="8205973" cy="25798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91425" wrap="square" tIns="45700">
            <a:noAutofit/>
          </a:bodyPr>
          <a:lstStyle>
            <a:lvl1pPr indent="-228600" lvl="0" marL="457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0" sz="900" cap="none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lumn">
  <p:cSld name="Two Column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>
            <p:ph idx="12" type="sldNum"/>
          </p:nvPr>
        </p:nvSpPr>
        <p:spPr>
          <a:xfrm>
            <a:off x="11418627" y="6512064"/>
            <a:ext cx="7733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|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4"/>
          <p:cNvSpPr txBox="1"/>
          <p:nvPr>
            <p:ph type="title"/>
          </p:nvPr>
        </p:nvSpPr>
        <p:spPr>
          <a:xfrm>
            <a:off x="354419" y="226512"/>
            <a:ext cx="11227981" cy="893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  <a:defRPr b="1" sz="2400" cap="none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" type="body"/>
          </p:nvPr>
        </p:nvSpPr>
        <p:spPr>
          <a:xfrm>
            <a:off x="354419" y="1152457"/>
            <a:ext cx="5639981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8300" lvl="0" marL="4572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4" name="Google Shape;34;p4"/>
          <p:cNvSpPr txBox="1"/>
          <p:nvPr>
            <p:ph idx="2" type="body"/>
          </p:nvPr>
        </p:nvSpPr>
        <p:spPr>
          <a:xfrm>
            <a:off x="6197600" y="1152457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8300" lvl="0" marL="4572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5" name="Google Shape;35;p4"/>
          <p:cNvSpPr txBox="1"/>
          <p:nvPr>
            <p:ph idx="3" type="body"/>
          </p:nvPr>
        </p:nvSpPr>
        <p:spPr>
          <a:xfrm>
            <a:off x="1903819" y="6525681"/>
            <a:ext cx="6339892" cy="3831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91425" wrap="square" tIns="45700">
            <a:noAutofit/>
          </a:bodyPr>
          <a:lstStyle>
            <a:lvl1pPr indent="-228600" lvl="0" marL="457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0" sz="900" cap="none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Layout" showMasterSp="0">
  <p:cSld name="Section Layout">
    <p:bg>
      <p:bgPr>
        <a:solidFill>
          <a:srgbClr val="E9E9E9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11418627" y="6512064"/>
            <a:ext cx="7733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|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5"/>
          <p:cNvSpPr txBox="1"/>
          <p:nvPr>
            <p:ph type="title"/>
          </p:nvPr>
        </p:nvSpPr>
        <p:spPr>
          <a:xfrm>
            <a:off x="661288" y="4389058"/>
            <a:ext cx="11411283" cy="5893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" type="body"/>
          </p:nvPr>
        </p:nvSpPr>
        <p:spPr>
          <a:xfrm>
            <a:off x="582992" y="4005943"/>
            <a:ext cx="11413067" cy="3565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40" name="Google Shape;40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633797" y="6168088"/>
            <a:ext cx="1061304" cy="56291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1" name="Google Shape;41;p5"/>
          <p:cNvCxnSpPr/>
          <p:nvPr/>
        </p:nvCxnSpPr>
        <p:spPr>
          <a:xfrm>
            <a:off x="1850302" y="6483356"/>
            <a:ext cx="8491395" cy="0"/>
          </a:xfrm>
          <a:prstGeom prst="straightConnector1">
            <a:avLst/>
          </a:prstGeom>
          <a:noFill/>
          <a:ln cap="flat" cmpd="sng" w="9525">
            <a:solidFill>
              <a:srgbClr val="8D8F93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id="42" name="Google Shape;4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9" y="5749537"/>
            <a:ext cx="1981201" cy="14000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374317" y="194429"/>
            <a:ext cx="11411283" cy="9110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  <a:defRPr b="1" i="0" sz="2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377510" y="1105470"/>
            <a:ext cx="11389893" cy="49404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8300" lvl="0" marL="4572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1944110" y="6546853"/>
            <a:ext cx="1883498" cy="2349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419600" y="6546853"/>
            <a:ext cx="3594100" cy="23494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14" name="Google Shape;14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99" y="5749537"/>
            <a:ext cx="1981201" cy="14000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633797" y="6168088"/>
            <a:ext cx="1061304" cy="56291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" name="Google Shape;16;p1"/>
          <p:cNvCxnSpPr/>
          <p:nvPr/>
        </p:nvCxnSpPr>
        <p:spPr>
          <a:xfrm>
            <a:off x="1850302" y="6483356"/>
            <a:ext cx="8491395" cy="0"/>
          </a:xfrm>
          <a:prstGeom prst="straightConnector1">
            <a:avLst/>
          </a:prstGeom>
          <a:noFill/>
          <a:ln cap="flat" cmpd="sng" w="9525">
            <a:solidFill>
              <a:srgbClr val="8D8F9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7.png"/><Relationship Id="rId5" Type="http://schemas.openxmlformats.org/officeDocument/2006/relationships/hyperlink" Target="https://bridgetoindia.com/reports/" TargetMode="External"/><Relationship Id="rId6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 txBox="1"/>
          <p:nvPr>
            <p:ph type="title"/>
          </p:nvPr>
        </p:nvSpPr>
        <p:spPr>
          <a:xfrm>
            <a:off x="4648201" y="2727158"/>
            <a:ext cx="5859379" cy="13154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C6E71"/>
              </a:buClr>
              <a:buSzPts val="3200"/>
              <a:buFont typeface="Calibri"/>
              <a:buNone/>
            </a:pPr>
            <a:r>
              <a:rPr lang="en-US" sz="3200">
                <a:solidFill>
                  <a:srgbClr val="6C6E71"/>
                </a:solidFill>
              </a:rPr>
              <a:t>New X-factors: Rooftop solar and electric mobility</a:t>
            </a:r>
            <a:endParaRPr sz="3200">
              <a:solidFill>
                <a:srgbClr val="6C6E71"/>
              </a:solidFill>
            </a:endParaRPr>
          </a:p>
        </p:txBody>
      </p:sp>
      <p:sp>
        <p:nvSpPr>
          <p:cNvPr id="48" name="Google Shape;48;p6"/>
          <p:cNvSpPr txBox="1"/>
          <p:nvPr>
            <p:ph idx="1" type="body"/>
          </p:nvPr>
        </p:nvSpPr>
        <p:spPr>
          <a:xfrm>
            <a:off x="4648200" y="3950622"/>
            <a:ext cx="4110789" cy="2177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</a:pPr>
            <a:r>
              <a:rPr b="1" lang="en-US">
                <a:solidFill>
                  <a:schemeClr val="accent1"/>
                </a:solidFill>
              </a:rPr>
              <a:t>Neeraj Kuldeep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>
              <a:solidFill>
                <a:srgbClr val="6C6E71"/>
              </a:solidFill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>
              <a:solidFill>
                <a:srgbClr val="6C6E71"/>
              </a:solidFill>
            </a:endParaRPr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Clr>
                <a:srgbClr val="6C6E71"/>
              </a:buClr>
              <a:buSzPts val="1600"/>
              <a:buNone/>
            </a:pPr>
            <a:r>
              <a:rPr lang="en-US" sz="1600">
                <a:solidFill>
                  <a:srgbClr val="6C6E71"/>
                </a:solidFill>
              </a:rPr>
              <a:t>Energy Horizons 2019, New Delhi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Clr>
                <a:srgbClr val="6C6E71"/>
              </a:buClr>
              <a:buSzPts val="1600"/>
              <a:buNone/>
            </a:pPr>
            <a:r>
              <a:rPr lang="en-US" sz="1600">
                <a:solidFill>
                  <a:srgbClr val="6C6E71"/>
                </a:solidFill>
              </a:rPr>
              <a:t>19 July 2019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>
              <a:solidFill>
                <a:srgbClr val="6C6E71"/>
              </a:solidFill>
            </a:endParaRPr>
          </a:p>
        </p:txBody>
      </p:sp>
      <p:sp>
        <p:nvSpPr>
          <p:cNvPr id="49" name="Google Shape;49;p6"/>
          <p:cNvSpPr txBox="1"/>
          <p:nvPr>
            <p:ph idx="2" type="body"/>
          </p:nvPr>
        </p:nvSpPr>
        <p:spPr>
          <a:xfrm>
            <a:off x="4567991" y="6544594"/>
            <a:ext cx="5859379" cy="401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</a:pPr>
            <a:r>
              <a:rPr lang="en-US" sz="1300"/>
              <a:t>© Council on Energy, Environment and Water, 2019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"/>
          <p:cNvSpPr txBox="1"/>
          <p:nvPr>
            <p:ph type="title"/>
          </p:nvPr>
        </p:nvSpPr>
        <p:spPr>
          <a:xfrm>
            <a:off x="395707" y="194428"/>
            <a:ext cx="11284423" cy="79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</a:pPr>
            <a:r>
              <a:rPr lang="en-US"/>
              <a:t>Residential sector will drive growth in energy demand </a:t>
            </a:r>
            <a:endParaRPr/>
          </a:p>
        </p:txBody>
      </p:sp>
      <p:sp>
        <p:nvSpPr>
          <p:cNvPr id="55" name="Google Shape;55;p7"/>
          <p:cNvSpPr txBox="1"/>
          <p:nvPr>
            <p:ph idx="12" type="sldNum"/>
          </p:nvPr>
        </p:nvSpPr>
        <p:spPr>
          <a:xfrm>
            <a:off x="11418627" y="6512064"/>
            <a:ext cx="7733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|</a:t>
            </a:r>
            <a:endParaRPr/>
          </a:p>
        </p:txBody>
      </p:sp>
      <p:sp>
        <p:nvSpPr>
          <p:cNvPr id="56" name="Google Shape;56;p7"/>
          <p:cNvSpPr txBox="1"/>
          <p:nvPr>
            <p:ph idx="2" type="body"/>
          </p:nvPr>
        </p:nvSpPr>
        <p:spPr>
          <a:xfrm>
            <a:off x="2019300" y="6600015"/>
            <a:ext cx="8205973" cy="25798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</a:pPr>
            <a:r>
              <a:rPr lang="en-US"/>
              <a:t>Source: IEA (2018)</a:t>
            </a:r>
            <a:endParaRPr/>
          </a:p>
        </p:txBody>
      </p:sp>
      <p:sp>
        <p:nvSpPr>
          <p:cNvPr id="57" name="Google Shape;57;p7"/>
          <p:cNvSpPr/>
          <p:nvPr/>
        </p:nvSpPr>
        <p:spPr>
          <a:xfrm>
            <a:off x="299040" y="759655"/>
            <a:ext cx="5412443" cy="53597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Rapid urbanisation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40 per cent urban population in 2030</a:t>
            </a:r>
            <a:endParaRPr/>
          </a:p>
          <a:p>
            <a:pPr indent="-1714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Higher per capita energy consumption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Increasing at 4.8 per cent CAGR</a:t>
            </a:r>
            <a:endParaRPr/>
          </a:p>
          <a:p>
            <a:pPr indent="-1714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Increasing ambient temperature and AC usages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 stock to increase to 170 million in 2027 and 1 billion in 2050</a:t>
            </a:r>
            <a:endParaRPr/>
          </a:p>
          <a:p>
            <a:pPr indent="-1714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Increasing car ownership 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 cars to 175 cars per 1000 people by 2040</a:t>
            </a:r>
            <a:endParaRPr/>
          </a:p>
          <a:p>
            <a:pPr indent="-1714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India’s electric vehicle mission</a:t>
            </a:r>
            <a:endParaRPr/>
          </a:p>
          <a:p>
            <a:pPr indent="-285750" lvl="1" marL="74295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30% of new vehicle sales from electric vehicle by 2030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03200" lvl="0" marL="3429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8" name="Google Shape;5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65921" y="1338586"/>
            <a:ext cx="4957588" cy="3715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8"/>
          <p:cNvSpPr txBox="1"/>
          <p:nvPr>
            <p:ph type="title"/>
          </p:nvPr>
        </p:nvSpPr>
        <p:spPr>
          <a:xfrm>
            <a:off x="395707" y="194428"/>
            <a:ext cx="11284423" cy="79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</a:pPr>
            <a:r>
              <a:rPr lang="en-US"/>
              <a:t>Rooftop solar and electric vehicles have economy-wide benefits  </a:t>
            </a:r>
            <a:endParaRPr/>
          </a:p>
        </p:txBody>
      </p:sp>
      <p:sp>
        <p:nvSpPr>
          <p:cNvPr id="64" name="Google Shape;64;p8"/>
          <p:cNvSpPr txBox="1"/>
          <p:nvPr>
            <p:ph idx="12" type="sldNum"/>
          </p:nvPr>
        </p:nvSpPr>
        <p:spPr>
          <a:xfrm>
            <a:off x="11418627" y="6512064"/>
            <a:ext cx="7733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|</a:t>
            </a:r>
            <a:endParaRPr/>
          </a:p>
        </p:txBody>
      </p:sp>
      <p:sp>
        <p:nvSpPr>
          <p:cNvPr id="65" name="Google Shape;65;p8"/>
          <p:cNvSpPr txBox="1"/>
          <p:nvPr>
            <p:ph idx="2" type="body"/>
          </p:nvPr>
        </p:nvSpPr>
        <p:spPr>
          <a:xfrm>
            <a:off x="2019300" y="6600015"/>
            <a:ext cx="8205973" cy="25798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</a:pPr>
            <a:r>
              <a:rPr lang="en-US"/>
              <a:t>Source: CEEW 2019, CPI 2018, Scaling up Rooftop Solar Power in India: The Potential of Solar Municipal Bonds, </a:t>
            </a:r>
            <a:endParaRPr/>
          </a:p>
        </p:txBody>
      </p:sp>
      <p:sp>
        <p:nvSpPr>
          <p:cNvPr id="66" name="Google Shape;66;p8"/>
          <p:cNvSpPr/>
          <p:nvPr/>
        </p:nvSpPr>
        <p:spPr>
          <a:xfrm>
            <a:off x="453788" y="759655"/>
            <a:ext cx="11284423" cy="50617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Rooftop solar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USD 40 billion market opportunity by 2022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Employment to 2,38,000 people from 40GW rooftop solar capacity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Employment is distributed across states </a:t>
            </a:r>
            <a:endParaRPr/>
          </a:p>
          <a:p>
            <a:pPr indent="-1714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Economic gain to discoms from rooftop solar.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INR 0.19/kWh from rooftop solar generation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Electric vehicles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Domestic value add is ~USD 17 billion by 2030 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 5.4 billion USD annual savings from reduced oil imports 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Employment to 191,600 for 30 per cent EV penetration scenario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Reduced local air pollution and avoided health cost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7" name="Google Shape;6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33313" y="1678958"/>
            <a:ext cx="4572000" cy="39492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9"/>
          <p:cNvSpPr txBox="1"/>
          <p:nvPr>
            <p:ph type="title"/>
          </p:nvPr>
        </p:nvSpPr>
        <p:spPr>
          <a:xfrm>
            <a:off x="395707" y="194428"/>
            <a:ext cx="11284423" cy="79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</a:pPr>
            <a:r>
              <a:rPr lang="en-US"/>
              <a:t>Many support mechanisms for the sector are already in play…</a:t>
            </a:r>
            <a:endParaRPr/>
          </a:p>
        </p:txBody>
      </p:sp>
      <p:sp>
        <p:nvSpPr>
          <p:cNvPr id="73" name="Google Shape;73;p9"/>
          <p:cNvSpPr txBox="1"/>
          <p:nvPr>
            <p:ph idx="12" type="sldNum"/>
          </p:nvPr>
        </p:nvSpPr>
        <p:spPr>
          <a:xfrm>
            <a:off x="11418627" y="6512064"/>
            <a:ext cx="7733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|</a:t>
            </a:r>
            <a:endParaRPr/>
          </a:p>
        </p:txBody>
      </p:sp>
      <p:sp>
        <p:nvSpPr>
          <p:cNvPr id="74" name="Google Shape;74;p9"/>
          <p:cNvSpPr txBox="1"/>
          <p:nvPr>
            <p:ph idx="2" type="body"/>
          </p:nvPr>
        </p:nvSpPr>
        <p:spPr>
          <a:xfrm>
            <a:off x="2019300" y="6600015"/>
            <a:ext cx="8205973" cy="25798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</a:pPr>
            <a:r>
              <a:t/>
            </a:r>
            <a:endParaRPr/>
          </a:p>
        </p:txBody>
      </p:sp>
      <p:grpSp>
        <p:nvGrpSpPr>
          <p:cNvPr id="75" name="Google Shape;75;p9"/>
          <p:cNvGrpSpPr/>
          <p:nvPr/>
        </p:nvGrpSpPr>
        <p:grpSpPr>
          <a:xfrm>
            <a:off x="3291190" y="792064"/>
            <a:ext cx="5168324" cy="5418666"/>
            <a:chOff x="1479837" y="0"/>
            <a:chExt cx="5168324" cy="5418666"/>
          </a:xfrm>
        </p:grpSpPr>
        <p:sp>
          <p:nvSpPr>
            <p:cNvPr id="76" name="Google Shape;76;p9"/>
            <p:cNvSpPr/>
            <p:nvPr/>
          </p:nvSpPr>
          <p:spPr>
            <a:xfrm>
              <a:off x="2952810" y="1748061"/>
              <a:ext cx="2221862" cy="1922001"/>
            </a:xfrm>
            <a:prstGeom prst="hexagon">
              <a:avLst>
                <a:gd fmla="val 28570" name="adj"/>
                <a:gd fmla="val 115470" name="vf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9"/>
            <p:cNvSpPr txBox="1"/>
            <p:nvPr/>
          </p:nvSpPr>
          <p:spPr>
            <a:xfrm>
              <a:off x="3321004" y="2066564"/>
              <a:ext cx="1485474" cy="12849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0" i="0" lang="en-US" sz="2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Support mechanisms</a:t>
              </a:r>
              <a:endParaRPr/>
            </a:p>
          </p:txBody>
        </p:sp>
        <p:sp>
          <p:nvSpPr>
            <p:cNvPr id="78" name="Google Shape;78;p9"/>
            <p:cNvSpPr/>
            <p:nvPr/>
          </p:nvSpPr>
          <p:spPr>
            <a:xfrm>
              <a:off x="4344123" y="828514"/>
              <a:ext cx="838302" cy="722308"/>
            </a:xfrm>
            <a:prstGeom prst="hexagon">
              <a:avLst>
                <a:gd fmla="val 28900" name="adj"/>
                <a:gd fmla="val 115470" name="vf"/>
              </a:avLst>
            </a:prstGeom>
            <a:solidFill>
              <a:srgbClr val="C9DE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9"/>
            <p:cNvSpPr/>
            <p:nvPr/>
          </p:nvSpPr>
          <p:spPr>
            <a:xfrm>
              <a:off x="3157475" y="0"/>
              <a:ext cx="1820800" cy="1575206"/>
            </a:xfrm>
            <a:prstGeom prst="hexagon">
              <a:avLst>
                <a:gd fmla="val 28570" name="adj"/>
                <a:gd fmla="val 115470" name="vf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9"/>
            <p:cNvSpPr txBox="1"/>
            <p:nvPr/>
          </p:nvSpPr>
          <p:spPr>
            <a:xfrm>
              <a:off x="3459220" y="261045"/>
              <a:ext cx="1217310" cy="10531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0" i="0" lang="en-US" sz="2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Capital subsidies</a:t>
              </a:r>
              <a:endParaRPr/>
            </a:p>
          </p:txBody>
        </p:sp>
        <p:sp>
          <p:nvSpPr>
            <p:cNvPr id="81" name="Google Shape;81;p9"/>
            <p:cNvSpPr/>
            <p:nvPr/>
          </p:nvSpPr>
          <p:spPr>
            <a:xfrm>
              <a:off x="5322487" y="2178846"/>
              <a:ext cx="838302" cy="722308"/>
            </a:xfrm>
            <a:prstGeom prst="hexagon">
              <a:avLst>
                <a:gd fmla="val 28900" name="adj"/>
                <a:gd fmla="val 115470" name="vf"/>
              </a:avLst>
            </a:prstGeom>
            <a:solidFill>
              <a:srgbClr val="C9DE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9"/>
            <p:cNvSpPr/>
            <p:nvPr/>
          </p:nvSpPr>
          <p:spPr>
            <a:xfrm>
              <a:off x="4827361" y="968857"/>
              <a:ext cx="1820800" cy="1575206"/>
            </a:xfrm>
            <a:prstGeom prst="hexagon">
              <a:avLst>
                <a:gd fmla="val 28570" name="adj"/>
                <a:gd fmla="val 115470" name="vf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9"/>
            <p:cNvSpPr txBox="1"/>
            <p:nvPr/>
          </p:nvSpPr>
          <p:spPr>
            <a:xfrm>
              <a:off x="5129106" y="1229902"/>
              <a:ext cx="1217310" cy="10531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0" i="0" lang="en-US" sz="2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Consumer awareness</a:t>
              </a:r>
              <a:endParaRPr/>
            </a:p>
          </p:txBody>
        </p:sp>
        <p:sp>
          <p:nvSpPr>
            <p:cNvPr id="84" name="Google Shape;84;p9"/>
            <p:cNvSpPr/>
            <p:nvPr/>
          </p:nvSpPr>
          <p:spPr>
            <a:xfrm>
              <a:off x="4642852" y="3703117"/>
              <a:ext cx="838302" cy="722308"/>
            </a:xfrm>
            <a:prstGeom prst="hexagon">
              <a:avLst>
                <a:gd fmla="val 28900" name="adj"/>
                <a:gd fmla="val 115470" name="vf"/>
              </a:avLst>
            </a:prstGeom>
            <a:solidFill>
              <a:srgbClr val="C9DE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9"/>
            <p:cNvSpPr/>
            <p:nvPr/>
          </p:nvSpPr>
          <p:spPr>
            <a:xfrm>
              <a:off x="4827361" y="2873519"/>
              <a:ext cx="1820800" cy="1575206"/>
            </a:xfrm>
            <a:prstGeom prst="hexagon">
              <a:avLst>
                <a:gd fmla="val 28570" name="adj"/>
                <a:gd fmla="val 115470" name="vf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9"/>
            <p:cNvSpPr txBox="1"/>
            <p:nvPr/>
          </p:nvSpPr>
          <p:spPr>
            <a:xfrm>
              <a:off x="5129106" y="3134564"/>
              <a:ext cx="1217310" cy="10531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0" i="0" lang="en-US" sz="2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Supporting regulatory framework </a:t>
              </a:r>
              <a:endParaRPr/>
            </a:p>
          </p:txBody>
        </p:sp>
        <p:sp>
          <p:nvSpPr>
            <p:cNvPr id="87" name="Google Shape;87;p9"/>
            <p:cNvSpPr/>
            <p:nvPr/>
          </p:nvSpPr>
          <p:spPr>
            <a:xfrm>
              <a:off x="2956944" y="3861342"/>
              <a:ext cx="838302" cy="722308"/>
            </a:xfrm>
            <a:prstGeom prst="hexagon">
              <a:avLst>
                <a:gd fmla="val 28900" name="adj"/>
                <a:gd fmla="val 115470" name="vf"/>
              </a:avLst>
            </a:prstGeom>
            <a:solidFill>
              <a:srgbClr val="C9DE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9"/>
            <p:cNvSpPr/>
            <p:nvPr/>
          </p:nvSpPr>
          <p:spPr>
            <a:xfrm>
              <a:off x="3157475" y="3843460"/>
              <a:ext cx="1820800" cy="1575206"/>
            </a:xfrm>
            <a:prstGeom prst="hexagon">
              <a:avLst>
                <a:gd fmla="val 28570" name="adj"/>
                <a:gd fmla="val 115470" name="vf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9"/>
            <p:cNvSpPr txBox="1"/>
            <p:nvPr/>
          </p:nvSpPr>
          <p:spPr>
            <a:xfrm>
              <a:off x="3459220" y="4104505"/>
              <a:ext cx="1217310" cy="10531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0" i="0" lang="en-US" sz="2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New business model</a:t>
              </a:r>
              <a:endParaRPr/>
            </a:p>
          </p:txBody>
        </p:sp>
        <p:sp>
          <p:nvSpPr>
            <p:cNvPr id="90" name="Google Shape;90;p9"/>
            <p:cNvSpPr/>
            <p:nvPr/>
          </p:nvSpPr>
          <p:spPr>
            <a:xfrm>
              <a:off x="1962559" y="2511552"/>
              <a:ext cx="838302" cy="722308"/>
            </a:xfrm>
            <a:prstGeom prst="hexagon">
              <a:avLst>
                <a:gd fmla="val 28900" name="adj"/>
                <a:gd fmla="val 115470" name="vf"/>
              </a:avLst>
            </a:prstGeom>
            <a:solidFill>
              <a:srgbClr val="C9DE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9"/>
            <p:cNvSpPr/>
            <p:nvPr/>
          </p:nvSpPr>
          <p:spPr>
            <a:xfrm>
              <a:off x="1479837" y="2874602"/>
              <a:ext cx="1820800" cy="1575206"/>
            </a:xfrm>
            <a:prstGeom prst="hexagon">
              <a:avLst>
                <a:gd fmla="val 28570" name="adj"/>
                <a:gd fmla="val 115470" name="vf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9"/>
            <p:cNvSpPr txBox="1"/>
            <p:nvPr/>
          </p:nvSpPr>
          <p:spPr>
            <a:xfrm>
              <a:off x="1781582" y="3135647"/>
              <a:ext cx="1217310" cy="10531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0" i="0" lang="en-US" sz="2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Tax subsidies</a:t>
              </a:r>
              <a:endParaRPr/>
            </a:p>
          </p:txBody>
        </p:sp>
        <p:sp>
          <p:nvSpPr>
            <p:cNvPr id="93" name="Google Shape;93;p9"/>
            <p:cNvSpPr/>
            <p:nvPr/>
          </p:nvSpPr>
          <p:spPr>
            <a:xfrm>
              <a:off x="1479837" y="966690"/>
              <a:ext cx="1820800" cy="1575206"/>
            </a:xfrm>
            <a:prstGeom prst="hexagon">
              <a:avLst>
                <a:gd fmla="val 28570" name="adj"/>
                <a:gd fmla="val 115470" name="vf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 txBox="1"/>
            <p:nvPr/>
          </p:nvSpPr>
          <p:spPr>
            <a:xfrm>
              <a:off x="1781582" y="1227735"/>
              <a:ext cx="1217310" cy="10531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0" i="0" lang="en-US" sz="2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Fame 2 scheme</a:t>
              </a:r>
              <a:endParaRPr/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0"/>
          <p:cNvSpPr txBox="1"/>
          <p:nvPr>
            <p:ph type="title"/>
          </p:nvPr>
        </p:nvSpPr>
        <p:spPr>
          <a:xfrm>
            <a:off x="395707" y="194428"/>
            <a:ext cx="11284423" cy="79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</a:pPr>
            <a:r>
              <a:rPr lang="en-US"/>
              <a:t>Limited demand from consumers so far </a:t>
            </a:r>
            <a:endParaRPr/>
          </a:p>
        </p:txBody>
      </p:sp>
      <p:sp>
        <p:nvSpPr>
          <p:cNvPr id="100" name="Google Shape;100;p10"/>
          <p:cNvSpPr txBox="1"/>
          <p:nvPr>
            <p:ph idx="12" type="sldNum"/>
          </p:nvPr>
        </p:nvSpPr>
        <p:spPr>
          <a:xfrm>
            <a:off x="11418627" y="6512064"/>
            <a:ext cx="7733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|</a:t>
            </a:r>
            <a:endParaRPr/>
          </a:p>
        </p:txBody>
      </p:sp>
      <p:pic>
        <p:nvPicPr>
          <p:cNvPr id="101" name="Google Shape;101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2773" y="1001145"/>
            <a:ext cx="3121531" cy="4499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00135" y="1001145"/>
            <a:ext cx="2127710" cy="3394733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0"/>
          <p:cNvSpPr txBox="1"/>
          <p:nvPr>
            <p:ph idx="2" type="body"/>
          </p:nvPr>
        </p:nvSpPr>
        <p:spPr>
          <a:xfrm>
            <a:off x="2019300" y="6600015"/>
            <a:ext cx="8205973" cy="25798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</a:pPr>
            <a:r>
              <a:rPr lang="en-US"/>
              <a:t>TERI (2014) </a:t>
            </a:r>
            <a:r>
              <a:rPr i="1" lang="en-US"/>
              <a:t>Reaching the Sun with Rooftop Solar</a:t>
            </a:r>
            <a:r>
              <a:rPr lang="en-US"/>
              <a:t>, New Delhi: The Energy and Resource Institute, p. 62.</a:t>
            </a:r>
            <a:endParaRPr/>
          </a:p>
          <a:p>
            <a:pPr indent="0" lvl="0" marL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</a:pPr>
            <a:r>
              <a:rPr lang="en-US"/>
              <a:t>Bridge to India (2018) “India Solar Rooftop Map 2018,” available at </a:t>
            </a:r>
            <a:r>
              <a:rPr lang="en-US" u="sng">
                <a:solidFill>
                  <a:schemeClr val="hlink"/>
                </a:solidFill>
                <a:hlinkClick r:id="rId5"/>
              </a:rPr>
              <a:t>https://bridgetoindia.com/reports/</a:t>
            </a:r>
            <a:r>
              <a:rPr lang="en-US"/>
              <a:t>, accessed on 12 February 2019 </a:t>
            </a:r>
            <a:endParaRPr/>
          </a:p>
          <a:p>
            <a:pPr indent="0" lvl="0" marL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</a:pPr>
            <a:r>
              <a:t/>
            </a:r>
            <a:endParaRPr/>
          </a:p>
        </p:txBody>
      </p:sp>
      <p:sp>
        <p:nvSpPr>
          <p:cNvPr id="104" name="Google Shape;104;p10"/>
          <p:cNvSpPr txBox="1"/>
          <p:nvPr/>
        </p:nvSpPr>
        <p:spPr>
          <a:xfrm>
            <a:off x="1660627" y="5928907"/>
            <a:ext cx="820597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*Realistic technical potential in urban areas – estimated from built-up area data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** As of September 2018.  </a:t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rot="-2078770">
            <a:off x="3732146" y="3688707"/>
            <a:ext cx="767195" cy="313089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6" name="Google Shape;106;p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433676" y="988342"/>
            <a:ext cx="4572000" cy="3394733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0"/>
          <p:cNvSpPr/>
          <p:nvPr/>
        </p:nvSpPr>
        <p:spPr>
          <a:xfrm>
            <a:off x="1539448" y="759655"/>
            <a:ext cx="3060687" cy="376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Rooftop solar deployment</a:t>
            </a:r>
            <a:endParaRPr b="0" sz="2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1"/>
          <p:cNvSpPr txBox="1"/>
          <p:nvPr>
            <p:ph type="title"/>
          </p:nvPr>
        </p:nvSpPr>
        <p:spPr>
          <a:xfrm>
            <a:off x="395707" y="194428"/>
            <a:ext cx="11284423" cy="79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</a:pPr>
            <a:r>
              <a:rPr lang="en-US"/>
              <a:t>Many challenges to adoption</a:t>
            </a:r>
            <a:endParaRPr/>
          </a:p>
        </p:txBody>
      </p:sp>
      <p:sp>
        <p:nvSpPr>
          <p:cNvPr id="113" name="Google Shape;113;p11"/>
          <p:cNvSpPr txBox="1"/>
          <p:nvPr>
            <p:ph idx="12" type="sldNum"/>
          </p:nvPr>
        </p:nvSpPr>
        <p:spPr>
          <a:xfrm>
            <a:off x="11418627" y="6512064"/>
            <a:ext cx="7733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|</a:t>
            </a:r>
            <a:endParaRPr/>
          </a:p>
        </p:txBody>
      </p:sp>
      <p:sp>
        <p:nvSpPr>
          <p:cNvPr id="114" name="Google Shape;114;p11"/>
          <p:cNvSpPr txBox="1"/>
          <p:nvPr>
            <p:ph idx="2" type="body"/>
          </p:nvPr>
        </p:nvSpPr>
        <p:spPr>
          <a:xfrm>
            <a:off x="2019300" y="6600015"/>
            <a:ext cx="8205973" cy="25798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</a:pPr>
            <a:r>
              <a:t/>
            </a:r>
            <a:endParaRPr/>
          </a:p>
        </p:txBody>
      </p:sp>
      <p:grpSp>
        <p:nvGrpSpPr>
          <p:cNvPr id="115" name="Google Shape;115;p11"/>
          <p:cNvGrpSpPr/>
          <p:nvPr/>
        </p:nvGrpSpPr>
        <p:grpSpPr>
          <a:xfrm>
            <a:off x="1513248" y="1249426"/>
            <a:ext cx="9032832" cy="4507806"/>
            <a:chOff x="0" y="0"/>
            <a:chExt cx="9032832" cy="4507806"/>
          </a:xfrm>
        </p:grpSpPr>
        <p:sp>
          <p:nvSpPr>
            <p:cNvPr id="116" name="Google Shape;116;p11"/>
            <p:cNvSpPr/>
            <p:nvPr/>
          </p:nvSpPr>
          <p:spPr>
            <a:xfrm>
              <a:off x="0" y="0"/>
              <a:ext cx="9032832" cy="67392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 txBox="1"/>
            <p:nvPr/>
          </p:nvSpPr>
          <p:spPr>
            <a:xfrm>
              <a:off x="32898" y="32898"/>
              <a:ext cx="8967036" cy="6081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None/>
              </a:pPr>
              <a:r>
                <a:rPr b="1"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Lack of awareness</a:t>
              </a:r>
              <a:endParaRPr b="1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0" y="769566"/>
              <a:ext cx="9032832" cy="67392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 txBox="1"/>
            <p:nvPr/>
          </p:nvSpPr>
          <p:spPr>
            <a:xfrm>
              <a:off x="32898" y="802464"/>
              <a:ext cx="8967036" cy="6081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None/>
              </a:pPr>
              <a:r>
                <a:rPr b="1"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High upfront cost</a:t>
              </a:r>
              <a:endParaRPr b="1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1"/>
            <p:cNvSpPr/>
            <p:nvPr/>
          </p:nvSpPr>
          <p:spPr>
            <a:xfrm>
              <a:off x="0" y="1535646"/>
              <a:ext cx="9032832" cy="67392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 txBox="1"/>
            <p:nvPr/>
          </p:nvSpPr>
          <p:spPr>
            <a:xfrm>
              <a:off x="32898" y="1568544"/>
              <a:ext cx="8967036" cy="6081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None/>
              </a:pPr>
              <a:r>
                <a:rPr b="1"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Lack of access to easy financing</a:t>
              </a:r>
              <a:endParaRPr b="1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11"/>
            <p:cNvSpPr/>
            <p:nvPr/>
          </p:nvSpPr>
          <p:spPr>
            <a:xfrm>
              <a:off x="0" y="2301726"/>
              <a:ext cx="9032832" cy="67392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 txBox="1"/>
            <p:nvPr/>
          </p:nvSpPr>
          <p:spPr>
            <a:xfrm>
              <a:off x="32898" y="2334624"/>
              <a:ext cx="8967036" cy="6081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None/>
              </a:pPr>
              <a:r>
                <a:rPr b="1"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Small and distributed nature</a:t>
              </a:r>
              <a:endParaRPr b="1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11"/>
            <p:cNvSpPr/>
            <p:nvPr/>
          </p:nvSpPr>
          <p:spPr>
            <a:xfrm>
              <a:off x="0" y="3067806"/>
              <a:ext cx="9032832" cy="67392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11"/>
            <p:cNvSpPr txBox="1"/>
            <p:nvPr/>
          </p:nvSpPr>
          <p:spPr>
            <a:xfrm>
              <a:off x="32898" y="3100704"/>
              <a:ext cx="8967036" cy="6081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None/>
              </a:pPr>
              <a:r>
                <a:rPr b="1"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Lack of available infrastructure  </a:t>
              </a:r>
              <a:endParaRPr b="1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11"/>
            <p:cNvSpPr/>
            <p:nvPr/>
          </p:nvSpPr>
          <p:spPr>
            <a:xfrm>
              <a:off x="0" y="3833886"/>
              <a:ext cx="9032832" cy="67392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11"/>
            <p:cNvSpPr txBox="1"/>
            <p:nvPr/>
          </p:nvSpPr>
          <p:spPr>
            <a:xfrm>
              <a:off x="32898" y="3866784"/>
              <a:ext cx="8967036" cy="6081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None/>
              </a:pPr>
              <a:r>
                <a:rPr b="1"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Difficulty in choosing trust-worthy service providers</a:t>
              </a:r>
              <a:endParaRPr b="1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2"/>
          <p:cNvSpPr txBox="1"/>
          <p:nvPr>
            <p:ph idx="1" type="body"/>
          </p:nvPr>
        </p:nvSpPr>
        <p:spPr>
          <a:xfrm>
            <a:off x="2140095" y="988343"/>
            <a:ext cx="7903792" cy="4784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/>
          </a:p>
          <a:p>
            <a:pPr indent="0" lvl="0" marL="0" rtl="0" algn="r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/>
          </a:p>
          <a:p>
            <a:pPr indent="0" lvl="0" marL="0" rtl="0" algn="r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</a:pPr>
            <a:r>
              <a:rPr b="1" lang="en-US" sz="2800">
                <a:solidFill>
                  <a:schemeClr val="accent1"/>
                </a:solidFill>
              </a:rPr>
              <a:t>Thank you</a:t>
            </a:r>
            <a:endParaRPr/>
          </a:p>
          <a:p>
            <a:pPr indent="0" lvl="0" marL="0" rtl="0" algn="ctr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b="1">
              <a:solidFill>
                <a:schemeClr val="accent1"/>
              </a:solidFill>
            </a:endParaRPr>
          </a:p>
          <a:p>
            <a:pPr indent="0" lvl="0" marL="0" rtl="0" algn="ctr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None/>
            </a:pPr>
            <a:r>
              <a:rPr b="1" lang="en-US">
                <a:solidFill>
                  <a:schemeClr val="accent1"/>
                </a:solidFill>
              </a:rPr>
              <a:t>Join the conversation by using #EnergyHorizons</a:t>
            </a:r>
            <a:endParaRPr b="1">
              <a:solidFill>
                <a:schemeClr val="accent1"/>
              </a:solidFill>
            </a:endParaRPr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/>
              <a:t>ceew.in | @CEEWIndia </a:t>
            </a:r>
            <a:endParaRPr/>
          </a:p>
        </p:txBody>
      </p:sp>
      <p:sp>
        <p:nvSpPr>
          <p:cNvPr id="133" name="Google Shape;133;p12"/>
          <p:cNvSpPr txBox="1"/>
          <p:nvPr>
            <p:ph idx="12" type="sldNum"/>
          </p:nvPr>
        </p:nvSpPr>
        <p:spPr>
          <a:xfrm>
            <a:off x="11418627" y="6512064"/>
            <a:ext cx="7733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|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3"/>
          <p:cNvSpPr txBox="1"/>
          <p:nvPr>
            <p:ph type="title"/>
          </p:nvPr>
        </p:nvSpPr>
        <p:spPr>
          <a:xfrm>
            <a:off x="395707" y="194428"/>
            <a:ext cx="11284423" cy="79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</a:pPr>
            <a:r>
              <a:rPr lang="en-US"/>
              <a:t>Many support mechanisms for the sector are already in play…</a:t>
            </a:r>
            <a:endParaRPr/>
          </a:p>
        </p:txBody>
      </p:sp>
      <p:sp>
        <p:nvSpPr>
          <p:cNvPr id="139" name="Google Shape;139;p13"/>
          <p:cNvSpPr txBox="1"/>
          <p:nvPr>
            <p:ph idx="12" type="sldNum"/>
          </p:nvPr>
        </p:nvSpPr>
        <p:spPr>
          <a:xfrm>
            <a:off x="11418627" y="6512064"/>
            <a:ext cx="7733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|</a:t>
            </a:r>
            <a:endParaRPr/>
          </a:p>
        </p:txBody>
      </p:sp>
      <p:sp>
        <p:nvSpPr>
          <p:cNvPr id="140" name="Google Shape;140;p13"/>
          <p:cNvSpPr txBox="1"/>
          <p:nvPr>
            <p:ph idx="2" type="body"/>
          </p:nvPr>
        </p:nvSpPr>
        <p:spPr>
          <a:xfrm>
            <a:off x="2019300" y="6600015"/>
            <a:ext cx="8205973" cy="25798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</a:pPr>
            <a:r>
              <a:t/>
            </a:r>
            <a:endParaRPr/>
          </a:p>
        </p:txBody>
      </p:sp>
      <p:sp>
        <p:nvSpPr>
          <p:cNvPr id="141" name="Google Shape;141;p13"/>
          <p:cNvSpPr/>
          <p:nvPr/>
        </p:nvSpPr>
        <p:spPr>
          <a:xfrm>
            <a:off x="833617" y="759655"/>
            <a:ext cx="11284423" cy="50617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Capital subsidies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Subsidy incentives to consumers 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SHRISTI scheme for discoms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Consumer awareness campaigns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Supporting regulatory framework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Net-metering and gross-metering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New business models</a:t>
            </a:r>
            <a:endParaRPr/>
          </a:p>
          <a:p>
            <a:pPr indent="-1714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Tax subsidies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FAME 2 scheme</a:t>
            </a:r>
            <a:endParaRPr/>
          </a:p>
          <a:p>
            <a:pPr indent="-203200" lvl="0" marL="3429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2" name="Google Shape;142;p13"/>
          <p:cNvGrpSpPr/>
          <p:nvPr/>
        </p:nvGrpSpPr>
        <p:grpSpPr>
          <a:xfrm>
            <a:off x="5907787" y="792064"/>
            <a:ext cx="5168324" cy="5418666"/>
            <a:chOff x="1479837" y="0"/>
            <a:chExt cx="5168324" cy="5418666"/>
          </a:xfrm>
        </p:grpSpPr>
        <p:sp>
          <p:nvSpPr>
            <p:cNvPr id="143" name="Google Shape;143;p13"/>
            <p:cNvSpPr/>
            <p:nvPr/>
          </p:nvSpPr>
          <p:spPr>
            <a:xfrm>
              <a:off x="2952810" y="1748061"/>
              <a:ext cx="2221862" cy="1922001"/>
            </a:xfrm>
            <a:prstGeom prst="hexagon">
              <a:avLst>
                <a:gd fmla="val 28570" name="adj"/>
                <a:gd fmla="val 115470" name="vf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13"/>
            <p:cNvSpPr txBox="1"/>
            <p:nvPr/>
          </p:nvSpPr>
          <p:spPr>
            <a:xfrm>
              <a:off x="3321004" y="2066564"/>
              <a:ext cx="1485474" cy="12849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Support mechanisms</a:t>
              </a:r>
              <a:endParaRPr/>
            </a:p>
          </p:txBody>
        </p:sp>
        <p:sp>
          <p:nvSpPr>
            <p:cNvPr id="145" name="Google Shape;145;p13"/>
            <p:cNvSpPr/>
            <p:nvPr/>
          </p:nvSpPr>
          <p:spPr>
            <a:xfrm>
              <a:off x="4344123" y="828514"/>
              <a:ext cx="838302" cy="722308"/>
            </a:xfrm>
            <a:prstGeom prst="hexagon">
              <a:avLst>
                <a:gd fmla="val 28900" name="adj"/>
                <a:gd fmla="val 115470" name="vf"/>
              </a:avLst>
            </a:prstGeom>
            <a:solidFill>
              <a:srgbClr val="C9DE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13"/>
            <p:cNvSpPr/>
            <p:nvPr/>
          </p:nvSpPr>
          <p:spPr>
            <a:xfrm>
              <a:off x="3157475" y="0"/>
              <a:ext cx="1820800" cy="1575206"/>
            </a:xfrm>
            <a:prstGeom prst="hexagon">
              <a:avLst>
                <a:gd fmla="val 28570" name="adj"/>
                <a:gd fmla="val 115470" name="vf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13"/>
            <p:cNvSpPr txBox="1"/>
            <p:nvPr/>
          </p:nvSpPr>
          <p:spPr>
            <a:xfrm>
              <a:off x="3459220" y="261045"/>
              <a:ext cx="1217310" cy="10531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Capital subsidies</a:t>
              </a:r>
              <a:endParaRPr/>
            </a:p>
          </p:txBody>
        </p:sp>
        <p:sp>
          <p:nvSpPr>
            <p:cNvPr id="148" name="Google Shape;148;p13"/>
            <p:cNvSpPr/>
            <p:nvPr/>
          </p:nvSpPr>
          <p:spPr>
            <a:xfrm>
              <a:off x="5322487" y="2178846"/>
              <a:ext cx="838302" cy="722308"/>
            </a:xfrm>
            <a:prstGeom prst="hexagon">
              <a:avLst>
                <a:gd fmla="val 28900" name="adj"/>
                <a:gd fmla="val 115470" name="vf"/>
              </a:avLst>
            </a:prstGeom>
            <a:solidFill>
              <a:srgbClr val="C9DE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13"/>
            <p:cNvSpPr/>
            <p:nvPr/>
          </p:nvSpPr>
          <p:spPr>
            <a:xfrm>
              <a:off x="4827361" y="968857"/>
              <a:ext cx="1820800" cy="1575206"/>
            </a:xfrm>
            <a:prstGeom prst="hexagon">
              <a:avLst>
                <a:gd fmla="val 28570" name="adj"/>
                <a:gd fmla="val 115470" name="vf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13"/>
            <p:cNvSpPr txBox="1"/>
            <p:nvPr/>
          </p:nvSpPr>
          <p:spPr>
            <a:xfrm>
              <a:off x="5129106" y="1229902"/>
              <a:ext cx="1217310" cy="10531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Consumer awareness</a:t>
              </a:r>
              <a:endParaRPr/>
            </a:p>
          </p:txBody>
        </p:sp>
        <p:sp>
          <p:nvSpPr>
            <p:cNvPr id="151" name="Google Shape;151;p13"/>
            <p:cNvSpPr/>
            <p:nvPr/>
          </p:nvSpPr>
          <p:spPr>
            <a:xfrm>
              <a:off x="4642852" y="3703117"/>
              <a:ext cx="838302" cy="722308"/>
            </a:xfrm>
            <a:prstGeom prst="hexagon">
              <a:avLst>
                <a:gd fmla="val 28900" name="adj"/>
                <a:gd fmla="val 115470" name="vf"/>
              </a:avLst>
            </a:prstGeom>
            <a:solidFill>
              <a:srgbClr val="C9DE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2" name="Google Shape;152;p13"/>
            <p:cNvSpPr/>
            <p:nvPr/>
          </p:nvSpPr>
          <p:spPr>
            <a:xfrm>
              <a:off x="4827361" y="2873519"/>
              <a:ext cx="1820800" cy="1575206"/>
            </a:xfrm>
            <a:prstGeom prst="hexagon">
              <a:avLst>
                <a:gd fmla="val 28570" name="adj"/>
                <a:gd fmla="val 115470" name="vf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13"/>
            <p:cNvSpPr txBox="1"/>
            <p:nvPr/>
          </p:nvSpPr>
          <p:spPr>
            <a:xfrm>
              <a:off x="5129106" y="3134564"/>
              <a:ext cx="1217310" cy="10531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Supporting regulatory framework </a:t>
              </a:r>
              <a:endParaRPr/>
            </a:p>
          </p:txBody>
        </p:sp>
        <p:sp>
          <p:nvSpPr>
            <p:cNvPr id="154" name="Google Shape;154;p13"/>
            <p:cNvSpPr/>
            <p:nvPr/>
          </p:nvSpPr>
          <p:spPr>
            <a:xfrm>
              <a:off x="2956944" y="3861342"/>
              <a:ext cx="838302" cy="722308"/>
            </a:xfrm>
            <a:prstGeom prst="hexagon">
              <a:avLst>
                <a:gd fmla="val 28900" name="adj"/>
                <a:gd fmla="val 115470" name="vf"/>
              </a:avLst>
            </a:prstGeom>
            <a:solidFill>
              <a:srgbClr val="C9DE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13"/>
            <p:cNvSpPr/>
            <p:nvPr/>
          </p:nvSpPr>
          <p:spPr>
            <a:xfrm>
              <a:off x="3157475" y="3843460"/>
              <a:ext cx="1820800" cy="1575206"/>
            </a:xfrm>
            <a:prstGeom prst="hexagon">
              <a:avLst>
                <a:gd fmla="val 28570" name="adj"/>
                <a:gd fmla="val 115470" name="vf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13"/>
            <p:cNvSpPr txBox="1"/>
            <p:nvPr/>
          </p:nvSpPr>
          <p:spPr>
            <a:xfrm>
              <a:off x="3459220" y="4104505"/>
              <a:ext cx="1217310" cy="10531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New business model</a:t>
              </a:r>
              <a:endParaRPr/>
            </a:p>
          </p:txBody>
        </p:sp>
        <p:sp>
          <p:nvSpPr>
            <p:cNvPr id="157" name="Google Shape;157;p13"/>
            <p:cNvSpPr/>
            <p:nvPr/>
          </p:nvSpPr>
          <p:spPr>
            <a:xfrm>
              <a:off x="1962559" y="2511552"/>
              <a:ext cx="838302" cy="722308"/>
            </a:xfrm>
            <a:prstGeom prst="hexagon">
              <a:avLst>
                <a:gd fmla="val 28900" name="adj"/>
                <a:gd fmla="val 115470" name="vf"/>
              </a:avLst>
            </a:prstGeom>
            <a:solidFill>
              <a:srgbClr val="C9DE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13"/>
            <p:cNvSpPr/>
            <p:nvPr/>
          </p:nvSpPr>
          <p:spPr>
            <a:xfrm>
              <a:off x="1479837" y="2874602"/>
              <a:ext cx="1820800" cy="1575206"/>
            </a:xfrm>
            <a:prstGeom prst="hexagon">
              <a:avLst>
                <a:gd fmla="val 28570" name="adj"/>
                <a:gd fmla="val 115470" name="vf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13"/>
            <p:cNvSpPr txBox="1"/>
            <p:nvPr/>
          </p:nvSpPr>
          <p:spPr>
            <a:xfrm>
              <a:off x="1781582" y="3135647"/>
              <a:ext cx="1217310" cy="10531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Tax subsidies</a:t>
              </a:r>
              <a:endParaRPr/>
            </a:p>
          </p:txBody>
        </p:sp>
        <p:sp>
          <p:nvSpPr>
            <p:cNvPr id="160" name="Google Shape;160;p13"/>
            <p:cNvSpPr/>
            <p:nvPr/>
          </p:nvSpPr>
          <p:spPr>
            <a:xfrm>
              <a:off x="1479837" y="966690"/>
              <a:ext cx="1820800" cy="1575206"/>
            </a:xfrm>
            <a:prstGeom prst="hexagon">
              <a:avLst>
                <a:gd fmla="val 28570" name="adj"/>
                <a:gd fmla="val 115470" name="vf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13"/>
            <p:cNvSpPr txBox="1"/>
            <p:nvPr/>
          </p:nvSpPr>
          <p:spPr>
            <a:xfrm>
              <a:off x="1781582" y="1227735"/>
              <a:ext cx="1217310" cy="10531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Fame 2 scheme</a:t>
              </a:r>
              <a:endParaRPr/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EEW - PPT Template 28Mar18">
  <a:themeElements>
    <a:clrScheme name="CEEW">
      <a:dk1>
        <a:srgbClr val="000000"/>
      </a:dk1>
      <a:lt1>
        <a:srgbClr val="FFFFFF"/>
      </a:lt1>
      <a:dk2>
        <a:srgbClr val="777877"/>
      </a:dk2>
      <a:lt2>
        <a:srgbClr val="FFFFFE"/>
      </a:lt2>
      <a:accent1>
        <a:srgbClr val="009ED8"/>
      </a:accent1>
      <a:accent2>
        <a:srgbClr val="F16223"/>
      </a:accent2>
      <a:accent3>
        <a:srgbClr val="86BB3F"/>
      </a:accent3>
      <a:accent4>
        <a:srgbClr val="929497"/>
      </a:accent4>
      <a:accent5>
        <a:srgbClr val="FFFFFE"/>
      </a:accent5>
      <a:accent6>
        <a:srgbClr val="FFFFFE"/>
      </a:accent6>
      <a:hlink>
        <a:srgbClr val="0D81B9"/>
      </a:hlink>
      <a:folHlink>
        <a:srgbClr val="0D81B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