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8" r:id="rId3"/>
    <p:sldId id="291" r:id="rId4"/>
    <p:sldId id="290" r:id="rId5"/>
    <p:sldId id="294" r:id="rId6"/>
    <p:sldId id="293" r:id="rId7"/>
    <p:sldId id="292" r:id="rId8"/>
    <p:sldId id="280" r:id="rId9"/>
    <p:sldId id="29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2D"/>
    <a:srgbClr val="777877"/>
    <a:srgbClr val="007A4D"/>
    <a:srgbClr val="71105E"/>
    <a:srgbClr val="CD0034"/>
    <a:srgbClr val="0076A3"/>
    <a:srgbClr val="009CCC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 snapToObject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6654-F160-584D-9658-48C99E65166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6508-A47A-CA4B-AB8B-BB3429016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2347B-69B7-4E77-84FF-76C9D6C9772D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2C6E-F99A-4F8F-B6FA-24238DF5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C82F13-A157-4F0F-8F0E-F6EC507F02A5}"/>
              </a:ext>
            </a:extLst>
          </p:cNvPr>
          <p:cNvSpPr/>
          <p:nvPr userDrawn="1"/>
        </p:nvSpPr>
        <p:spPr>
          <a:xfrm>
            <a:off x="3834065" y="0"/>
            <a:ext cx="838586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25470-921C-4F65-AC4A-14417563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1" y="2695074"/>
            <a:ext cx="7812505" cy="131545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0E931-5B39-4543-A772-EEE26550EA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65600" y="4319588"/>
            <a:ext cx="4540251" cy="1803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IN" dirty="0"/>
              <a:t>Author</a:t>
            </a:r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endParaRPr lang="en-IN" dirty="0"/>
          </a:p>
          <a:p>
            <a:pPr lvl="0"/>
            <a:r>
              <a:rPr lang="en-IN" dirty="0"/>
              <a:t>Location</a:t>
            </a:r>
          </a:p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A7140C-1B9A-48B1-8203-945F8092FE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65601" y="6303964"/>
            <a:ext cx="7812505" cy="4016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© Council on Energy, Environment and Water 2019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25" y="2356414"/>
            <a:ext cx="4365625" cy="3084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1543668"/>
            <a:ext cx="1915438" cy="101594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92100" y="863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707" y="194428"/>
            <a:ext cx="11284423" cy="793914"/>
          </a:xfrm>
        </p:spPr>
        <p:txBody>
          <a:bodyPr anchor="t">
            <a:normAutofit/>
          </a:bodyPr>
          <a:lstStyle>
            <a:lvl1pPr algn="l">
              <a:defRPr sz="2400" b="1" cap="none">
                <a:solidFill>
                  <a:schemeClr val="accent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706" y="988343"/>
            <a:ext cx="11284423" cy="47848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>
              <a:defRPr>
                <a:latin typeface="+mj-lt"/>
                <a:cs typeface="Arial"/>
              </a:defRPr>
            </a:lvl2pPr>
            <a:lvl3pPr>
              <a:defRPr sz="1800">
                <a:latin typeface="+mj-lt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6600015"/>
            <a:ext cx="8205973" cy="257985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419" y="226512"/>
            <a:ext cx="11227981" cy="893762"/>
          </a:xfrm>
        </p:spPr>
        <p:txBody>
          <a:bodyPr anchor="t" anchorCtr="0">
            <a:noAutofit/>
          </a:bodyPr>
          <a:lstStyle>
            <a:lvl1pPr algn="l">
              <a:defRPr sz="24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4419" y="1152457"/>
            <a:ext cx="5639981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152457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03819" y="6525681"/>
            <a:ext cx="6339892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F0297AF-9EE0-4B9A-9090-1527693B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8627" y="6512064"/>
            <a:ext cx="77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pPr/>
              <a:t>‹#›</a:t>
            </a:fld>
            <a:r>
              <a:rPr lang="en-US" dirty="0"/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498FE-0708-4C5A-A073-EFB5F3D42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88" y="4389058"/>
            <a:ext cx="11411283" cy="5893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58AA6A-60EE-4676-AFFB-078D09123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92" y="4005943"/>
            <a:ext cx="11413067" cy="356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7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317" y="194429"/>
            <a:ext cx="11411283" cy="91104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510" y="1105470"/>
            <a:ext cx="11389893" cy="4940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110" y="6546853"/>
            <a:ext cx="1883498" cy="2349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546853"/>
            <a:ext cx="3594100" cy="234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5749537"/>
            <a:ext cx="1981201" cy="1400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97" y="6168088"/>
            <a:ext cx="1061304" cy="562914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850302" y="6483356"/>
            <a:ext cx="8491395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2" r:id="rId3"/>
    <p:sldLayoutId id="214748366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none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930B57-C37D-482B-812F-710D2880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2727158"/>
            <a:ext cx="5859379" cy="131545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4">
                    <a:lumMod val="75000"/>
                  </a:schemeClr>
                </a:solidFill>
              </a:rPr>
              <a:t>Curtailing curtailment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FDA439-AECF-4322-9132-4A768906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7991" y="3978601"/>
            <a:ext cx="4110789" cy="217746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Manu Aggarwal</a:t>
            </a: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Energy Horizons 2019</a:t>
            </a: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New Delhi</a:t>
            </a:r>
          </a:p>
          <a:p>
            <a:r>
              <a:rPr lang="en-IN" sz="1600" dirty="0">
                <a:solidFill>
                  <a:schemeClr val="accent4">
                    <a:lumMod val="75000"/>
                  </a:schemeClr>
                </a:solidFill>
              </a:rPr>
              <a:t>19 July 2019</a:t>
            </a:r>
          </a:p>
          <a:p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323AF5-41E7-4F08-9189-2641E6EE8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67991" y="6544594"/>
            <a:ext cx="5859379" cy="401637"/>
          </a:xfrm>
        </p:spPr>
        <p:txBody>
          <a:bodyPr>
            <a:normAutofit/>
          </a:bodyPr>
          <a:lstStyle/>
          <a:p>
            <a:r>
              <a:rPr lang="en-IN" sz="1300" dirty="0"/>
              <a:t>© Council on Energy, Environment and Water, 2019</a:t>
            </a:r>
          </a:p>
        </p:txBody>
      </p:sp>
    </p:spTree>
    <p:extLst>
      <p:ext uri="{BB962C8B-B14F-4D97-AF65-F5344CB8AC3E}">
        <p14:creationId xmlns:p14="http://schemas.microsoft.com/office/powerpoint/2010/main" val="32535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Indian renewable energy tariffs are one of the lowest in the world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2AD80-3514-4A60-8530-C755006E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2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96846-2D80-4453-A30F-F77025205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Source: </a:t>
            </a:r>
            <a:r>
              <a:rPr lang="en-US" dirty="0"/>
              <a:t>CEEW CEF, Central Electricity Regulatory Commission (CERC) Tariff Orders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DC7CA-6C28-40EB-814D-4B3C9C4BD42C}"/>
              </a:ext>
            </a:extLst>
          </p:cNvPr>
          <p:cNvSpPr/>
          <p:nvPr/>
        </p:nvSpPr>
        <p:spPr>
          <a:xfrm>
            <a:off x="3048000" y="17823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endParaRPr lang="en-IN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2E0BE-892F-49DB-9849-8360F116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988342"/>
            <a:ext cx="10037135" cy="46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F2C88-E741-41C9-BA13-BE54BA603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3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B767D9-E637-499C-94BA-3233C765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low tariffs sustainable?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79E2C-2E00-49E0-A6AD-3743A0D8A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Indian dailies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2BD92-4B4D-4A1E-BAB1-DFA8C78A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442" y="1197351"/>
            <a:ext cx="5125822" cy="555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BB801-D0F7-4332-97F7-1FD45506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23" y="1011622"/>
            <a:ext cx="5258080" cy="72400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262087F-F2E1-4470-B96F-AF581F515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99328" y="2598429"/>
            <a:ext cx="5225255" cy="457264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6CB13-738A-4136-B0AB-65DB703EA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23" y="2427850"/>
            <a:ext cx="5258080" cy="6668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117365-36F4-41A8-9859-71274D5A6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442" y="5264070"/>
            <a:ext cx="5125822" cy="6723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CE6C86-7BB7-47D6-A6F2-DFC9DC464A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23" y="3790115"/>
            <a:ext cx="5258080" cy="7725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00C2FD-01B6-4D20-AE6B-EAAD47145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328" y="3905865"/>
            <a:ext cx="5057936" cy="6187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FEE1FE-CE22-4766-AD0A-88D7BFA3FA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758" y="5203684"/>
            <a:ext cx="5258080" cy="672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A25C3-37B9-446B-8360-471D54C91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4139" y="580614"/>
            <a:ext cx="2372139" cy="649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9217E-B40D-49BB-9887-BF062B68AF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319" y="4722919"/>
            <a:ext cx="1484244" cy="464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EE0542-7B11-47A9-80D1-AE4CA24CE2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3104" y="1786849"/>
            <a:ext cx="1506688" cy="609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E9A2E3-4862-47AB-B588-2B83B7D1BF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0730" y="4592678"/>
            <a:ext cx="1616766" cy="6187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2AF4A7-87D7-435F-828E-E484FA8098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2478" y="583433"/>
            <a:ext cx="1138774" cy="4561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D2EAB9-A794-4FB3-ACA6-6772589DD4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7540" y="3254929"/>
            <a:ext cx="1609486" cy="5640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E75805-C019-4816-B877-628272956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7575" y="2063619"/>
            <a:ext cx="1739921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curtailment even exist?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2AD80-3514-4A60-8530-C755006E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4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96846-2D80-4453-A30F-F77025205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Source: CEEW CEF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9A0CE9-820D-43E2-92FC-52DEEDB3FD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707" y="825058"/>
            <a:ext cx="485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N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of Curtailment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DE6FD3-2B45-4823-8148-E96A373F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07" y="820147"/>
            <a:ext cx="4668109" cy="2274746"/>
          </a:xfrm>
          <a:prstGeom prst="rect">
            <a:avLst/>
          </a:prstGeom>
        </p:spPr>
      </p:pic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895FED5-EAEA-4BD3-8519-6A1D1ADB8342}"/>
              </a:ext>
            </a:extLst>
          </p:cNvPr>
          <p:cNvSpPr txBox="1">
            <a:spLocks/>
          </p:cNvSpPr>
          <p:nvPr/>
        </p:nvSpPr>
        <p:spPr>
          <a:xfrm>
            <a:off x="395289" y="3521181"/>
            <a:ext cx="5269304" cy="18281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N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of Curtailment is changing from commercial to technical</a:t>
            </a:r>
          </a:p>
          <a:p>
            <a:pPr marL="0" indent="0">
              <a:buFont typeface="Arial"/>
              <a:buNone/>
            </a:pPr>
            <a:endParaRPr lang="en-IN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175 GW of RE by 2022 and more</a:t>
            </a:r>
          </a:p>
          <a:p>
            <a:pPr marL="0" indent="0">
              <a:buFont typeface="Arial"/>
              <a:buNone/>
            </a:pPr>
            <a:endParaRPr lang="en-IN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b="1" dirty="0">
              <a:solidFill>
                <a:schemeClr val="accent1"/>
              </a:solidFill>
              <a:cs typeface="Calibri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AB116E7-441F-4B39-AF94-E381B704B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65925"/>
              </p:ext>
            </p:extLst>
          </p:nvPr>
        </p:nvGraphicFramePr>
        <p:xfrm>
          <a:off x="6527408" y="3582736"/>
          <a:ext cx="4668108" cy="2274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027">
                  <a:extLst>
                    <a:ext uri="{9D8B030D-6E8A-4147-A177-3AD203B41FA5}">
                      <a16:colId xmlns:a16="http://schemas.microsoft.com/office/drawing/2014/main" val="1576590936"/>
                    </a:ext>
                  </a:extLst>
                </a:gridCol>
                <a:gridCol w="1167027">
                  <a:extLst>
                    <a:ext uri="{9D8B030D-6E8A-4147-A177-3AD203B41FA5}">
                      <a16:colId xmlns:a16="http://schemas.microsoft.com/office/drawing/2014/main" val="3609574694"/>
                    </a:ext>
                  </a:extLst>
                </a:gridCol>
                <a:gridCol w="1167027">
                  <a:extLst>
                    <a:ext uri="{9D8B030D-6E8A-4147-A177-3AD203B41FA5}">
                      <a16:colId xmlns:a16="http://schemas.microsoft.com/office/drawing/2014/main" val="2744066285"/>
                    </a:ext>
                  </a:extLst>
                </a:gridCol>
                <a:gridCol w="1167027">
                  <a:extLst>
                    <a:ext uri="{9D8B030D-6E8A-4147-A177-3AD203B41FA5}">
                      <a16:colId xmlns:a16="http://schemas.microsoft.com/office/drawing/2014/main" val="330760208"/>
                    </a:ext>
                  </a:extLst>
                </a:gridCol>
              </a:tblGrid>
              <a:tr h="379124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 of curtailment based on RE tariffs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529159"/>
                  </a:ext>
                </a:extLst>
              </a:tr>
              <a:tr h="11373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Newly Awarded Capacity (Tariff &lt; INR 3/kWh)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Intermediate RE Capacity (INR 3/kWh &lt;Tariff&lt; INR 5/kWh)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Old RE Capacity (Tariff &gt; INR 5/kWh)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524001"/>
                  </a:ext>
                </a:extLst>
              </a:tr>
              <a:tr h="7582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 of curtailment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Predominantly technical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Technical and some commercial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Both technical and commercial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264932"/>
                  </a:ext>
                </a:extLst>
              </a:tr>
            </a:tbl>
          </a:graphicData>
        </a:graphic>
      </p:graphicFrame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724271FB-D849-424E-A8A1-307933ACB155}"/>
              </a:ext>
            </a:extLst>
          </p:cNvPr>
          <p:cNvSpPr txBox="1">
            <a:spLocks/>
          </p:cNvSpPr>
          <p:nvPr/>
        </p:nvSpPr>
        <p:spPr>
          <a:xfrm>
            <a:off x="395289" y="1234507"/>
            <a:ext cx="4851960" cy="217905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Difficult to estimate quantum of curtailment – it is a function of location and time period</a:t>
            </a:r>
          </a:p>
          <a:p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Granular data available but not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Only Gujarat and Chhattisgarh used to publish data but stopped publishing data after July-2017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79AF0-BCB3-458D-B6F0-B7F6611BC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5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F0055-0B35-47D0-AE54-AEE2C45B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government trying to do?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348EC-D2B8-4B02-9716-A1BFAFA6D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6512064"/>
            <a:ext cx="8205973" cy="25798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F9E9E2-7271-42CE-8C47-642617DAFB41}"/>
              </a:ext>
            </a:extLst>
          </p:cNvPr>
          <p:cNvSpPr txBox="1">
            <a:spLocks/>
          </p:cNvSpPr>
          <p:nvPr/>
        </p:nvSpPr>
        <p:spPr>
          <a:xfrm>
            <a:off x="296780" y="853671"/>
            <a:ext cx="11383350" cy="4784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9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interventions</a:t>
            </a:r>
          </a:p>
          <a:p>
            <a:pPr>
              <a:defRPr/>
            </a:pPr>
            <a:r>
              <a:rPr lang="en-IN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Forecasting and Scheduling regulations</a:t>
            </a:r>
            <a:endParaRPr lang="en-IN" altLang="en-US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Increasing balancing area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N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CERC papers on electricity markets including ancillary markets</a:t>
            </a:r>
          </a:p>
          <a:p>
            <a:pPr marL="0" indent="0">
              <a:buFont typeface="Arial"/>
              <a:buNone/>
              <a:defRPr/>
            </a:pPr>
            <a:endParaRPr lang="en-IN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IN" altLang="en-US" sz="19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interventions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Storage tenders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alt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flexible thermal - bundling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alt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1900" dirty="0">
                <a:latin typeface="Calibri" panose="020F0502020204030204" pitchFamily="34" charset="0"/>
                <a:cs typeface="Calibri" panose="020F0502020204030204" pitchFamily="34" charset="0"/>
              </a:rPr>
              <a:t>Grid strengthening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sz="1900" dirty="0">
                <a:latin typeface="Calibri" panose="020F0502020204030204" pitchFamily="34" charset="0"/>
                <a:cs typeface="Calibri" panose="020F0502020204030204" pitchFamily="34" charset="0"/>
              </a:rPr>
              <a:t>Dedicated RE monitoring centres such as the Renewable Energy Management Centres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sz="1900" dirty="0"/>
          </a:p>
          <a:p>
            <a:pPr marL="0" indent="0">
              <a:buFont typeface="Arial"/>
              <a:buNone/>
            </a:pPr>
            <a:endParaRPr lang="en-IN" sz="2000" dirty="0"/>
          </a:p>
          <a:p>
            <a:endParaRPr lang="en-IN" sz="2000" dirty="0"/>
          </a:p>
          <a:p>
            <a:pPr marL="0" indent="0">
              <a:buFont typeface="Arial"/>
              <a:buNone/>
            </a:pPr>
            <a:endParaRPr lang="en-IN" sz="2000" dirty="0"/>
          </a:p>
          <a:p>
            <a:pPr marL="0" indent="0">
              <a:buFont typeface="Arial"/>
              <a:buNone/>
            </a:pPr>
            <a:endParaRPr lang="en-IN" sz="1400" dirty="0"/>
          </a:p>
          <a:p>
            <a:pPr marL="0" indent="0">
              <a:buFont typeface="Arial"/>
              <a:buNone/>
            </a:pPr>
            <a:endParaRPr lang="en-IN" sz="1400" dirty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76196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7FA612-BB37-4793-B0DB-E37887A91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6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C8ABC5-56E2-4FA1-B565-A83F4DD1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CEEW CEF trying to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A259-66BE-44A0-9006-43092FF5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08" y="988343"/>
            <a:ext cx="2904084" cy="4956144"/>
          </a:xfrm>
        </p:spPr>
        <p:txBody>
          <a:bodyPr>
            <a:normAutofit fontScale="92500" lnSpcReduction="20000"/>
          </a:bodyPr>
          <a:lstStyle/>
          <a:p>
            <a:r>
              <a:rPr lang="en-IN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CEEW CEF proposes two-fold interventions that would lead to the </a:t>
            </a:r>
            <a:r>
              <a:rPr lang="en-IN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efficient allocation of risks </a:t>
            </a:r>
            <a:r>
              <a:rPr lang="en-IN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both short to medium and long term</a:t>
            </a:r>
          </a:p>
          <a:p>
            <a:pPr lvl="1"/>
            <a:endParaRPr lang="en-I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N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short to medium term, a stop-gap measure called Grid Integration Guarantee (GIG)</a:t>
            </a:r>
          </a:p>
          <a:p>
            <a:pPr lvl="1"/>
            <a:endParaRPr lang="en-IN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N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Effective contractual provisions to limit and compensate for curtailment, making it a more predictable risk in medium and long term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6CDE3-B69B-4610-A5C3-EB5825463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CEEW CEF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DC577-7C8A-4CF7-8A63-A92A9FBC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33" y="591384"/>
            <a:ext cx="2252505" cy="2488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BEDC3-0DEF-4EC7-B649-63EC2BBB8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33" y="3204543"/>
            <a:ext cx="2252505" cy="2613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C7219F-A888-4B94-BB0D-A7E4BCEBF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364" y="591384"/>
            <a:ext cx="3419499" cy="52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0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AA4D3-F5C9-4D10-8DA8-79B9FBF6A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7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B7917-8AF2-4853-8BAA-C4710EE3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CEEW CEF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FE25FB-523D-4699-B6C9-CE8EF40A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0" y="21397"/>
            <a:ext cx="11285537" cy="795338"/>
          </a:xfrm>
        </p:spPr>
        <p:txBody>
          <a:bodyPr>
            <a:normAutofit/>
          </a:bodyPr>
          <a:lstStyle/>
          <a:p>
            <a:r>
              <a:rPr lang="en-IN" dirty="0"/>
              <a:t>Grid Integration Guarantee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24ADE2-BE1A-4496-9D94-17F10688F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67" y="710718"/>
            <a:ext cx="6164537" cy="5319021"/>
          </a:xfrm>
        </p:spPr>
        <p:txBody>
          <a:bodyPr>
            <a:normAutofit fontScale="92500" lnSpcReduction="10000"/>
          </a:bodyPr>
          <a:lstStyle/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Use case is ready but availability of data is a challenge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Insurance/risk mitigation product that leverages big data and actuarial science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Covers only curtailment and not resource and performance risks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Covers the tail-end curtailment risk with market reflective pricing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Capitalisation- Premiums, public money from governments, GCF, etc.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Other than the obvious risk underwriting, additional merits of GIG are: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Predict the feasible pace of renewable capacity addition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Helps quantify the cost of grid integration</a:t>
            </a:r>
          </a:p>
          <a:p>
            <a:endParaRPr lang="en-IN" sz="2000" dirty="0"/>
          </a:p>
          <a:p>
            <a:pPr marL="0" indent="0">
              <a:buNone/>
            </a:pPr>
            <a:endParaRPr lang="en-IN" sz="1400" dirty="0"/>
          </a:p>
          <a:p>
            <a:endParaRPr lang="en-IN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B86E-B39A-4B5D-8250-9C603897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03" y="552894"/>
            <a:ext cx="5501930" cy="5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DC31-91EB-4BEE-A7B3-5B792911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5" y="988343"/>
            <a:ext cx="7903792" cy="4784897"/>
          </a:xfrm>
        </p:spPr>
        <p:txBody>
          <a:bodyPr/>
          <a:lstStyle/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2800" b="1" dirty="0">
                <a:solidFill>
                  <a:schemeClr val="accent1"/>
                </a:solidFill>
              </a:rPr>
              <a:t>Thank you</a:t>
            </a:r>
          </a:p>
          <a:p>
            <a:pPr marL="0" indent="0" algn="ctr">
              <a:buNone/>
            </a:pP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chemeClr val="accent1"/>
                </a:solidFill>
              </a:rPr>
              <a:t>Join the conversation by using #</a:t>
            </a:r>
            <a:r>
              <a:rPr lang="en-IN" b="1" dirty="0" err="1">
                <a:solidFill>
                  <a:schemeClr val="accent1"/>
                </a:solidFill>
              </a:rPr>
              <a:t>EnergyHorizons</a:t>
            </a:r>
            <a:endParaRPr lang="en-IN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IN" sz="2000" dirty="0"/>
          </a:p>
          <a:p>
            <a:pPr marL="0" indent="0" algn="ctr">
              <a:buNone/>
            </a:pPr>
            <a:r>
              <a:rPr lang="en-IN" sz="2000" dirty="0"/>
              <a:t>ceew.in | @</a:t>
            </a:r>
            <a:r>
              <a:rPr lang="en-IN" sz="2000" dirty="0" err="1"/>
              <a:t>CEEWIndia</a:t>
            </a:r>
            <a:r>
              <a:rPr lang="en-IN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7DC70-43DD-44B9-967A-E140A497F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8</a:t>
            </a:fld>
            <a:r>
              <a:rPr lang="en-US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177DE-51DB-4341-BE33-83B9B1269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pPr/>
              <a:t>9</a:t>
            </a:fld>
            <a:r>
              <a:rPr lang="en-US"/>
              <a:t>|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65B3C-CB98-4675-BE81-C450B80E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Guiding questions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03451-D752-4A60-A66E-C2C03FB55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CEEW CEF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6C3185-2B26-4EDC-AEEB-3543554FA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9013"/>
            <a:ext cx="5444775" cy="4784725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What is the extent and nature of curtailment in new solar and wind plants in India?</a:t>
            </a:r>
          </a:p>
          <a:p>
            <a:pPr marL="0" indent="0">
              <a:buNone/>
            </a:pP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How is curtailment risk factored into the long-term business plan of newer projects? How is this different from older RE projects?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Do governments know everything about curtailment to underwrite it?</a:t>
            </a:r>
          </a:p>
          <a:p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How should government underwrite curtailment risk- PPAs and/or GIG?</a:t>
            </a:r>
          </a:p>
          <a:p>
            <a:pPr marL="0" indent="0">
              <a:buNone/>
            </a:pPr>
            <a:endParaRPr lang="en-IN" sz="1400" dirty="0"/>
          </a:p>
          <a:p>
            <a:endParaRPr lang="en-IN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6217F-7B28-4B82-9499-29B25BC9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329" y="972768"/>
            <a:ext cx="4105536" cy="41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4546"/>
      </p:ext>
    </p:extLst>
  </p:cSld>
  <p:clrMapOvr>
    <a:masterClrMapping/>
  </p:clrMapOvr>
</p:sld>
</file>

<file path=ppt/theme/theme1.xml><?xml version="1.0" encoding="utf-8"?>
<a:theme xmlns:a="http://schemas.openxmlformats.org/drawingml/2006/main" name="CEEW - PPT Template 28Mar18">
  <a:themeElements>
    <a:clrScheme name="CEEW">
      <a:dk1>
        <a:sysClr val="windowText" lastClr="000000"/>
      </a:dk1>
      <a:lt1>
        <a:sysClr val="window" lastClr="FFFFFF"/>
      </a:lt1>
      <a:dk2>
        <a:srgbClr val="777877"/>
      </a:dk2>
      <a:lt2>
        <a:srgbClr val="FFFFFE"/>
      </a:lt2>
      <a:accent1>
        <a:srgbClr val="009ED8"/>
      </a:accent1>
      <a:accent2>
        <a:srgbClr val="F16223"/>
      </a:accent2>
      <a:accent3>
        <a:srgbClr val="86BB3F"/>
      </a:accent3>
      <a:accent4>
        <a:srgbClr val="929497"/>
      </a:accent4>
      <a:accent5>
        <a:srgbClr val="FFFFFE"/>
      </a:accent5>
      <a:accent6>
        <a:srgbClr val="FFFFFE"/>
      </a:accent6>
      <a:hlink>
        <a:srgbClr val="0D81B9"/>
      </a:hlink>
      <a:folHlink>
        <a:srgbClr val="0D81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19914</TotalTime>
  <Words>484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CEEW - PPT Template 28Mar18</vt:lpstr>
      <vt:lpstr>Curtailing curtailment</vt:lpstr>
      <vt:lpstr>Indian renewable energy tariffs are one of the lowest in the world</vt:lpstr>
      <vt:lpstr>Are these low tariffs sustainable?</vt:lpstr>
      <vt:lpstr>Does curtailment even exist?</vt:lpstr>
      <vt:lpstr>What is government trying to do?</vt:lpstr>
      <vt:lpstr>What is CEEW CEF trying to do?</vt:lpstr>
      <vt:lpstr>Grid Integration Guarantee</vt:lpstr>
      <vt:lpstr>PowerPoint Presentation</vt:lpstr>
      <vt:lpstr>Guiding questions</vt:lpstr>
    </vt:vector>
  </TitlesOfParts>
  <Company>WRI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Dugan</dc:creator>
  <cp:lastModifiedBy>Manu</cp:lastModifiedBy>
  <cp:revision>180</cp:revision>
  <dcterms:created xsi:type="dcterms:W3CDTF">2013-11-11T19:58:28Z</dcterms:created>
  <dcterms:modified xsi:type="dcterms:W3CDTF">2019-07-17T11:12:39Z</dcterms:modified>
</cp:coreProperties>
</file>