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style40.xml" ContentType="application/vnd.ms-office.chartstyle+xml"/>
  <Override PartName="/ppt/charts/colors40.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5"/>
  </p:notesMasterIdLst>
  <p:handoutMasterIdLst>
    <p:handoutMasterId r:id="rId56"/>
  </p:handoutMasterIdLst>
  <p:sldIdLst>
    <p:sldId id="350" r:id="rId2"/>
    <p:sldId id="257" r:id="rId3"/>
    <p:sldId id="327" r:id="rId4"/>
    <p:sldId id="326" r:id="rId5"/>
    <p:sldId id="328" r:id="rId6"/>
    <p:sldId id="331" r:id="rId7"/>
    <p:sldId id="332" r:id="rId8"/>
    <p:sldId id="333" r:id="rId9"/>
    <p:sldId id="289" r:id="rId10"/>
    <p:sldId id="288" r:id="rId11"/>
    <p:sldId id="336" r:id="rId12"/>
    <p:sldId id="352" r:id="rId13"/>
    <p:sldId id="353" r:id="rId14"/>
    <p:sldId id="354" r:id="rId15"/>
    <p:sldId id="355" r:id="rId16"/>
    <p:sldId id="361" r:id="rId17"/>
    <p:sldId id="334" r:id="rId18"/>
    <p:sldId id="335" r:id="rId19"/>
    <p:sldId id="337" r:id="rId20"/>
    <p:sldId id="339" r:id="rId21"/>
    <p:sldId id="342" r:id="rId22"/>
    <p:sldId id="362" r:id="rId23"/>
    <p:sldId id="363" r:id="rId24"/>
    <p:sldId id="347" r:id="rId25"/>
    <p:sldId id="348" r:id="rId26"/>
    <p:sldId id="356" r:id="rId27"/>
    <p:sldId id="367" r:id="rId28"/>
    <p:sldId id="373" r:id="rId29"/>
    <p:sldId id="368" r:id="rId30"/>
    <p:sldId id="372" r:id="rId31"/>
    <p:sldId id="364" r:id="rId32"/>
    <p:sldId id="371" r:id="rId33"/>
    <p:sldId id="349" r:id="rId34"/>
    <p:sldId id="370" r:id="rId35"/>
    <p:sldId id="280" r:id="rId36"/>
    <p:sldId id="343" r:id="rId37"/>
    <p:sldId id="340" r:id="rId38"/>
    <p:sldId id="341" r:id="rId39"/>
    <p:sldId id="309" r:id="rId40"/>
    <p:sldId id="338"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105E"/>
    <a:srgbClr val="990033"/>
    <a:srgbClr val="CC9900"/>
    <a:srgbClr val="333333"/>
    <a:srgbClr val="0078B4"/>
    <a:srgbClr val="004568"/>
    <a:srgbClr val="0099CC"/>
    <a:srgbClr val="333399"/>
    <a:srgbClr val="006699"/>
    <a:srgbClr val="2D2E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0" autoAdjust="0"/>
    <p:restoredTop sz="94274" autoAdjust="0"/>
  </p:normalViewPr>
  <p:slideViewPr>
    <p:cSldViewPr snapToGrid="0" snapToObjects="1">
      <p:cViewPr varScale="1">
        <p:scale>
          <a:sx n="121" d="100"/>
          <a:sy n="121" d="100"/>
        </p:scale>
        <p:origin x="328"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G:\My%20Drive\Akanksha\REP\Jobs\revision\Used%20in%20Report_Renewable%20Growth%20&amp;%20Jobs%202019_Science%20Center-A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package" Target="../embeddings/Microsoft_Excel_Worksheet1.xlsx"/><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D:\CEEW\Internship\VDER%20study%20data\KR%20Results%2010Jul19%202.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D:\CEEW\Internship\VDER%20study%20data\KR%20Results%2010Jul19%202.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D:\CEEW\Internship\VDER%20study%20data\Net%20&amp;%20Solar%20Meter%20Data\1.%2029508240.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D:\CEEW\Internship\VDER%20study%20data\Net%20&amp;%20Solar%20Meter%20Data\1.%2029508240.xlsx" TargetMode="External"/></Relationships>
</file>

<file path=ppt/charts/_rels/chartEx1.xml.rels><?xml version="1.0" encoding="UTF-8" standalone="yes"?>
<Relationships xmlns="http://schemas.openxmlformats.org/package/2006/relationships"><Relationship Id="rId1" Type="http://schemas.openxmlformats.org/officeDocument/2006/relationships/oleObject" Target="file:///E:\Projects\Events\EH%202019\Rooftop%20session\Data%20and%20charts.xlsx" TargetMode="External"/><Relationship Id="rId2" Type="http://schemas.microsoft.com/office/2011/relationships/chartStyle" Target="style40.xml"/><Relationship Id="rId3" Type="http://schemas.microsoft.com/office/2011/relationships/chartColorStyle" Target="colors40.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IN" sz="1800" b="0"/>
              <a:t>Annual trends in rooftop solar capacity additions in India</a:t>
            </a:r>
          </a:p>
        </c:rich>
      </c:tx>
      <c:layout>
        <c:manualLayout>
          <c:xMode val="edge"/>
          <c:yMode val="edge"/>
          <c:x val="0.104269010213067"/>
          <c:y val="0.0"/>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4060683632834"/>
          <c:y val="0.173331150800868"/>
          <c:w val="0.730116666810402"/>
          <c:h val="0.584040352600245"/>
        </c:manualLayout>
      </c:layout>
      <c:barChart>
        <c:barDir val="col"/>
        <c:grouping val="clustered"/>
        <c:varyColors val="0"/>
        <c:ser>
          <c:idx val="0"/>
          <c:order val="0"/>
          <c:tx>
            <c:v>Annual capacity additions</c:v>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'Solar capacity data'!$P$4:$V$4</c:f>
              <c:strCache>
                <c:ptCount val="7"/>
                <c:pt idx="0">
                  <c:v>FY12</c:v>
                </c:pt>
                <c:pt idx="1">
                  <c:v>FY13</c:v>
                </c:pt>
                <c:pt idx="2">
                  <c:v>FY14</c:v>
                </c:pt>
                <c:pt idx="3">
                  <c:v>FY15</c:v>
                </c:pt>
                <c:pt idx="4">
                  <c:v>FY16</c:v>
                </c:pt>
                <c:pt idx="5">
                  <c:v>FY18</c:v>
                </c:pt>
                <c:pt idx="6">
                  <c:v>FY19</c:v>
                </c:pt>
              </c:strCache>
            </c:strRef>
          </c:cat>
          <c:val>
            <c:numRef>
              <c:f>'Solar capacity data'!$P$5:$V$5</c:f>
              <c:numCache>
                <c:formatCode>#,##0</c:formatCode>
                <c:ptCount val="7"/>
                <c:pt idx="0">
                  <c:v>38.0</c:v>
                </c:pt>
                <c:pt idx="1">
                  <c:v>79.0</c:v>
                </c:pt>
                <c:pt idx="2">
                  <c:v>169.0</c:v>
                </c:pt>
                <c:pt idx="3" formatCode="General">
                  <c:v>337.0</c:v>
                </c:pt>
                <c:pt idx="4" formatCode="General">
                  <c:v>520.0</c:v>
                </c:pt>
                <c:pt idx="5">
                  <c:v>1188.0</c:v>
                </c:pt>
                <c:pt idx="6" formatCode="0">
                  <c:v>1513.0</c:v>
                </c:pt>
              </c:numCache>
            </c:numRef>
          </c:val>
          <c:extLst xmlns:c16r2="http://schemas.microsoft.com/office/drawing/2015/06/chart">
            <c:ext xmlns:c16="http://schemas.microsoft.com/office/drawing/2014/chart" uri="{C3380CC4-5D6E-409C-BE32-E72D297353CC}">
              <c16:uniqueId val="{00000000-7C1F-490B-8CE1-2742ADB8770B}"/>
            </c:ext>
          </c:extLst>
        </c:ser>
        <c:dLbls>
          <c:showLegendKey val="0"/>
          <c:showVal val="0"/>
          <c:showCatName val="0"/>
          <c:showSerName val="0"/>
          <c:showPercent val="0"/>
          <c:showBubbleSize val="0"/>
        </c:dLbls>
        <c:gapWidth val="219"/>
        <c:overlap val="-27"/>
        <c:axId val="-1641506752"/>
        <c:axId val="-1641504976"/>
      </c:barChart>
      <c:lineChart>
        <c:grouping val="standard"/>
        <c:varyColors val="0"/>
        <c:ser>
          <c:idx val="1"/>
          <c:order val="1"/>
          <c:tx>
            <c:v>Cumulative capacity</c:v>
          </c:tx>
          <c:spPr>
            <a:ln w="19050" cap="rnd">
              <a:solidFill>
                <a:schemeClr val="accent2"/>
              </a:solidFill>
              <a:round/>
            </a:ln>
            <a:effectLst>
              <a:outerShdw blurRad="40000" dist="23000" dir="5400000" rotWithShape="0">
                <a:srgbClr val="000000">
                  <a:alpha val="35000"/>
                </a:srgbClr>
              </a:outerShdw>
            </a:effectLst>
          </c:spPr>
          <c:marker>
            <c:symbol val="circle"/>
            <c:size val="8"/>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cat>
            <c:strRef>
              <c:f>'Solar capacity data'!$P$4:$V$4</c:f>
              <c:strCache>
                <c:ptCount val="7"/>
                <c:pt idx="0">
                  <c:v>FY12</c:v>
                </c:pt>
                <c:pt idx="1">
                  <c:v>FY13</c:v>
                </c:pt>
                <c:pt idx="2">
                  <c:v>FY14</c:v>
                </c:pt>
                <c:pt idx="3">
                  <c:v>FY15</c:v>
                </c:pt>
                <c:pt idx="4">
                  <c:v>FY16</c:v>
                </c:pt>
                <c:pt idx="5">
                  <c:v>FY18</c:v>
                </c:pt>
                <c:pt idx="6">
                  <c:v>FY19</c:v>
                </c:pt>
              </c:strCache>
            </c:strRef>
          </c:cat>
          <c:val>
            <c:numRef>
              <c:f>'Solar capacity data'!$P$6:$V$6</c:f>
              <c:numCache>
                <c:formatCode>#,##0</c:formatCode>
                <c:ptCount val="7"/>
                <c:pt idx="0">
                  <c:v>38.0</c:v>
                </c:pt>
                <c:pt idx="1">
                  <c:v>117.0</c:v>
                </c:pt>
                <c:pt idx="2">
                  <c:v>286.0</c:v>
                </c:pt>
                <c:pt idx="3">
                  <c:v>623.0</c:v>
                </c:pt>
                <c:pt idx="4">
                  <c:v>1143.0</c:v>
                </c:pt>
                <c:pt idx="5">
                  <c:v>2331.0</c:v>
                </c:pt>
                <c:pt idx="6">
                  <c:v>3844.0</c:v>
                </c:pt>
              </c:numCache>
            </c:numRef>
          </c:val>
          <c:smooth val="0"/>
          <c:extLst xmlns:c16r2="http://schemas.microsoft.com/office/drawing/2015/06/chart">
            <c:ext xmlns:c16="http://schemas.microsoft.com/office/drawing/2014/chart" uri="{C3380CC4-5D6E-409C-BE32-E72D297353CC}">
              <c16:uniqueId val="{00000001-7C1F-490B-8CE1-2742ADB8770B}"/>
            </c:ext>
          </c:extLst>
        </c:ser>
        <c:dLbls>
          <c:showLegendKey val="0"/>
          <c:showVal val="0"/>
          <c:showCatName val="0"/>
          <c:showSerName val="0"/>
          <c:showPercent val="0"/>
          <c:showBubbleSize val="0"/>
        </c:dLbls>
        <c:marker val="1"/>
        <c:smooth val="0"/>
        <c:axId val="-1641542128"/>
        <c:axId val="-1710882624"/>
      </c:lineChart>
      <c:catAx>
        <c:axId val="-1641506752"/>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IN"/>
                  <a:t>Financial Year (FY)</a:t>
                </a:r>
              </a:p>
            </c:rich>
          </c:tx>
          <c:layout>
            <c:manualLayout>
              <c:xMode val="edge"/>
              <c:yMode val="edge"/>
              <c:x val="0.412826670502957"/>
              <c:y val="0.8323829359318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41504976"/>
        <c:crosses val="autoZero"/>
        <c:auto val="1"/>
        <c:lblAlgn val="ctr"/>
        <c:lblOffset val="100"/>
        <c:noMultiLvlLbl val="0"/>
      </c:catAx>
      <c:valAx>
        <c:axId val="-1641504976"/>
        <c:scaling>
          <c:orientation val="minMax"/>
        </c:scaling>
        <c:delete val="0"/>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IN"/>
                  <a:t>Annual capacity additions/ MW</a:t>
                </a:r>
              </a:p>
            </c:rich>
          </c:tx>
          <c:layout>
            <c:manualLayout>
              <c:xMode val="edge"/>
              <c:yMode val="edge"/>
              <c:x val="0.00622856417239602"/>
              <c:y val="0.224601263443794"/>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41506752"/>
        <c:crosses val="autoZero"/>
        <c:crossBetween val="between"/>
        <c:majorUnit val="500.0"/>
      </c:valAx>
      <c:valAx>
        <c:axId val="-1710882624"/>
        <c:scaling>
          <c:orientation val="minMax"/>
          <c:max val="4000.0"/>
        </c:scaling>
        <c:delete val="0"/>
        <c:axPos val="r"/>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IN"/>
                  <a:t>Cumulative capacity/ MW</a:t>
                </a:r>
              </a:p>
            </c:rich>
          </c:tx>
          <c:layout>
            <c:manualLayout>
              <c:xMode val="edge"/>
              <c:yMode val="edge"/>
              <c:x val="0.966355512978542"/>
              <c:y val="0.226141221929785"/>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41542128"/>
        <c:crosses val="max"/>
        <c:crossBetween val="between"/>
        <c:majorUnit val="1000.0"/>
      </c:valAx>
      <c:catAx>
        <c:axId val="-1641542128"/>
        <c:scaling>
          <c:orientation val="minMax"/>
        </c:scaling>
        <c:delete val="1"/>
        <c:axPos val="b"/>
        <c:numFmt formatCode="General" sourceLinked="1"/>
        <c:majorTickMark val="none"/>
        <c:minorTickMark val="none"/>
        <c:tickLblPos val="nextTo"/>
        <c:crossAx val="-1710882624"/>
        <c:crosses val="autoZero"/>
        <c:auto val="1"/>
        <c:lblAlgn val="ctr"/>
        <c:lblOffset val="100"/>
        <c:noMultiLvlLbl val="0"/>
      </c:cat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Sheet1!$B$5</c:f>
              <c:strCache>
                <c:ptCount val="1"/>
                <c:pt idx="0">
                  <c:v>Solar Capacity (kW)</c:v>
                </c:pt>
              </c:strCache>
            </c:strRef>
          </c:tx>
          <c:spPr>
            <a:solidFill>
              <a:schemeClr val="accent1"/>
            </a:solidFill>
            <a:ln>
              <a:noFill/>
            </a:ln>
            <a:effectLst/>
          </c:spPr>
          <c:invertIfNegative val="0"/>
          <c:cat>
            <c:strRef>
              <c:f>Sheet1!$C$4:$J$4</c:f>
              <c:strCache>
                <c:ptCount val="8"/>
                <c:pt idx="0">
                  <c:v>DT 1</c:v>
                </c:pt>
                <c:pt idx="1">
                  <c:v>DT 2</c:v>
                </c:pt>
                <c:pt idx="2">
                  <c:v>DT 3</c:v>
                </c:pt>
                <c:pt idx="3">
                  <c:v>DT 4</c:v>
                </c:pt>
                <c:pt idx="4">
                  <c:v>DT 5</c:v>
                </c:pt>
                <c:pt idx="5">
                  <c:v>DT 6</c:v>
                </c:pt>
                <c:pt idx="6">
                  <c:v>DT 7</c:v>
                </c:pt>
                <c:pt idx="7">
                  <c:v>DT 8</c:v>
                </c:pt>
              </c:strCache>
            </c:strRef>
          </c:cat>
          <c:val>
            <c:numRef>
              <c:f>Sheet1!$C$5:$J$5</c:f>
              <c:numCache>
                <c:formatCode>0</c:formatCode>
                <c:ptCount val="8"/>
                <c:pt idx="0">
                  <c:v>35.0</c:v>
                </c:pt>
                <c:pt idx="1">
                  <c:v>220.0</c:v>
                </c:pt>
                <c:pt idx="2">
                  <c:v>102.0</c:v>
                </c:pt>
                <c:pt idx="3">
                  <c:v>10.0</c:v>
                </c:pt>
                <c:pt idx="4">
                  <c:v>80.0</c:v>
                </c:pt>
                <c:pt idx="5">
                  <c:v>10.0</c:v>
                </c:pt>
                <c:pt idx="6">
                  <c:v>30.0</c:v>
                </c:pt>
                <c:pt idx="7">
                  <c:v>63.3</c:v>
                </c:pt>
              </c:numCache>
            </c:numRef>
          </c:val>
          <c:extLst xmlns:c16r2="http://schemas.microsoft.com/office/drawing/2015/06/chart">
            <c:ext xmlns:c16="http://schemas.microsoft.com/office/drawing/2014/chart" uri="{C3380CC4-5D6E-409C-BE32-E72D297353CC}">
              <c16:uniqueId val="{00000000-09C8-4558-9F72-13B629338EAA}"/>
            </c:ext>
          </c:extLst>
        </c:ser>
        <c:dLbls>
          <c:showLegendKey val="0"/>
          <c:showVal val="0"/>
          <c:showCatName val="0"/>
          <c:showSerName val="0"/>
          <c:showPercent val="0"/>
          <c:showBubbleSize val="0"/>
        </c:dLbls>
        <c:gapWidth val="150"/>
        <c:axId val="-1565368304"/>
        <c:axId val="-1565354000"/>
      </c:barChart>
      <c:lineChart>
        <c:grouping val="standard"/>
        <c:varyColors val="0"/>
        <c:ser>
          <c:idx val="1"/>
          <c:order val="1"/>
          <c:tx>
            <c:strRef>
              <c:f>Sheet1!$B$6</c:f>
              <c:strCache>
                <c:ptCount val="1"/>
                <c:pt idx="0">
                  <c:v>CUF</c:v>
                </c:pt>
              </c:strCache>
            </c:strRef>
          </c:tx>
          <c:spPr>
            <a:ln w="28575" cap="rnd">
              <a:solidFill>
                <a:schemeClr val="accent2"/>
              </a:solidFill>
              <a:round/>
            </a:ln>
            <a:effectLst/>
          </c:spPr>
          <c:marker>
            <c:symbol val="none"/>
          </c:marker>
          <c:cat>
            <c:strRef>
              <c:f>Sheet1!$C$4:$J$4</c:f>
              <c:strCache>
                <c:ptCount val="8"/>
                <c:pt idx="0">
                  <c:v>DT 1</c:v>
                </c:pt>
                <c:pt idx="1">
                  <c:v>DT 2</c:v>
                </c:pt>
                <c:pt idx="2">
                  <c:v>DT 3</c:v>
                </c:pt>
                <c:pt idx="3">
                  <c:v>DT 4</c:v>
                </c:pt>
                <c:pt idx="4">
                  <c:v>DT 5</c:v>
                </c:pt>
                <c:pt idx="5">
                  <c:v>DT 6</c:v>
                </c:pt>
                <c:pt idx="6">
                  <c:v>DT 7</c:v>
                </c:pt>
                <c:pt idx="7">
                  <c:v>DT 8</c:v>
                </c:pt>
              </c:strCache>
            </c:strRef>
          </c:cat>
          <c:val>
            <c:numRef>
              <c:f>Sheet1!$C$6:$J$6</c:f>
              <c:numCache>
                <c:formatCode>0%</c:formatCode>
                <c:ptCount val="8"/>
                <c:pt idx="0">
                  <c:v>0.1134</c:v>
                </c:pt>
                <c:pt idx="1">
                  <c:v>0.119136363636364</c:v>
                </c:pt>
                <c:pt idx="2">
                  <c:v>0.1166</c:v>
                </c:pt>
                <c:pt idx="3">
                  <c:v>0.1351</c:v>
                </c:pt>
                <c:pt idx="4">
                  <c:v>0.1032</c:v>
                </c:pt>
                <c:pt idx="5">
                  <c:v>0.1168</c:v>
                </c:pt>
                <c:pt idx="6">
                  <c:v>0.139</c:v>
                </c:pt>
                <c:pt idx="7">
                  <c:v>0.1288</c:v>
                </c:pt>
              </c:numCache>
            </c:numRef>
          </c:val>
          <c:smooth val="0"/>
          <c:extLst xmlns:c16r2="http://schemas.microsoft.com/office/drawing/2015/06/chart">
            <c:ext xmlns:c16="http://schemas.microsoft.com/office/drawing/2014/chart" uri="{C3380CC4-5D6E-409C-BE32-E72D297353CC}">
              <c16:uniqueId val="{00000001-09C8-4558-9F72-13B629338EAA}"/>
            </c:ext>
          </c:extLst>
        </c:ser>
        <c:ser>
          <c:idx val="2"/>
          <c:order val="2"/>
          <c:tx>
            <c:strRef>
              <c:f>Sheet1!$B$7</c:f>
              <c:strCache>
                <c:ptCount val="1"/>
                <c:pt idx="0">
                  <c:v>SCF</c:v>
                </c:pt>
              </c:strCache>
            </c:strRef>
          </c:tx>
          <c:spPr>
            <a:ln w="28575" cap="rnd">
              <a:solidFill>
                <a:schemeClr val="accent3"/>
              </a:solidFill>
              <a:round/>
            </a:ln>
            <a:effectLst/>
          </c:spPr>
          <c:marker>
            <c:symbol val="none"/>
          </c:marker>
          <c:cat>
            <c:strRef>
              <c:f>Sheet1!$C$4:$J$4</c:f>
              <c:strCache>
                <c:ptCount val="8"/>
                <c:pt idx="0">
                  <c:v>DT 1</c:v>
                </c:pt>
                <c:pt idx="1">
                  <c:v>DT 2</c:v>
                </c:pt>
                <c:pt idx="2">
                  <c:v>DT 3</c:v>
                </c:pt>
                <c:pt idx="3">
                  <c:v>DT 4</c:v>
                </c:pt>
                <c:pt idx="4">
                  <c:v>DT 5</c:v>
                </c:pt>
                <c:pt idx="5">
                  <c:v>DT 6</c:v>
                </c:pt>
                <c:pt idx="6">
                  <c:v>DT 7</c:v>
                </c:pt>
                <c:pt idx="7">
                  <c:v>DT 8</c:v>
                </c:pt>
              </c:strCache>
            </c:strRef>
          </c:cat>
          <c:val>
            <c:numRef>
              <c:f>Sheet1!$C$7:$J$7</c:f>
              <c:numCache>
                <c:formatCode>0%</c:formatCode>
                <c:ptCount val="8"/>
                <c:pt idx="0">
                  <c:v>0.1331</c:v>
                </c:pt>
                <c:pt idx="1">
                  <c:v>0.137945454545455</c:v>
                </c:pt>
                <c:pt idx="2">
                  <c:v>0.1243</c:v>
                </c:pt>
                <c:pt idx="3">
                  <c:v>0.1492</c:v>
                </c:pt>
                <c:pt idx="4">
                  <c:v>0.1151</c:v>
                </c:pt>
                <c:pt idx="5">
                  <c:v>0.1286</c:v>
                </c:pt>
                <c:pt idx="6">
                  <c:v>0.1535</c:v>
                </c:pt>
                <c:pt idx="7">
                  <c:v>0.1259</c:v>
                </c:pt>
              </c:numCache>
            </c:numRef>
          </c:val>
          <c:smooth val="0"/>
          <c:extLst xmlns:c16r2="http://schemas.microsoft.com/office/drawing/2015/06/chart">
            <c:ext xmlns:c16="http://schemas.microsoft.com/office/drawing/2014/chart" uri="{C3380CC4-5D6E-409C-BE32-E72D297353CC}">
              <c16:uniqueId val="{00000002-09C8-4558-9F72-13B629338EAA}"/>
            </c:ext>
          </c:extLst>
        </c:ser>
        <c:ser>
          <c:idx val="3"/>
          <c:order val="3"/>
          <c:tx>
            <c:strRef>
              <c:f>Sheet1!$B$8</c:f>
              <c:strCache>
                <c:ptCount val="1"/>
                <c:pt idx="0">
                  <c:v>DCF</c:v>
                </c:pt>
              </c:strCache>
            </c:strRef>
          </c:tx>
          <c:spPr>
            <a:ln w="28575" cap="rnd">
              <a:solidFill>
                <a:schemeClr val="accent4"/>
              </a:solidFill>
              <a:round/>
            </a:ln>
            <a:effectLst/>
          </c:spPr>
          <c:marker>
            <c:symbol val="none"/>
          </c:marker>
          <c:cat>
            <c:strRef>
              <c:f>Sheet1!$C$4:$J$4</c:f>
              <c:strCache>
                <c:ptCount val="8"/>
                <c:pt idx="0">
                  <c:v>DT 1</c:v>
                </c:pt>
                <c:pt idx="1">
                  <c:v>DT 2</c:v>
                </c:pt>
                <c:pt idx="2">
                  <c:v>DT 3</c:v>
                </c:pt>
                <c:pt idx="3">
                  <c:v>DT 4</c:v>
                </c:pt>
                <c:pt idx="4">
                  <c:v>DT 5</c:v>
                </c:pt>
                <c:pt idx="5">
                  <c:v>DT 6</c:v>
                </c:pt>
                <c:pt idx="6">
                  <c:v>DT 7</c:v>
                </c:pt>
                <c:pt idx="7">
                  <c:v>DT 8</c:v>
                </c:pt>
              </c:strCache>
            </c:strRef>
          </c:cat>
          <c:val>
            <c:numRef>
              <c:f>Sheet1!$C$8:$J$8</c:f>
              <c:numCache>
                <c:formatCode>0%</c:formatCode>
                <c:ptCount val="8"/>
                <c:pt idx="0">
                  <c:v>0.2709</c:v>
                </c:pt>
                <c:pt idx="1">
                  <c:v>0.338036363636364</c:v>
                </c:pt>
                <c:pt idx="2">
                  <c:v>0.0738</c:v>
                </c:pt>
                <c:pt idx="3">
                  <c:v>0.191</c:v>
                </c:pt>
                <c:pt idx="4">
                  <c:v>0.3725</c:v>
                </c:pt>
                <c:pt idx="5">
                  <c:v>0.1486</c:v>
                </c:pt>
                <c:pt idx="6">
                  <c:v>0.201</c:v>
                </c:pt>
                <c:pt idx="7">
                  <c:v>0.0551</c:v>
                </c:pt>
              </c:numCache>
            </c:numRef>
          </c:val>
          <c:smooth val="0"/>
          <c:extLst xmlns:c16r2="http://schemas.microsoft.com/office/drawing/2015/06/chart">
            <c:ext xmlns:c16="http://schemas.microsoft.com/office/drawing/2014/chart" uri="{C3380CC4-5D6E-409C-BE32-E72D297353CC}">
              <c16:uniqueId val="{00000003-09C8-4558-9F72-13B629338EAA}"/>
            </c:ext>
          </c:extLst>
        </c:ser>
        <c:ser>
          <c:idx val="4"/>
          <c:order val="4"/>
          <c:tx>
            <c:strRef>
              <c:f>Sheet1!$B$9</c:f>
              <c:strCache>
                <c:ptCount val="1"/>
                <c:pt idx="0">
                  <c:v>Solar Penetration</c:v>
                </c:pt>
              </c:strCache>
            </c:strRef>
          </c:tx>
          <c:spPr>
            <a:ln w="28575" cap="rnd">
              <a:solidFill>
                <a:schemeClr val="accent5"/>
              </a:solidFill>
              <a:round/>
            </a:ln>
            <a:effectLst/>
          </c:spPr>
          <c:marker>
            <c:symbol val="none"/>
          </c:marker>
          <c:cat>
            <c:strRef>
              <c:f>Sheet1!$C$4:$J$4</c:f>
              <c:strCache>
                <c:ptCount val="8"/>
                <c:pt idx="0">
                  <c:v>DT 1</c:v>
                </c:pt>
                <c:pt idx="1">
                  <c:v>DT 2</c:v>
                </c:pt>
                <c:pt idx="2">
                  <c:v>DT 3</c:v>
                </c:pt>
                <c:pt idx="3">
                  <c:v>DT 4</c:v>
                </c:pt>
                <c:pt idx="4">
                  <c:v>DT 5</c:v>
                </c:pt>
                <c:pt idx="5">
                  <c:v>DT 6</c:v>
                </c:pt>
                <c:pt idx="6">
                  <c:v>DT 7</c:v>
                </c:pt>
                <c:pt idx="7">
                  <c:v>DT 8</c:v>
                </c:pt>
              </c:strCache>
            </c:strRef>
          </c:cat>
          <c:val>
            <c:numRef>
              <c:f>Sheet1!$C$9:$J$9</c:f>
              <c:numCache>
                <c:formatCode>0%</c:formatCode>
                <c:ptCount val="8"/>
                <c:pt idx="0">
                  <c:v>0.35</c:v>
                </c:pt>
                <c:pt idx="1">
                  <c:v>0.35</c:v>
                </c:pt>
                <c:pt idx="2">
                  <c:v>0.1</c:v>
                </c:pt>
                <c:pt idx="3">
                  <c:v>0.1</c:v>
                </c:pt>
                <c:pt idx="4">
                  <c:v>0.8</c:v>
                </c:pt>
                <c:pt idx="5">
                  <c:v>0.01</c:v>
                </c:pt>
                <c:pt idx="6">
                  <c:v>0.03</c:v>
                </c:pt>
                <c:pt idx="7">
                  <c:v>0.06</c:v>
                </c:pt>
              </c:numCache>
            </c:numRef>
          </c:val>
          <c:smooth val="0"/>
          <c:extLst xmlns:c16r2="http://schemas.microsoft.com/office/drawing/2015/06/chart">
            <c:ext xmlns:c16="http://schemas.microsoft.com/office/drawing/2014/chart" uri="{C3380CC4-5D6E-409C-BE32-E72D297353CC}">
              <c16:uniqueId val="{00000004-09C8-4558-9F72-13B629338EAA}"/>
            </c:ext>
          </c:extLst>
        </c:ser>
        <c:dLbls>
          <c:showLegendKey val="0"/>
          <c:showVal val="0"/>
          <c:showCatName val="0"/>
          <c:showSerName val="0"/>
          <c:showPercent val="0"/>
          <c:showBubbleSize val="0"/>
        </c:dLbls>
        <c:marker val="1"/>
        <c:smooth val="0"/>
        <c:axId val="-1565358320"/>
        <c:axId val="-1565356544"/>
      </c:lineChart>
      <c:catAx>
        <c:axId val="-156535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65356544"/>
        <c:crosses val="autoZero"/>
        <c:auto val="1"/>
        <c:lblAlgn val="ctr"/>
        <c:lblOffset val="100"/>
        <c:noMultiLvlLbl val="0"/>
      </c:catAx>
      <c:valAx>
        <c:axId val="-1565356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Percecntage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65358320"/>
        <c:crosses val="autoZero"/>
        <c:crossBetween val="between"/>
      </c:valAx>
      <c:valAx>
        <c:axId val="-1565354000"/>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Solar Capacity (kW)</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65368304"/>
        <c:crosses val="max"/>
        <c:crossBetween val="between"/>
      </c:valAx>
      <c:catAx>
        <c:axId val="-1565368304"/>
        <c:scaling>
          <c:orientation val="minMax"/>
        </c:scaling>
        <c:delete val="1"/>
        <c:axPos val="b"/>
        <c:numFmt formatCode="General" sourceLinked="1"/>
        <c:majorTickMark val="out"/>
        <c:minorTickMark val="none"/>
        <c:tickLblPos val="nextTo"/>
        <c:crossAx val="-15653540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'Summary per kW'!$R$3</c:f>
              <c:strCache>
                <c:ptCount val="1"/>
                <c:pt idx="0">
                  <c:v>AGCC</c:v>
                </c:pt>
              </c:strCache>
            </c:strRef>
          </c:tx>
          <c:spPr>
            <a:solidFill>
              <a:schemeClr val="accent1"/>
            </a:solidFill>
            <a:ln>
              <a:noFill/>
            </a:ln>
            <a:effectLst/>
          </c:spPr>
          <c:invertIfNegative val="0"/>
          <c:cat>
            <c:strRef>
              <c:f>'Summary per kW'!$S$2:$AH$2</c:f>
              <c:strCache>
                <c:ptCount val="16"/>
                <c:pt idx="0">
                  <c:v>.               DT 1</c:v>
                </c:pt>
                <c:pt idx="1">
                  <c:v>DT 1</c:v>
                </c:pt>
                <c:pt idx="2">
                  <c:v>.                DT 2</c:v>
                </c:pt>
                <c:pt idx="3">
                  <c:v>DT 2</c:v>
                </c:pt>
                <c:pt idx="4">
                  <c:v>.               DT 3</c:v>
                </c:pt>
                <c:pt idx="5">
                  <c:v>DT 3</c:v>
                </c:pt>
                <c:pt idx="6">
                  <c:v>.               DT 4</c:v>
                </c:pt>
                <c:pt idx="7">
                  <c:v>DT 4</c:v>
                </c:pt>
                <c:pt idx="8">
                  <c:v>.               DT 5</c:v>
                </c:pt>
                <c:pt idx="9">
                  <c:v>DT 5</c:v>
                </c:pt>
                <c:pt idx="10">
                  <c:v>.               DT 6</c:v>
                </c:pt>
                <c:pt idx="11">
                  <c:v>DT 6</c:v>
                </c:pt>
                <c:pt idx="12">
                  <c:v>.               DT 7</c:v>
                </c:pt>
                <c:pt idx="13">
                  <c:v>DT 7</c:v>
                </c:pt>
                <c:pt idx="14">
                  <c:v>.               DT 8</c:v>
                </c:pt>
                <c:pt idx="15">
                  <c:v>DT 8</c:v>
                </c:pt>
              </c:strCache>
            </c:strRef>
          </c:cat>
          <c:val>
            <c:numRef>
              <c:f>'Summary per kW'!$S$3:$AH$3</c:f>
              <c:numCache>
                <c:formatCode>General</c:formatCode>
                <c:ptCount val="16"/>
                <c:pt idx="0" formatCode="&quot;₹&quot;\ #,##0.00">
                  <c:v>8789.799999999996</c:v>
                </c:pt>
                <c:pt idx="2" formatCode="&quot;₹&quot;\ #,##0.00">
                  <c:v>8924.299999999996</c:v>
                </c:pt>
                <c:pt idx="4" formatCode="&quot;₹&quot;\ #,##0.00">
                  <c:v>8043.6</c:v>
                </c:pt>
                <c:pt idx="6" formatCode="&quot;₹&quot;\ #,##0.00">
                  <c:v>9653.0</c:v>
                </c:pt>
                <c:pt idx="8" formatCode="&quot;₹&quot;\ #,##0.00">
                  <c:v>7446.9</c:v>
                </c:pt>
                <c:pt idx="10" formatCode="&quot;₹&quot;#,##0.00_);\(&quot;₹&quot;#,##0.00\)">
                  <c:v>8324.7</c:v>
                </c:pt>
                <c:pt idx="12" formatCode="&quot;₹&quot;\ #,##0.00">
                  <c:v>9933.9</c:v>
                </c:pt>
                <c:pt idx="14" formatCode="&quot;₹&quot;\ #,##0.00">
                  <c:v>8149.4</c:v>
                </c:pt>
              </c:numCache>
            </c:numRef>
          </c:val>
          <c:extLst xmlns:c16r2="http://schemas.microsoft.com/office/drawing/2015/06/chart">
            <c:ext xmlns:c16="http://schemas.microsoft.com/office/drawing/2014/chart" uri="{C3380CC4-5D6E-409C-BE32-E72D297353CC}">
              <c16:uniqueId val="{00000000-7BFF-465F-9AD4-4A79280B8052}"/>
            </c:ext>
          </c:extLst>
        </c:ser>
        <c:ser>
          <c:idx val="1"/>
          <c:order val="1"/>
          <c:tx>
            <c:strRef>
              <c:f>'Summary per kW'!$R$4</c:f>
              <c:strCache>
                <c:ptCount val="1"/>
                <c:pt idx="0">
                  <c:v>APPC</c:v>
                </c:pt>
              </c:strCache>
            </c:strRef>
          </c:tx>
          <c:spPr>
            <a:solidFill>
              <a:schemeClr val="accent2"/>
            </a:solidFill>
            <a:ln>
              <a:noFill/>
            </a:ln>
            <a:effectLst/>
          </c:spPr>
          <c:invertIfNegative val="0"/>
          <c:cat>
            <c:strRef>
              <c:f>'Summary per kW'!$S$2:$AH$2</c:f>
              <c:strCache>
                <c:ptCount val="16"/>
                <c:pt idx="0">
                  <c:v>.               DT 1</c:v>
                </c:pt>
                <c:pt idx="1">
                  <c:v>DT 1</c:v>
                </c:pt>
                <c:pt idx="2">
                  <c:v>.                DT 2</c:v>
                </c:pt>
                <c:pt idx="3">
                  <c:v>DT 2</c:v>
                </c:pt>
                <c:pt idx="4">
                  <c:v>.               DT 3</c:v>
                </c:pt>
                <c:pt idx="5">
                  <c:v>DT 3</c:v>
                </c:pt>
                <c:pt idx="6">
                  <c:v>.               DT 4</c:v>
                </c:pt>
                <c:pt idx="7">
                  <c:v>DT 4</c:v>
                </c:pt>
                <c:pt idx="8">
                  <c:v>.               DT 5</c:v>
                </c:pt>
                <c:pt idx="9">
                  <c:v>DT 5</c:v>
                </c:pt>
                <c:pt idx="10">
                  <c:v>.               DT 6</c:v>
                </c:pt>
                <c:pt idx="11">
                  <c:v>DT 6</c:v>
                </c:pt>
                <c:pt idx="12">
                  <c:v>.               DT 7</c:v>
                </c:pt>
                <c:pt idx="13">
                  <c:v>DT 7</c:v>
                </c:pt>
                <c:pt idx="14">
                  <c:v>.               DT 8</c:v>
                </c:pt>
                <c:pt idx="15">
                  <c:v>DT 8</c:v>
                </c:pt>
              </c:strCache>
            </c:strRef>
          </c:cat>
          <c:val>
            <c:numRef>
              <c:f>'Summary per kW'!$S$4:$AH$4</c:f>
              <c:numCache>
                <c:formatCode>General</c:formatCode>
                <c:ptCount val="16"/>
                <c:pt idx="0" formatCode="&quot;₹&quot;\ #,##0.00">
                  <c:v>23716.0</c:v>
                </c:pt>
                <c:pt idx="2" formatCode="&quot;₹&quot;\ #,##0.00">
                  <c:v>25068.0</c:v>
                </c:pt>
                <c:pt idx="4" formatCode="&quot;₹&quot;\ #,##0.00">
                  <c:v>24609.0</c:v>
                </c:pt>
                <c:pt idx="6" formatCode="&quot;₹&quot;\ #,##0.00">
                  <c:v>28356.0</c:v>
                </c:pt>
                <c:pt idx="8" formatCode="&quot;₹&quot;\ #,##0.00">
                  <c:v>21690.0</c:v>
                </c:pt>
                <c:pt idx="10" formatCode="&quot;₹&quot;#,##0.00_);\(&quot;₹&quot;#,##0.00\)">
                  <c:v>24598.0</c:v>
                </c:pt>
                <c:pt idx="12" formatCode="&quot;₹&quot;\ #,##0.00">
                  <c:v>29277.0</c:v>
                </c:pt>
                <c:pt idx="14" formatCode="&quot;₹&quot;\ #,##0.00">
                  <c:v>26917.0</c:v>
                </c:pt>
              </c:numCache>
            </c:numRef>
          </c:val>
          <c:extLst xmlns:c16r2="http://schemas.microsoft.com/office/drawing/2015/06/chart">
            <c:ext xmlns:c16="http://schemas.microsoft.com/office/drawing/2014/chart" uri="{C3380CC4-5D6E-409C-BE32-E72D297353CC}">
              <c16:uniqueId val="{00000001-7BFF-465F-9AD4-4A79280B8052}"/>
            </c:ext>
          </c:extLst>
        </c:ser>
        <c:ser>
          <c:idx val="2"/>
          <c:order val="2"/>
          <c:tx>
            <c:strRef>
              <c:f>'Summary per kW'!$R$5</c:f>
              <c:strCache>
                <c:ptCount val="1"/>
                <c:pt idx="0">
                  <c:v>ATRC</c:v>
                </c:pt>
              </c:strCache>
            </c:strRef>
          </c:tx>
          <c:spPr>
            <a:solidFill>
              <a:schemeClr val="accent3"/>
            </a:solidFill>
            <a:ln>
              <a:noFill/>
            </a:ln>
            <a:effectLst/>
          </c:spPr>
          <c:invertIfNegative val="0"/>
          <c:cat>
            <c:strRef>
              <c:f>'Summary per kW'!$S$2:$AH$2</c:f>
              <c:strCache>
                <c:ptCount val="16"/>
                <c:pt idx="0">
                  <c:v>.               DT 1</c:v>
                </c:pt>
                <c:pt idx="1">
                  <c:v>DT 1</c:v>
                </c:pt>
                <c:pt idx="2">
                  <c:v>.                DT 2</c:v>
                </c:pt>
                <c:pt idx="3">
                  <c:v>DT 2</c:v>
                </c:pt>
                <c:pt idx="4">
                  <c:v>.               DT 3</c:v>
                </c:pt>
                <c:pt idx="5">
                  <c:v>DT 3</c:v>
                </c:pt>
                <c:pt idx="6">
                  <c:v>.               DT 4</c:v>
                </c:pt>
                <c:pt idx="7">
                  <c:v>DT 4</c:v>
                </c:pt>
                <c:pt idx="8">
                  <c:v>.               DT 5</c:v>
                </c:pt>
                <c:pt idx="9">
                  <c:v>DT 5</c:v>
                </c:pt>
                <c:pt idx="10">
                  <c:v>.               DT 6</c:v>
                </c:pt>
                <c:pt idx="11">
                  <c:v>DT 6</c:v>
                </c:pt>
                <c:pt idx="12">
                  <c:v>.               DT 7</c:v>
                </c:pt>
                <c:pt idx="13">
                  <c:v>DT 7</c:v>
                </c:pt>
                <c:pt idx="14">
                  <c:v>.               DT 8</c:v>
                </c:pt>
                <c:pt idx="15">
                  <c:v>DT 8</c:v>
                </c:pt>
              </c:strCache>
            </c:strRef>
          </c:cat>
          <c:val>
            <c:numRef>
              <c:f>'Summary per kW'!$S$5:$AH$5</c:f>
              <c:numCache>
                <c:formatCode>General</c:formatCode>
                <c:ptCount val="16"/>
                <c:pt idx="0" formatCode="&quot;₹&quot;\ #,##0.00">
                  <c:v>2221.9</c:v>
                </c:pt>
                <c:pt idx="2" formatCode="&quot;₹&quot;\ #,##0.00">
                  <c:v>2255.9</c:v>
                </c:pt>
                <c:pt idx="4" formatCode="&quot;₹&quot;\ #,##0.00">
                  <c:v>2033.3</c:v>
                </c:pt>
                <c:pt idx="6" formatCode="&quot;₹&quot;\ #,##0.00">
                  <c:v>2440.1</c:v>
                </c:pt>
                <c:pt idx="8" formatCode="&quot;₹&quot;\ #,##0.00">
                  <c:v>1882.5</c:v>
                </c:pt>
                <c:pt idx="10" formatCode="&quot;₹&quot;#,##0.00_);\(&quot;₹&quot;#,##0.00\)">
                  <c:v>2104.4</c:v>
                </c:pt>
                <c:pt idx="12" formatCode="&quot;₹&quot;\ #,##0.00">
                  <c:v>2511.2</c:v>
                </c:pt>
                <c:pt idx="14" formatCode="&quot;₹&quot;\ #,##0.00">
                  <c:v>2060.1</c:v>
                </c:pt>
              </c:numCache>
            </c:numRef>
          </c:val>
          <c:extLst xmlns:c16r2="http://schemas.microsoft.com/office/drawing/2015/06/chart">
            <c:ext xmlns:c16="http://schemas.microsoft.com/office/drawing/2014/chart" uri="{C3380CC4-5D6E-409C-BE32-E72D297353CC}">
              <c16:uniqueId val="{00000002-7BFF-465F-9AD4-4A79280B8052}"/>
            </c:ext>
          </c:extLst>
        </c:ser>
        <c:ser>
          <c:idx val="3"/>
          <c:order val="3"/>
          <c:tx>
            <c:strRef>
              <c:f>'Summary per kW'!$R$6</c:f>
              <c:strCache>
                <c:ptCount val="1"/>
                <c:pt idx="0">
                  <c:v>ADCC</c:v>
                </c:pt>
              </c:strCache>
            </c:strRef>
          </c:tx>
          <c:spPr>
            <a:solidFill>
              <a:schemeClr val="accent4"/>
            </a:solidFill>
            <a:ln>
              <a:noFill/>
            </a:ln>
            <a:effectLst/>
          </c:spPr>
          <c:invertIfNegative val="0"/>
          <c:cat>
            <c:strRef>
              <c:f>'Summary per kW'!$S$2:$AH$2</c:f>
              <c:strCache>
                <c:ptCount val="16"/>
                <c:pt idx="0">
                  <c:v>.               DT 1</c:v>
                </c:pt>
                <c:pt idx="1">
                  <c:v>DT 1</c:v>
                </c:pt>
                <c:pt idx="2">
                  <c:v>.                DT 2</c:v>
                </c:pt>
                <c:pt idx="3">
                  <c:v>DT 2</c:v>
                </c:pt>
                <c:pt idx="4">
                  <c:v>.               DT 3</c:v>
                </c:pt>
                <c:pt idx="5">
                  <c:v>DT 3</c:v>
                </c:pt>
                <c:pt idx="6">
                  <c:v>.               DT 4</c:v>
                </c:pt>
                <c:pt idx="7">
                  <c:v>DT 4</c:v>
                </c:pt>
                <c:pt idx="8">
                  <c:v>.               DT 5</c:v>
                </c:pt>
                <c:pt idx="9">
                  <c:v>DT 5</c:v>
                </c:pt>
                <c:pt idx="10">
                  <c:v>.               DT 6</c:v>
                </c:pt>
                <c:pt idx="11">
                  <c:v>DT 6</c:v>
                </c:pt>
                <c:pt idx="12">
                  <c:v>.               DT 7</c:v>
                </c:pt>
                <c:pt idx="13">
                  <c:v>DT 7</c:v>
                </c:pt>
                <c:pt idx="14">
                  <c:v>.               DT 8</c:v>
                </c:pt>
                <c:pt idx="15">
                  <c:v>DT 8</c:v>
                </c:pt>
              </c:strCache>
            </c:strRef>
          </c:cat>
          <c:val>
            <c:numRef>
              <c:f>'Summary per kW'!$S$6:$AH$6</c:f>
              <c:numCache>
                <c:formatCode>General</c:formatCode>
                <c:ptCount val="16"/>
                <c:pt idx="0" formatCode="&quot;₹&quot;\ #,##0.00">
                  <c:v>5633.5</c:v>
                </c:pt>
                <c:pt idx="2" formatCode="&quot;₹&quot;\ #,##0.00">
                  <c:v>120.88</c:v>
                </c:pt>
                <c:pt idx="4" formatCode="&quot;₹&quot;\ #,##0.00">
                  <c:v>0.0</c:v>
                </c:pt>
                <c:pt idx="6" formatCode="&quot;₹&quot;\ #,##0.00">
                  <c:v>0.0</c:v>
                </c:pt>
                <c:pt idx="8" formatCode="&quot;₹&quot;\ #,##0.00">
                  <c:v>0.0</c:v>
                </c:pt>
                <c:pt idx="10" formatCode="&quot;₹&quot;#,##0.00_);\(&quot;₹&quot;#,##0.00\)">
                  <c:v>0.0</c:v>
                </c:pt>
                <c:pt idx="12" formatCode="&quot;₹&quot;\ #,##0.00">
                  <c:v>0.0</c:v>
                </c:pt>
                <c:pt idx="14" formatCode="&quot;₹&quot;\ #,##0.00">
                  <c:v>0.0</c:v>
                </c:pt>
              </c:numCache>
            </c:numRef>
          </c:val>
          <c:extLst xmlns:c16r2="http://schemas.microsoft.com/office/drawing/2015/06/chart">
            <c:ext xmlns:c16="http://schemas.microsoft.com/office/drawing/2014/chart" uri="{C3380CC4-5D6E-409C-BE32-E72D297353CC}">
              <c16:uniqueId val="{00000003-7BFF-465F-9AD4-4A79280B8052}"/>
            </c:ext>
          </c:extLst>
        </c:ser>
        <c:ser>
          <c:idx val="4"/>
          <c:order val="4"/>
          <c:tx>
            <c:strRef>
              <c:f>'Summary per kW'!$R$7</c:f>
              <c:strCache>
                <c:ptCount val="1"/>
                <c:pt idx="0">
                  <c:v>ARECC</c:v>
                </c:pt>
              </c:strCache>
            </c:strRef>
          </c:tx>
          <c:spPr>
            <a:solidFill>
              <a:schemeClr val="accent5">
                <a:lumMod val="75000"/>
              </a:schemeClr>
            </a:solidFill>
            <a:ln>
              <a:noFill/>
            </a:ln>
            <a:effectLst/>
          </c:spPr>
          <c:invertIfNegative val="0"/>
          <c:cat>
            <c:strRef>
              <c:f>'Summary per kW'!$S$2:$AH$2</c:f>
              <c:strCache>
                <c:ptCount val="16"/>
                <c:pt idx="0">
                  <c:v>.               DT 1</c:v>
                </c:pt>
                <c:pt idx="1">
                  <c:v>DT 1</c:v>
                </c:pt>
                <c:pt idx="2">
                  <c:v>.                DT 2</c:v>
                </c:pt>
                <c:pt idx="3">
                  <c:v>DT 2</c:v>
                </c:pt>
                <c:pt idx="4">
                  <c:v>.               DT 3</c:v>
                </c:pt>
                <c:pt idx="5">
                  <c:v>DT 3</c:v>
                </c:pt>
                <c:pt idx="6">
                  <c:v>.               DT 4</c:v>
                </c:pt>
                <c:pt idx="7">
                  <c:v>DT 4</c:v>
                </c:pt>
                <c:pt idx="8">
                  <c:v>.               DT 5</c:v>
                </c:pt>
                <c:pt idx="9">
                  <c:v>DT 5</c:v>
                </c:pt>
                <c:pt idx="10">
                  <c:v>.               DT 6</c:v>
                </c:pt>
                <c:pt idx="11">
                  <c:v>DT 6</c:v>
                </c:pt>
                <c:pt idx="12">
                  <c:v>.               DT 7</c:v>
                </c:pt>
                <c:pt idx="13">
                  <c:v>DT 7</c:v>
                </c:pt>
                <c:pt idx="14">
                  <c:v>.               DT 8</c:v>
                </c:pt>
                <c:pt idx="15">
                  <c:v>DT 8</c:v>
                </c:pt>
              </c:strCache>
            </c:strRef>
          </c:cat>
          <c:val>
            <c:numRef>
              <c:f>'Summary per kW'!$S$7:$AH$7</c:f>
              <c:numCache>
                <c:formatCode>General</c:formatCode>
                <c:ptCount val="16"/>
                <c:pt idx="0" formatCode="&quot;₹&quot;\ #,##0.00">
                  <c:v>11224.0</c:v>
                </c:pt>
                <c:pt idx="2" formatCode="&quot;₹&quot;\ #,##0.00">
                  <c:v>11793.0</c:v>
                </c:pt>
                <c:pt idx="4" formatCode="&quot;₹&quot;\ #,##0.00">
                  <c:v>11539.0</c:v>
                </c:pt>
                <c:pt idx="6" formatCode="&quot;₹&quot;\ #,##0.00">
                  <c:v>13374.0</c:v>
                </c:pt>
                <c:pt idx="8" formatCode="&quot;₹&quot;\ #,##0.00">
                  <c:v>10218.0</c:v>
                </c:pt>
                <c:pt idx="10" formatCode="&quot;₹&quot;#,##0.00_);\(&quot;₹&quot;#,##0.00\)">
                  <c:v>11565.0</c:v>
                </c:pt>
                <c:pt idx="12" formatCode="&quot;₹&quot;\ #,##0.00">
                  <c:v>13761.0</c:v>
                </c:pt>
                <c:pt idx="14" formatCode="&quot;₹&quot;\ #,##0.00">
                  <c:v>12753.0</c:v>
                </c:pt>
              </c:numCache>
            </c:numRef>
          </c:val>
          <c:extLst xmlns:c16r2="http://schemas.microsoft.com/office/drawing/2015/06/chart">
            <c:ext xmlns:c16="http://schemas.microsoft.com/office/drawing/2014/chart" uri="{C3380CC4-5D6E-409C-BE32-E72D297353CC}">
              <c16:uniqueId val="{00000004-7BFF-465F-9AD4-4A79280B8052}"/>
            </c:ext>
          </c:extLst>
        </c:ser>
        <c:ser>
          <c:idx val="5"/>
          <c:order val="5"/>
          <c:tx>
            <c:strRef>
              <c:f>'Summary per kW'!$R$8</c:f>
              <c:strCache>
                <c:ptCount val="1"/>
                <c:pt idx="0">
                  <c:v>AWCC</c:v>
                </c:pt>
              </c:strCache>
            </c:strRef>
          </c:tx>
          <c:spPr>
            <a:solidFill>
              <a:srgbClr val="7030A0"/>
            </a:solidFill>
            <a:ln>
              <a:noFill/>
            </a:ln>
            <a:effectLst/>
          </c:spPr>
          <c:invertIfNegative val="0"/>
          <c:cat>
            <c:strRef>
              <c:f>'Summary per kW'!$S$2:$AH$2</c:f>
              <c:strCache>
                <c:ptCount val="16"/>
                <c:pt idx="0">
                  <c:v>.               DT 1</c:v>
                </c:pt>
                <c:pt idx="1">
                  <c:v>DT 1</c:v>
                </c:pt>
                <c:pt idx="2">
                  <c:v>.                DT 2</c:v>
                </c:pt>
                <c:pt idx="3">
                  <c:v>DT 2</c:v>
                </c:pt>
                <c:pt idx="4">
                  <c:v>.               DT 3</c:v>
                </c:pt>
                <c:pt idx="5">
                  <c:v>DT 3</c:v>
                </c:pt>
                <c:pt idx="6">
                  <c:v>.               DT 4</c:v>
                </c:pt>
                <c:pt idx="7">
                  <c:v>DT 4</c:v>
                </c:pt>
                <c:pt idx="8">
                  <c:v>.               DT 5</c:v>
                </c:pt>
                <c:pt idx="9">
                  <c:v>DT 5</c:v>
                </c:pt>
                <c:pt idx="10">
                  <c:v>.               DT 6</c:v>
                </c:pt>
                <c:pt idx="11">
                  <c:v>DT 6</c:v>
                </c:pt>
                <c:pt idx="12">
                  <c:v>.               DT 7</c:v>
                </c:pt>
                <c:pt idx="13">
                  <c:v>DT 7</c:v>
                </c:pt>
                <c:pt idx="14">
                  <c:v>.               DT 8</c:v>
                </c:pt>
                <c:pt idx="15">
                  <c:v>DT 8</c:v>
                </c:pt>
              </c:strCache>
            </c:strRef>
          </c:cat>
          <c:val>
            <c:numRef>
              <c:f>'Summary per kW'!$S$8:$AH$8</c:f>
              <c:numCache>
                <c:formatCode>General</c:formatCode>
                <c:ptCount val="16"/>
                <c:pt idx="0" formatCode="&quot;₹&quot;\ #,##0.00">
                  <c:v>391.07</c:v>
                </c:pt>
                <c:pt idx="2" formatCode="&quot;₹&quot;\ #,##0.00">
                  <c:v>517.74</c:v>
                </c:pt>
                <c:pt idx="4" formatCode="&quot;₹&quot;\ #,##0.00">
                  <c:v>517.4399999999998</c:v>
                </c:pt>
                <c:pt idx="6" formatCode="&quot;₹&quot;\ #,##0.00">
                  <c:v>556.97</c:v>
                </c:pt>
                <c:pt idx="8" formatCode="&quot;₹&quot;\ #,##0.00">
                  <c:v>453.8</c:v>
                </c:pt>
                <c:pt idx="10" formatCode="&quot;₹&quot;#,##0.00_);\(&quot;₹&quot;#,##0.00\)">
                  <c:v>413.71</c:v>
                </c:pt>
                <c:pt idx="12" formatCode="&quot;₹&quot;\ #,##0.00">
                  <c:v>611.98</c:v>
                </c:pt>
                <c:pt idx="14" formatCode="&quot;₹&quot;\ #,##0.00">
                  <c:v>587.8399999999998</c:v>
                </c:pt>
              </c:numCache>
            </c:numRef>
          </c:val>
          <c:extLst xmlns:c16r2="http://schemas.microsoft.com/office/drawing/2015/06/chart">
            <c:ext xmlns:c16="http://schemas.microsoft.com/office/drawing/2014/chart" uri="{C3380CC4-5D6E-409C-BE32-E72D297353CC}">
              <c16:uniqueId val="{00000005-7BFF-465F-9AD4-4A79280B8052}"/>
            </c:ext>
          </c:extLst>
        </c:ser>
        <c:ser>
          <c:idx val="6"/>
          <c:order val="6"/>
          <c:tx>
            <c:strRef>
              <c:f>'Summary per kW'!$R$9</c:f>
              <c:strCache>
                <c:ptCount val="1"/>
                <c:pt idx="0">
                  <c:v>RevenueLoss</c:v>
                </c:pt>
              </c:strCache>
            </c:strRef>
          </c:tx>
          <c:spPr>
            <a:solidFill>
              <a:schemeClr val="accent1">
                <a:lumMod val="60000"/>
              </a:schemeClr>
            </a:solidFill>
            <a:ln>
              <a:noFill/>
            </a:ln>
            <a:effectLst/>
          </c:spPr>
          <c:invertIfNegative val="0"/>
          <c:cat>
            <c:strRef>
              <c:f>'Summary per kW'!$S$2:$AH$2</c:f>
              <c:strCache>
                <c:ptCount val="16"/>
                <c:pt idx="0">
                  <c:v>.               DT 1</c:v>
                </c:pt>
                <c:pt idx="1">
                  <c:v>DT 1</c:v>
                </c:pt>
                <c:pt idx="2">
                  <c:v>.                DT 2</c:v>
                </c:pt>
                <c:pt idx="3">
                  <c:v>DT 2</c:v>
                </c:pt>
                <c:pt idx="4">
                  <c:v>.               DT 3</c:v>
                </c:pt>
                <c:pt idx="5">
                  <c:v>DT 3</c:v>
                </c:pt>
                <c:pt idx="6">
                  <c:v>.               DT 4</c:v>
                </c:pt>
                <c:pt idx="7">
                  <c:v>DT 4</c:v>
                </c:pt>
                <c:pt idx="8">
                  <c:v>.               DT 5</c:v>
                </c:pt>
                <c:pt idx="9">
                  <c:v>DT 5</c:v>
                </c:pt>
                <c:pt idx="10">
                  <c:v>.               DT 6</c:v>
                </c:pt>
                <c:pt idx="11">
                  <c:v>DT 6</c:v>
                </c:pt>
                <c:pt idx="12">
                  <c:v>.               DT 7</c:v>
                </c:pt>
                <c:pt idx="13">
                  <c:v>DT 7</c:v>
                </c:pt>
                <c:pt idx="14">
                  <c:v>.               DT 8</c:v>
                </c:pt>
                <c:pt idx="15">
                  <c:v>DT 8</c:v>
                </c:pt>
              </c:strCache>
            </c:strRef>
          </c:cat>
          <c:val>
            <c:numRef>
              <c:f>'Summary per kW'!$S$9:$AH$9</c:f>
              <c:numCache>
                <c:formatCode>"₹"\ #,##0.00</c:formatCode>
                <c:ptCount val="16"/>
                <c:pt idx="1">
                  <c:v>40685.0</c:v>
                </c:pt>
                <c:pt idx="3">
                  <c:v>47173.0</c:v>
                </c:pt>
                <c:pt idx="5">
                  <c:v>46158.0</c:v>
                </c:pt>
                <c:pt idx="7">
                  <c:v>51824.0</c:v>
                </c:pt>
                <c:pt idx="9">
                  <c:v>40871.0</c:v>
                </c:pt>
                <c:pt idx="11" formatCode="&quot;₹&quot;#,##0.00_);\(&quot;₹&quot;#,##0.00\)">
                  <c:v>41926.0</c:v>
                </c:pt>
                <c:pt idx="13">
                  <c:v>55042.0</c:v>
                </c:pt>
                <c:pt idx="15">
                  <c:v>51013.0</c:v>
                </c:pt>
              </c:numCache>
            </c:numRef>
          </c:val>
          <c:extLst xmlns:c16r2="http://schemas.microsoft.com/office/drawing/2015/06/chart">
            <c:ext xmlns:c16="http://schemas.microsoft.com/office/drawing/2014/chart" uri="{C3380CC4-5D6E-409C-BE32-E72D297353CC}">
              <c16:uniqueId val="{00000006-7BFF-465F-9AD4-4A79280B8052}"/>
            </c:ext>
          </c:extLst>
        </c:ser>
        <c:dLbls>
          <c:showLegendKey val="0"/>
          <c:showVal val="0"/>
          <c:showCatName val="0"/>
          <c:showSerName val="0"/>
          <c:showPercent val="0"/>
          <c:showBubbleSize val="0"/>
        </c:dLbls>
        <c:gapWidth val="150"/>
        <c:overlap val="100"/>
        <c:axId val="-1565458864"/>
        <c:axId val="-1565456960"/>
      </c:barChart>
      <c:lineChart>
        <c:grouping val="standard"/>
        <c:varyColors val="0"/>
        <c:dLbls>
          <c:showLegendKey val="0"/>
          <c:showVal val="0"/>
          <c:showCatName val="0"/>
          <c:showSerName val="0"/>
          <c:showPercent val="0"/>
          <c:showBubbleSize val="0"/>
        </c:dLbls>
        <c:marker val="1"/>
        <c:smooth val="0"/>
        <c:axId val="-1565458864"/>
        <c:axId val="-1565456960"/>
        <c:extLst xmlns:c16r2="http://schemas.microsoft.com/office/drawing/2015/06/chart">
          <c:ext xmlns:c15="http://schemas.microsoft.com/office/drawing/2012/chart" uri="{02D57815-91ED-43cb-92C2-25804820EDAC}">
            <c15:filteredLineSeries>
              <c15:ser>
                <c:idx val="7"/>
                <c:order val="7"/>
                <c:tx>
                  <c:strRef>
                    <c:extLst xmlns:c16r2="http://schemas.microsoft.com/office/drawing/2015/06/chart">
                      <c:ext uri="{02D57815-91ED-43cb-92C2-25804820EDAC}">
                        <c15:formulaRef>
                          <c15:sqref>'Summary per kW'!$R$10</c15:sqref>
                        </c15:formulaRef>
                      </c:ext>
                    </c:extLst>
                    <c:strCache>
                      <c:ptCount val="1"/>
                    </c:strCache>
                  </c:strRef>
                </c:tx>
                <c:spPr>
                  <a:ln w="28575" cap="rnd">
                    <a:solidFill>
                      <a:schemeClr val="accent2">
                        <a:lumMod val="60000"/>
                      </a:schemeClr>
                    </a:solidFill>
                    <a:round/>
                  </a:ln>
                  <a:effectLst/>
                </c:spPr>
                <c:marker>
                  <c:symbol val="none"/>
                </c:marker>
                <c:cat>
                  <c:strRef>
                    <c:extLst xmlns:c16r2="http://schemas.microsoft.com/office/drawing/2015/06/chart">
                      <c:ext uri="{02D57815-91ED-43cb-92C2-25804820EDAC}">
                        <c15:formulaRef>
                          <c15:sqref>'Summary per kW'!$S$2:$AH$2</c15:sqref>
                        </c15:formulaRef>
                      </c:ext>
                    </c:extLst>
                    <c:strCache>
                      <c:ptCount val="16"/>
                      <c:pt idx="0">
                        <c:v>.               DT 1</c:v>
                      </c:pt>
                      <c:pt idx="1">
                        <c:v>DT 1</c:v>
                      </c:pt>
                      <c:pt idx="2">
                        <c:v>.                DT 2</c:v>
                      </c:pt>
                      <c:pt idx="3">
                        <c:v>DT 2</c:v>
                      </c:pt>
                      <c:pt idx="4">
                        <c:v>.               DT 3</c:v>
                      </c:pt>
                      <c:pt idx="5">
                        <c:v>DT 3</c:v>
                      </c:pt>
                      <c:pt idx="6">
                        <c:v>.               DT 4</c:v>
                      </c:pt>
                      <c:pt idx="7">
                        <c:v>DT 4</c:v>
                      </c:pt>
                      <c:pt idx="8">
                        <c:v>.               DT 5</c:v>
                      </c:pt>
                      <c:pt idx="9">
                        <c:v>DT 5</c:v>
                      </c:pt>
                      <c:pt idx="10">
                        <c:v>.               DT 6</c:v>
                      </c:pt>
                      <c:pt idx="11">
                        <c:v>DT 6</c:v>
                      </c:pt>
                      <c:pt idx="12">
                        <c:v>.               DT 7</c:v>
                      </c:pt>
                      <c:pt idx="13">
                        <c:v>DT 7</c:v>
                      </c:pt>
                      <c:pt idx="14">
                        <c:v>.               DT 8</c:v>
                      </c:pt>
                      <c:pt idx="15">
                        <c:v>DT 8</c:v>
                      </c:pt>
                    </c:strCache>
                  </c:strRef>
                </c:cat>
                <c:val>
                  <c:numRef>
                    <c:extLst xmlns:c16r2="http://schemas.microsoft.com/office/drawing/2015/06/chart">
                      <c:ext uri="{02D57815-91ED-43cb-92C2-25804820EDAC}">
                        <c15:formulaRef>
                          <c15:sqref>'Summary per kW'!$S$10:$AH$10</c15:sqref>
                        </c15:formulaRef>
                      </c:ext>
                    </c:extLst>
                    <c:numCache>
                      <c:formatCode>General</c:formatCode>
                      <c:ptCount val="16"/>
                    </c:numCache>
                  </c:numRef>
                </c:val>
                <c:smooth val="0"/>
                <c:extLst xmlns:c16r2="http://schemas.microsoft.com/office/drawing/2015/06/chart">
                  <c:ext xmlns:c16="http://schemas.microsoft.com/office/drawing/2014/chart" uri="{C3380CC4-5D6E-409C-BE32-E72D297353CC}">
                    <c16:uniqueId val="{00000007-7BFF-465F-9AD4-4A79280B8052}"/>
                  </c:ext>
                </c:extLst>
              </c15:ser>
            </c15:filteredLineSeries>
          </c:ext>
        </c:extLst>
      </c:lineChart>
      <c:lineChart>
        <c:grouping val="standard"/>
        <c:varyColors val="0"/>
        <c:ser>
          <c:idx val="8"/>
          <c:order val="8"/>
          <c:tx>
            <c:strRef>
              <c:f>'Summary per kW'!$R$11</c:f>
              <c:strCache>
                <c:ptCount val="1"/>
                <c:pt idx="0">
                  <c:v>CUF</c:v>
                </c:pt>
              </c:strCache>
            </c:strRef>
          </c:tx>
          <c:spPr>
            <a:ln w="28575" cap="rnd">
              <a:solidFill>
                <a:schemeClr val="accent3">
                  <a:lumMod val="60000"/>
                </a:schemeClr>
              </a:solidFill>
              <a:round/>
            </a:ln>
            <a:effectLst/>
          </c:spPr>
          <c:marker>
            <c:symbol val="none"/>
          </c:marker>
          <c:cat>
            <c:strRef>
              <c:f>'Summary per kW'!$S$2:$AH$2</c:f>
              <c:strCache>
                <c:ptCount val="16"/>
                <c:pt idx="0">
                  <c:v>.               DT 1</c:v>
                </c:pt>
                <c:pt idx="1">
                  <c:v>DT 1</c:v>
                </c:pt>
                <c:pt idx="2">
                  <c:v>.                DT 2</c:v>
                </c:pt>
                <c:pt idx="3">
                  <c:v>DT 2</c:v>
                </c:pt>
                <c:pt idx="4">
                  <c:v>.               DT 3</c:v>
                </c:pt>
                <c:pt idx="5">
                  <c:v>DT 3</c:v>
                </c:pt>
                <c:pt idx="6">
                  <c:v>.               DT 4</c:v>
                </c:pt>
                <c:pt idx="7">
                  <c:v>DT 4</c:v>
                </c:pt>
                <c:pt idx="8">
                  <c:v>.               DT 5</c:v>
                </c:pt>
                <c:pt idx="9">
                  <c:v>DT 5</c:v>
                </c:pt>
                <c:pt idx="10">
                  <c:v>.               DT 6</c:v>
                </c:pt>
                <c:pt idx="11">
                  <c:v>DT 6</c:v>
                </c:pt>
                <c:pt idx="12">
                  <c:v>.               DT 7</c:v>
                </c:pt>
                <c:pt idx="13">
                  <c:v>DT 7</c:v>
                </c:pt>
                <c:pt idx="14">
                  <c:v>.               DT 8</c:v>
                </c:pt>
                <c:pt idx="15">
                  <c:v>DT 8</c:v>
                </c:pt>
              </c:strCache>
            </c:strRef>
          </c:cat>
          <c:val>
            <c:numRef>
              <c:f>'Summary per kW'!$S$11:$AH$11</c:f>
              <c:numCache>
                <c:formatCode>0.00%</c:formatCode>
                <c:ptCount val="16"/>
                <c:pt idx="0">
                  <c:v>0.1134</c:v>
                </c:pt>
                <c:pt idx="1">
                  <c:v>0.1134</c:v>
                </c:pt>
                <c:pt idx="2">
                  <c:v>0.119136363636364</c:v>
                </c:pt>
                <c:pt idx="3">
                  <c:v>0.119136363636364</c:v>
                </c:pt>
                <c:pt idx="4">
                  <c:v>0.1166</c:v>
                </c:pt>
                <c:pt idx="5">
                  <c:v>0.1166</c:v>
                </c:pt>
                <c:pt idx="6">
                  <c:v>0.1351</c:v>
                </c:pt>
                <c:pt idx="7">
                  <c:v>0.1351</c:v>
                </c:pt>
                <c:pt idx="8">
                  <c:v>0.1032</c:v>
                </c:pt>
                <c:pt idx="9">
                  <c:v>0.1032</c:v>
                </c:pt>
                <c:pt idx="10">
                  <c:v>0.1168</c:v>
                </c:pt>
                <c:pt idx="11">
                  <c:v>0.1168</c:v>
                </c:pt>
                <c:pt idx="12">
                  <c:v>0.139</c:v>
                </c:pt>
                <c:pt idx="13">
                  <c:v>0.139</c:v>
                </c:pt>
                <c:pt idx="14">
                  <c:v>0.1288</c:v>
                </c:pt>
                <c:pt idx="15">
                  <c:v>0.1288</c:v>
                </c:pt>
              </c:numCache>
            </c:numRef>
          </c:val>
          <c:smooth val="0"/>
          <c:extLst xmlns:c16r2="http://schemas.microsoft.com/office/drawing/2015/06/chart">
            <c:ext xmlns:c16="http://schemas.microsoft.com/office/drawing/2014/chart" uri="{C3380CC4-5D6E-409C-BE32-E72D297353CC}">
              <c16:uniqueId val="{00000008-7BFF-465F-9AD4-4A79280B8052}"/>
            </c:ext>
          </c:extLst>
        </c:ser>
        <c:ser>
          <c:idx val="9"/>
          <c:order val="9"/>
          <c:tx>
            <c:strRef>
              <c:f>'Summary per kW'!$R$12</c:f>
              <c:strCache>
                <c:ptCount val="1"/>
                <c:pt idx="0">
                  <c:v>SCF</c:v>
                </c:pt>
              </c:strCache>
            </c:strRef>
          </c:tx>
          <c:spPr>
            <a:ln w="28575" cap="rnd">
              <a:solidFill>
                <a:schemeClr val="accent4">
                  <a:lumMod val="60000"/>
                </a:schemeClr>
              </a:solidFill>
              <a:round/>
            </a:ln>
            <a:effectLst/>
          </c:spPr>
          <c:marker>
            <c:symbol val="none"/>
          </c:marker>
          <c:cat>
            <c:strRef>
              <c:f>'Summary per kW'!$S$2:$AH$2</c:f>
              <c:strCache>
                <c:ptCount val="16"/>
                <c:pt idx="0">
                  <c:v>.               DT 1</c:v>
                </c:pt>
                <c:pt idx="1">
                  <c:v>DT 1</c:v>
                </c:pt>
                <c:pt idx="2">
                  <c:v>.                DT 2</c:v>
                </c:pt>
                <c:pt idx="3">
                  <c:v>DT 2</c:v>
                </c:pt>
                <c:pt idx="4">
                  <c:v>.               DT 3</c:v>
                </c:pt>
                <c:pt idx="5">
                  <c:v>DT 3</c:v>
                </c:pt>
                <c:pt idx="6">
                  <c:v>.               DT 4</c:v>
                </c:pt>
                <c:pt idx="7">
                  <c:v>DT 4</c:v>
                </c:pt>
                <c:pt idx="8">
                  <c:v>.               DT 5</c:v>
                </c:pt>
                <c:pt idx="9">
                  <c:v>DT 5</c:v>
                </c:pt>
                <c:pt idx="10">
                  <c:v>.               DT 6</c:v>
                </c:pt>
                <c:pt idx="11">
                  <c:v>DT 6</c:v>
                </c:pt>
                <c:pt idx="12">
                  <c:v>.               DT 7</c:v>
                </c:pt>
                <c:pt idx="13">
                  <c:v>DT 7</c:v>
                </c:pt>
                <c:pt idx="14">
                  <c:v>.               DT 8</c:v>
                </c:pt>
                <c:pt idx="15">
                  <c:v>DT 8</c:v>
                </c:pt>
              </c:strCache>
            </c:strRef>
          </c:cat>
          <c:val>
            <c:numRef>
              <c:f>'Summary per kW'!$S$12:$AH$12</c:f>
              <c:numCache>
                <c:formatCode>0.00%</c:formatCode>
                <c:ptCount val="16"/>
                <c:pt idx="0">
                  <c:v>0.1331</c:v>
                </c:pt>
                <c:pt idx="1">
                  <c:v>0.1331</c:v>
                </c:pt>
                <c:pt idx="2">
                  <c:v>0.137945454545455</c:v>
                </c:pt>
                <c:pt idx="3">
                  <c:v>0.137945454545455</c:v>
                </c:pt>
                <c:pt idx="4">
                  <c:v>0.1243</c:v>
                </c:pt>
                <c:pt idx="5">
                  <c:v>0.1243</c:v>
                </c:pt>
                <c:pt idx="6">
                  <c:v>0.1492</c:v>
                </c:pt>
                <c:pt idx="7">
                  <c:v>0.1492</c:v>
                </c:pt>
                <c:pt idx="8">
                  <c:v>0.1151</c:v>
                </c:pt>
                <c:pt idx="9">
                  <c:v>0.1151</c:v>
                </c:pt>
                <c:pt idx="10">
                  <c:v>0.1286</c:v>
                </c:pt>
                <c:pt idx="11">
                  <c:v>0.1286</c:v>
                </c:pt>
                <c:pt idx="12">
                  <c:v>0.1535</c:v>
                </c:pt>
                <c:pt idx="13">
                  <c:v>0.1535</c:v>
                </c:pt>
                <c:pt idx="14">
                  <c:v>0.1259</c:v>
                </c:pt>
                <c:pt idx="15">
                  <c:v>0.1259</c:v>
                </c:pt>
              </c:numCache>
            </c:numRef>
          </c:val>
          <c:smooth val="0"/>
          <c:extLst xmlns:c16r2="http://schemas.microsoft.com/office/drawing/2015/06/chart">
            <c:ext xmlns:c16="http://schemas.microsoft.com/office/drawing/2014/chart" uri="{C3380CC4-5D6E-409C-BE32-E72D297353CC}">
              <c16:uniqueId val="{00000009-7BFF-465F-9AD4-4A79280B8052}"/>
            </c:ext>
          </c:extLst>
        </c:ser>
        <c:dLbls>
          <c:showLegendKey val="0"/>
          <c:showVal val="0"/>
          <c:showCatName val="0"/>
          <c:showSerName val="0"/>
          <c:showPercent val="0"/>
          <c:showBubbleSize val="0"/>
        </c:dLbls>
        <c:marker val="1"/>
        <c:smooth val="0"/>
        <c:axId val="-1565450176"/>
        <c:axId val="-1565453568"/>
      </c:lineChart>
      <c:catAx>
        <c:axId val="-15654588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5456960"/>
        <c:crosses val="autoZero"/>
        <c:auto val="1"/>
        <c:lblAlgn val="ctr"/>
        <c:lblOffset val="100"/>
        <c:tickLblSkip val="2"/>
        <c:noMultiLvlLbl val="0"/>
      </c:catAx>
      <c:valAx>
        <c:axId val="-15654569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25-year discounted values</a:t>
                </a:r>
                <a:r>
                  <a:rPr lang="en-IN" baseline="0"/>
                  <a:t> per kW installed</a:t>
                </a:r>
                <a:endParaRPr lang="en-IN"/>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 #,##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5458864"/>
        <c:crosses val="autoZero"/>
        <c:crossBetween val="between"/>
      </c:valAx>
      <c:valAx>
        <c:axId val="-156545356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Performance factors (CUF and SCF)</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5450176"/>
        <c:crosses val="max"/>
        <c:crossBetween val="between"/>
        <c:majorUnit val="0.03"/>
      </c:valAx>
      <c:catAx>
        <c:axId val="-1565450176"/>
        <c:scaling>
          <c:orientation val="minMax"/>
        </c:scaling>
        <c:delete val="1"/>
        <c:axPos val="b"/>
        <c:numFmt formatCode="General" sourceLinked="1"/>
        <c:majorTickMark val="out"/>
        <c:minorTickMark val="none"/>
        <c:tickLblPos val="nextTo"/>
        <c:crossAx val="-1565453568"/>
        <c:crosses val="autoZero"/>
        <c:auto val="1"/>
        <c:lblAlgn val="ctr"/>
        <c:lblOffset val="100"/>
        <c:noMultiLvlLbl val="0"/>
      </c:catAx>
      <c:spPr>
        <a:noFill/>
        <a:ln>
          <a:noFill/>
        </a:ln>
        <a:effectLst/>
      </c:spPr>
    </c:plotArea>
    <c:legend>
      <c:legendPos val="b"/>
      <c:layout>
        <c:manualLayout>
          <c:xMode val="edge"/>
          <c:yMode val="edge"/>
          <c:x val="0.195429956057917"/>
          <c:y val="0.934461228179258"/>
          <c:w val="0.609140087884165"/>
          <c:h val="0.06553877182074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Utility!$G$4</c:f>
              <c:strCache>
                <c:ptCount val="1"/>
                <c:pt idx="0">
                  <c:v>AGCC</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Utility!$H$3:$I$3</c:f>
              <c:strCache>
                <c:ptCount val="2"/>
                <c:pt idx="0">
                  <c:v>Benefits</c:v>
                </c:pt>
                <c:pt idx="1">
                  <c:v>Revenue Loss</c:v>
                </c:pt>
              </c:strCache>
            </c:strRef>
          </c:cat>
          <c:val>
            <c:numRef>
              <c:f>Utility!$H$4:$I$4</c:f>
              <c:numCache>
                <c:formatCode>General</c:formatCode>
                <c:ptCount val="2"/>
                <c:pt idx="0" formatCode="&quot;₹&quot;\ #,##0.00">
                  <c:v>0.34376</c:v>
                </c:pt>
              </c:numCache>
            </c:numRef>
          </c:val>
          <c:extLst xmlns:c16r2="http://schemas.microsoft.com/office/drawing/2015/06/chart">
            <c:ext xmlns:c16="http://schemas.microsoft.com/office/drawing/2014/chart" uri="{C3380CC4-5D6E-409C-BE32-E72D297353CC}">
              <c16:uniqueId val="{00000002-DC52-4819-B484-321220B4C99C}"/>
            </c:ext>
          </c:extLst>
        </c:ser>
        <c:ser>
          <c:idx val="1"/>
          <c:order val="1"/>
          <c:tx>
            <c:strRef>
              <c:f>Utility!$G$5</c:f>
              <c:strCache>
                <c:ptCount val="1"/>
                <c:pt idx="0">
                  <c:v>APPC</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Utility!$H$3:$I$3</c:f>
              <c:strCache>
                <c:ptCount val="2"/>
                <c:pt idx="0">
                  <c:v>Benefits</c:v>
                </c:pt>
                <c:pt idx="1">
                  <c:v>Revenue Loss</c:v>
                </c:pt>
              </c:strCache>
            </c:strRef>
          </c:cat>
          <c:val>
            <c:numRef>
              <c:f>Utility!$H$5:$I$5</c:f>
              <c:numCache>
                <c:formatCode>General</c:formatCode>
                <c:ptCount val="2"/>
                <c:pt idx="0" formatCode="&quot;₹&quot;\ #,##0.00">
                  <c:v>1.0155</c:v>
                </c:pt>
              </c:numCache>
            </c:numRef>
          </c:val>
          <c:extLst xmlns:c16r2="http://schemas.microsoft.com/office/drawing/2015/06/chart">
            <c:ext xmlns:c16="http://schemas.microsoft.com/office/drawing/2014/chart" uri="{C3380CC4-5D6E-409C-BE32-E72D297353CC}">
              <c16:uniqueId val="{00000005-DC52-4819-B484-321220B4C99C}"/>
            </c:ext>
          </c:extLst>
        </c:ser>
        <c:ser>
          <c:idx val="2"/>
          <c:order val="2"/>
          <c:tx>
            <c:strRef>
              <c:f>Utility!$G$6</c:f>
              <c:strCache>
                <c:ptCount val="1"/>
                <c:pt idx="0">
                  <c:v>ATRC</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Utility!$H$3:$I$3</c:f>
              <c:strCache>
                <c:ptCount val="2"/>
                <c:pt idx="0">
                  <c:v>Benefits</c:v>
                </c:pt>
                <c:pt idx="1">
                  <c:v>Revenue Loss</c:v>
                </c:pt>
              </c:strCache>
            </c:strRef>
          </c:cat>
          <c:val>
            <c:numRef>
              <c:f>Utility!$H$6:$I$6</c:f>
              <c:numCache>
                <c:formatCode>General</c:formatCode>
                <c:ptCount val="2"/>
                <c:pt idx="0" formatCode="&quot;₹&quot;\ #,##0.00">
                  <c:v>0.086899</c:v>
                </c:pt>
              </c:numCache>
            </c:numRef>
          </c:val>
          <c:extLst xmlns:c16r2="http://schemas.microsoft.com/office/drawing/2015/06/chart">
            <c:ext xmlns:c16="http://schemas.microsoft.com/office/drawing/2014/chart" uri="{C3380CC4-5D6E-409C-BE32-E72D297353CC}">
              <c16:uniqueId val="{00000008-DC52-4819-B484-321220B4C99C}"/>
            </c:ext>
          </c:extLst>
        </c:ser>
        <c:ser>
          <c:idx val="3"/>
          <c:order val="3"/>
          <c:tx>
            <c:strRef>
              <c:f>Utility!$G$7</c:f>
              <c:strCache>
                <c:ptCount val="1"/>
                <c:pt idx="0">
                  <c:v>ARECC</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Utility!$H$3:$I$3</c:f>
              <c:strCache>
                <c:ptCount val="2"/>
                <c:pt idx="0">
                  <c:v>Benefits</c:v>
                </c:pt>
                <c:pt idx="1">
                  <c:v>Revenue Loss</c:v>
                </c:pt>
              </c:strCache>
            </c:strRef>
          </c:cat>
          <c:val>
            <c:numRef>
              <c:f>Utility!$H$7:$I$7</c:f>
              <c:numCache>
                <c:formatCode>General</c:formatCode>
                <c:ptCount val="2"/>
                <c:pt idx="0" formatCode="&quot;₹&quot;\ #,##0.00">
                  <c:v>0.47979</c:v>
                </c:pt>
              </c:numCache>
            </c:numRef>
          </c:val>
          <c:extLst xmlns:c16r2="http://schemas.microsoft.com/office/drawing/2015/06/chart">
            <c:ext xmlns:c16="http://schemas.microsoft.com/office/drawing/2014/chart" uri="{C3380CC4-5D6E-409C-BE32-E72D297353CC}">
              <c16:uniqueId val="{0000000B-DC52-4819-B484-321220B4C99C}"/>
            </c:ext>
          </c:extLst>
        </c:ser>
        <c:ser>
          <c:idx val="4"/>
          <c:order val="4"/>
          <c:tx>
            <c:strRef>
              <c:f>Utility!$G$8</c:f>
              <c:strCache>
                <c:ptCount val="1"/>
                <c:pt idx="0">
                  <c:v>AWCC</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Utility!$H$3:$I$3</c:f>
              <c:strCache>
                <c:ptCount val="2"/>
                <c:pt idx="0">
                  <c:v>Benefits</c:v>
                </c:pt>
                <c:pt idx="1">
                  <c:v>Revenue Loss</c:v>
                </c:pt>
              </c:strCache>
            </c:strRef>
          </c:cat>
          <c:val>
            <c:numRef>
              <c:f>Utility!$H$8:$I$8</c:f>
              <c:numCache>
                <c:formatCode>General</c:formatCode>
                <c:ptCount val="2"/>
                <c:pt idx="0" formatCode="&quot;₹&quot;\ #,##0.00">
                  <c:v>0.017551</c:v>
                </c:pt>
              </c:numCache>
            </c:numRef>
          </c:val>
          <c:extLst xmlns:c16r2="http://schemas.microsoft.com/office/drawing/2015/06/chart">
            <c:ext xmlns:c16="http://schemas.microsoft.com/office/drawing/2014/chart" uri="{C3380CC4-5D6E-409C-BE32-E72D297353CC}">
              <c16:uniqueId val="{0000000E-DC52-4819-B484-321220B4C99C}"/>
            </c:ext>
          </c:extLst>
        </c:ser>
        <c:ser>
          <c:idx val="5"/>
          <c:order val="5"/>
          <c:tx>
            <c:strRef>
              <c:f>Utility!$G$9</c:f>
              <c:strCache>
                <c:ptCount val="1"/>
                <c:pt idx="0">
                  <c:v>Residential</c:v>
                </c:pt>
              </c:strCache>
            </c:strRef>
          </c:tx>
          <c:spPr>
            <a:solidFill>
              <a:srgbClr val="33339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Utility!$H$3:$I$3</c:f>
              <c:strCache>
                <c:ptCount val="2"/>
                <c:pt idx="0">
                  <c:v>Benefits</c:v>
                </c:pt>
                <c:pt idx="1">
                  <c:v>Revenue Loss</c:v>
                </c:pt>
              </c:strCache>
            </c:strRef>
          </c:cat>
          <c:val>
            <c:numRef>
              <c:f>Utility!$H$9:$I$9</c:f>
              <c:numCache>
                <c:formatCode>"₹"\ #,##0.00</c:formatCode>
                <c:ptCount val="2"/>
                <c:pt idx="1">
                  <c:v>0.210059787352739</c:v>
                </c:pt>
              </c:numCache>
            </c:numRef>
          </c:val>
          <c:extLst xmlns:c16r2="http://schemas.microsoft.com/office/drawing/2015/06/chart">
            <c:ext xmlns:c16="http://schemas.microsoft.com/office/drawing/2014/chart" uri="{C3380CC4-5D6E-409C-BE32-E72D297353CC}">
              <c16:uniqueId val="{00000000-6347-4C5B-B58D-D01EC9736B09}"/>
            </c:ext>
          </c:extLst>
        </c:ser>
        <c:ser>
          <c:idx val="6"/>
          <c:order val="6"/>
          <c:tx>
            <c:strRef>
              <c:f>Utility!$G$10</c:f>
              <c:strCache>
                <c:ptCount val="1"/>
                <c:pt idx="0">
                  <c:v>Commercial</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Utility!$H$3:$I$3</c:f>
              <c:strCache>
                <c:ptCount val="2"/>
                <c:pt idx="0">
                  <c:v>Benefits</c:v>
                </c:pt>
                <c:pt idx="1">
                  <c:v>Revenue Loss</c:v>
                </c:pt>
              </c:strCache>
            </c:strRef>
          </c:cat>
          <c:val>
            <c:numRef>
              <c:f>Utility!$H$10:$I$10</c:f>
              <c:numCache>
                <c:formatCode>"₹"\ #,##0.00</c:formatCode>
                <c:ptCount val="2"/>
                <c:pt idx="1">
                  <c:v>0.216500164079677</c:v>
                </c:pt>
              </c:numCache>
            </c:numRef>
          </c:val>
          <c:extLst xmlns:c16r2="http://schemas.microsoft.com/office/drawing/2015/06/chart">
            <c:ext xmlns:c16="http://schemas.microsoft.com/office/drawing/2014/chart" uri="{C3380CC4-5D6E-409C-BE32-E72D297353CC}">
              <c16:uniqueId val="{00000001-6347-4C5B-B58D-D01EC9736B09}"/>
            </c:ext>
          </c:extLst>
        </c:ser>
        <c:ser>
          <c:idx val="7"/>
          <c:order val="7"/>
          <c:tx>
            <c:strRef>
              <c:f>Utility!$G$11</c:f>
              <c:strCache>
                <c:ptCount val="1"/>
                <c:pt idx="0">
                  <c:v>Industrial</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Utility!$H$3:$I$3</c:f>
              <c:strCache>
                <c:ptCount val="2"/>
                <c:pt idx="0">
                  <c:v>Benefits</c:v>
                </c:pt>
                <c:pt idx="1">
                  <c:v>Revenue Loss</c:v>
                </c:pt>
              </c:strCache>
            </c:strRef>
          </c:cat>
          <c:val>
            <c:numRef>
              <c:f>Utility!$H$11:$I$11</c:f>
              <c:numCache>
                <c:formatCode>"₹"\ #,##0.00</c:formatCode>
                <c:ptCount val="2"/>
                <c:pt idx="1">
                  <c:v>0.033869481180061</c:v>
                </c:pt>
              </c:numCache>
            </c:numRef>
          </c:val>
          <c:extLst xmlns:c16r2="http://schemas.microsoft.com/office/drawing/2015/06/chart">
            <c:ext xmlns:c16="http://schemas.microsoft.com/office/drawing/2014/chart" uri="{C3380CC4-5D6E-409C-BE32-E72D297353CC}">
              <c16:uniqueId val="{00000002-6347-4C5B-B58D-D01EC9736B09}"/>
            </c:ext>
          </c:extLst>
        </c:ser>
        <c:ser>
          <c:idx val="8"/>
          <c:order val="8"/>
          <c:tx>
            <c:strRef>
              <c:f>Utility!$G$12</c:f>
              <c:strCache>
                <c:ptCount val="1"/>
                <c:pt idx="0">
                  <c:v>Institutional</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Utility!$H$3:$I$3</c:f>
              <c:strCache>
                <c:ptCount val="2"/>
                <c:pt idx="0">
                  <c:v>Benefits</c:v>
                </c:pt>
                <c:pt idx="1">
                  <c:v>Revenue Loss</c:v>
                </c:pt>
              </c:strCache>
            </c:strRef>
          </c:cat>
          <c:val>
            <c:numRef>
              <c:f>Utility!$H$12:$I$12</c:f>
              <c:numCache>
                <c:formatCode>"₹"\ #,##0.00</c:formatCode>
                <c:ptCount val="2"/>
                <c:pt idx="1">
                  <c:v>0.71683693105372</c:v>
                </c:pt>
              </c:numCache>
            </c:numRef>
          </c:val>
          <c:extLst xmlns:c16r2="http://schemas.microsoft.com/office/drawing/2015/06/chart">
            <c:ext xmlns:c16="http://schemas.microsoft.com/office/drawing/2014/chart" uri="{C3380CC4-5D6E-409C-BE32-E72D297353CC}">
              <c16:uniqueId val="{00000003-6347-4C5B-B58D-D01EC9736B09}"/>
            </c:ext>
          </c:extLst>
        </c:ser>
        <c:ser>
          <c:idx val="9"/>
          <c:order val="9"/>
          <c:tx>
            <c:strRef>
              <c:f>Utility!$G$13</c:f>
              <c:strCache>
                <c:ptCount val="1"/>
                <c:pt idx="0">
                  <c:v>Government</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Utility!$H$3:$I$3</c:f>
              <c:strCache>
                <c:ptCount val="2"/>
                <c:pt idx="0">
                  <c:v>Benefits</c:v>
                </c:pt>
                <c:pt idx="1">
                  <c:v>Revenue Loss</c:v>
                </c:pt>
              </c:strCache>
            </c:strRef>
          </c:cat>
          <c:val>
            <c:numRef>
              <c:f>Utility!$H$13:$I$13</c:f>
              <c:numCache>
                <c:formatCode>"₹"\ #,##0.00</c:formatCode>
                <c:ptCount val="2"/>
                <c:pt idx="1">
                  <c:v>0.575033636333804</c:v>
                </c:pt>
              </c:numCache>
            </c:numRef>
          </c:val>
          <c:extLst xmlns:c16r2="http://schemas.microsoft.com/office/drawing/2015/06/chart">
            <c:ext xmlns:c16="http://schemas.microsoft.com/office/drawing/2014/chart" uri="{C3380CC4-5D6E-409C-BE32-E72D297353CC}">
              <c16:uniqueId val="{00000004-6347-4C5B-B58D-D01EC9736B09}"/>
            </c:ext>
          </c:extLst>
        </c:ser>
        <c:dLbls>
          <c:dLblPos val="ctr"/>
          <c:showLegendKey val="0"/>
          <c:showVal val="1"/>
          <c:showCatName val="0"/>
          <c:showSerName val="0"/>
          <c:showPercent val="0"/>
          <c:showBubbleSize val="0"/>
        </c:dLbls>
        <c:gapWidth val="150"/>
        <c:overlap val="100"/>
        <c:axId val="-1661194912"/>
        <c:axId val="-1661193136"/>
      </c:barChart>
      <c:catAx>
        <c:axId val="-1661194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61193136"/>
        <c:crosses val="autoZero"/>
        <c:auto val="1"/>
        <c:lblAlgn val="ctr"/>
        <c:lblOffset val="100"/>
        <c:noMultiLvlLbl val="0"/>
      </c:catAx>
      <c:valAx>
        <c:axId val="-1661193136"/>
        <c:scaling>
          <c:orientation val="minMax"/>
        </c:scaling>
        <c:delete val="0"/>
        <c:axPos val="t"/>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quot;₹&quot;\ #,##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6119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IN" sz="1600">
                <a:solidFill>
                  <a:schemeClr val="tx1"/>
                </a:solidFill>
              </a:rPr>
              <a:t>Actual Output</a:t>
            </a:r>
            <a:r>
              <a:rPr lang="en-IN" sz="1600" baseline="0">
                <a:solidFill>
                  <a:schemeClr val="tx1"/>
                </a:solidFill>
              </a:rPr>
              <a:t> vs Utility demand</a:t>
            </a:r>
            <a:endParaRPr lang="en-IN" sz="1600">
              <a:solidFill>
                <a:schemeClr val="tx1"/>
              </a:solidFill>
            </a:endParaRPr>
          </a:p>
        </c:rich>
      </c:tx>
      <c:layout>
        <c:manualLayout>
          <c:xMode val="edge"/>
          <c:yMode val="edge"/>
          <c:x val="0.361252406527786"/>
          <c:y val="0.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0815454119701819"/>
          <c:y val="0.14791662298529"/>
          <c:w val="0.872782378830951"/>
          <c:h val="0.747819083136234"/>
        </c:manualLayout>
      </c:layout>
      <c:areaChart>
        <c:grouping val="standard"/>
        <c:varyColors val="0"/>
        <c:ser>
          <c:idx val="2"/>
          <c:order val="2"/>
          <c:tx>
            <c:v>Utility Loading</c:v>
          </c:tx>
          <c:spPr>
            <a:solidFill>
              <a:schemeClr val="accent3"/>
            </a:solidFill>
            <a:ln>
              <a:noFill/>
            </a:ln>
            <a:effectLst/>
          </c:spPr>
          <c:val>
            <c:numRef>
              <c:f>Sheet2!$C$1:$C$288</c:f>
              <c:numCache>
                <c:formatCode>General</c:formatCode>
                <c:ptCount val="288"/>
                <c:pt idx="0">
                  <c:v>1771.696</c:v>
                </c:pt>
                <c:pt idx="1">
                  <c:v>1675.281000000001</c:v>
                </c:pt>
                <c:pt idx="2">
                  <c:v>1586.254</c:v>
                </c:pt>
                <c:pt idx="3">
                  <c:v>1506.83</c:v>
                </c:pt>
                <c:pt idx="4">
                  <c:v>1461.071</c:v>
                </c:pt>
                <c:pt idx="5">
                  <c:v>1456.656</c:v>
                </c:pt>
                <c:pt idx="6">
                  <c:v>1473.559</c:v>
                </c:pt>
                <c:pt idx="7">
                  <c:v>1418.498</c:v>
                </c:pt>
                <c:pt idx="8">
                  <c:v>1436.563</c:v>
                </c:pt>
                <c:pt idx="9">
                  <c:v>1568.362</c:v>
                </c:pt>
                <c:pt idx="10">
                  <c:v>1681.914</c:v>
                </c:pt>
                <c:pt idx="11">
                  <c:v>1715.855</c:v>
                </c:pt>
                <c:pt idx="12">
                  <c:v>1732.342</c:v>
                </c:pt>
                <c:pt idx="13">
                  <c:v>1700.916000000001</c:v>
                </c:pt>
                <c:pt idx="14">
                  <c:v>1787.116000000001</c:v>
                </c:pt>
                <c:pt idx="15">
                  <c:v>1861.347000000001</c:v>
                </c:pt>
                <c:pt idx="16">
                  <c:v>1850.917000000001</c:v>
                </c:pt>
                <c:pt idx="17">
                  <c:v>1763.444</c:v>
                </c:pt>
                <c:pt idx="18">
                  <c:v>1690.024</c:v>
                </c:pt>
                <c:pt idx="19">
                  <c:v>1699.371</c:v>
                </c:pt>
                <c:pt idx="20">
                  <c:v>1700.152</c:v>
                </c:pt>
                <c:pt idx="21">
                  <c:v>1726.940000000001</c:v>
                </c:pt>
                <c:pt idx="22">
                  <c:v>1827.074</c:v>
                </c:pt>
                <c:pt idx="23">
                  <c:v>1855.494</c:v>
                </c:pt>
                <c:pt idx="24">
                  <c:v>2294.309435752869</c:v>
                </c:pt>
                <c:pt idx="25">
                  <c:v>2182.324435752868</c:v>
                </c:pt>
                <c:pt idx="26">
                  <c:v>2076.884957958698</c:v>
                </c:pt>
                <c:pt idx="27">
                  <c:v>1967.194527038575</c:v>
                </c:pt>
                <c:pt idx="28">
                  <c:v>1866.872886127843</c:v>
                </c:pt>
                <c:pt idx="29">
                  <c:v>1744.66708734825</c:v>
                </c:pt>
                <c:pt idx="30">
                  <c:v>1616.491897079468</c:v>
                </c:pt>
                <c:pt idx="31">
                  <c:v>1537.837960744063</c:v>
                </c:pt>
                <c:pt idx="32">
                  <c:v>1506.875976707696</c:v>
                </c:pt>
                <c:pt idx="33">
                  <c:v>1543.086335220337</c:v>
                </c:pt>
                <c:pt idx="34">
                  <c:v>1616.846335220336</c:v>
                </c:pt>
                <c:pt idx="35">
                  <c:v>1681.273335220337</c:v>
                </c:pt>
                <c:pt idx="36">
                  <c:v>1742.119652118524</c:v>
                </c:pt>
                <c:pt idx="37">
                  <c:v>1797.043764640808</c:v>
                </c:pt>
                <c:pt idx="38">
                  <c:v>1877.524195716434</c:v>
                </c:pt>
                <c:pt idx="39">
                  <c:v>1963.822163108826</c:v>
                </c:pt>
                <c:pt idx="40">
                  <c:v>1929.150163108826</c:v>
                </c:pt>
                <c:pt idx="41">
                  <c:v>1806.826163108826</c:v>
                </c:pt>
                <c:pt idx="42">
                  <c:v>1717.676163108826</c:v>
                </c:pt>
                <c:pt idx="43">
                  <c:v>1765.935163108826</c:v>
                </c:pt>
                <c:pt idx="44">
                  <c:v>1875.258828855886</c:v>
                </c:pt>
                <c:pt idx="45">
                  <c:v>2048.109118616422</c:v>
                </c:pt>
                <c:pt idx="46">
                  <c:v>2249.781803164959</c:v>
                </c:pt>
                <c:pt idx="47">
                  <c:v>2351.32604863739</c:v>
                </c:pt>
                <c:pt idx="48">
                  <c:v>2596.126066666665</c:v>
                </c:pt>
                <c:pt idx="49">
                  <c:v>2478.410266666666</c:v>
                </c:pt>
                <c:pt idx="50">
                  <c:v>2349.150666666666</c:v>
                </c:pt>
                <c:pt idx="51">
                  <c:v>2236.007666666666</c:v>
                </c:pt>
                <c:pt idx="52">
                  <c:v>2120.497466666667</c:v>
                </c:pt>
                <c:pt idx="53">
                  <c:v>1979.460666666667</c:v>
                </c:pt>
                <c:pt idx="54">
                  <c:v>1856.116866666666</c:v>
                </c:pt>
                <c:pt idx="55">
                  <c:v>1805.305666666667</c:v>
                </c:pt>
                <c:pt idx="56">
                  <c:v>1847.129066666666</c:v>
                </c:pt>
                <c:pt idx="57">
                  <c:v>2013.741866666667</c:v>
                </c:pt>
                <c:pt idx="58">
                  <c:v>2183.441266666667</c:v>
                </c:pt>
                <c:pt idx="59">
                  <c:v>2265.068666666665</c:v>
                </c:pt>
                <c:pt idx="60">
                  <c:v>2349.283066666666</c:v>
                </c:pt>
                <c:pt idx="61">
                  <c:v>2381.740466666665</c:v>
                </c:pt>
                <c:pt idx="62">
                  <c:v>2524.438066666667</c:v>
                </c:pt>
                <c:pt idx="63">
                  <c:v>2581.019266666667</c:v>
                </c:pt>
                <c:pt idx="64">
                  <c:v>2545.953466666667</c:v>
                </c:pt>
                <c:pt idx="65">
                  <c:v>2404.290666666665</c:v>
                </c:pt>
                <c:pt idx="66">
                  <c:v>2211.459666666667</c:v>
                </c:pt>
                <c:pt idx="67">
                  <c:v>2199.852666666667</c:v>
                </c:pt>
                <c:pt idx="68">
                  <c:v>2312.710666666665</c:v>
                </c:pt>
                <c:pt idx="69">
                  <c:v>2479.850666666666</c:v>
                </c:pt>
                <c:pt idx="70">
                  <c:v>2714.049666666665</c:v>
                </c:pt>
                <c:pt idx="71">
                  <c:v>2791.245666666664</c:v>
                </c:pt>
                <c:pt idx="72">
                  <c:v>2567.777</c:v>
                </c:pt>
                <c:pt idx="73">
                  <c:v>2424.131</c:v>
                </c:pt>
                <c:pt idx="74">
                  <c:v>2306.962</c:v>
                </c:pt>
                <c:pt idx="75">
                  <c:v>2191.300000000001</c:v>
                </c:pt>
                <c:pt idx="76">
                  <c:v>2041.643</c:v>
                </c:pt>
                <c:pt idx="77">
                  <c:v>1928.82</c:v>
                </c:pt>
                <c:pt idx="78">
                  <c:v>1860.051</c:v>
                </c:pt>
                <c:pt idx="79">
                  <c:v>1812.03</c:v>
                </c:pt>
                <c:pt idx="80">
                  <c:v>1834.407</c:v>
                </c:pt>
                <c:pt idx="81">
                  <c:v>1960.117</c:v>
                </c:pt>
                <c:pt idx="82">
                  <c:v>2068.780000000001</c:v>
                </c:pt>
                <c:pt idx="83">
                  <c:v>2089.713</c:v>
                </c:pt>
                <c:pt idx="84">
                  <c:v>2096.123000000001</c:v>
                </c:pt>
                <c:pt idx="85">
                  <c:v>2086.795000000001</c:v>
                </c:pt>
                <c:pt idx="86">
                  <c:v>2237.829000000001</c:v>
                </c:pt>
                <c:pt idx="87">
                  <c:v>2303.274</c:v>
                </c:pt>
                <c:pt idx="88">
                  <c:v>2296.134</c:v>
                </c:pt>
                <c:pt idx="89">
                  <c:v>2242.499</c:v>
                </c:pt>
                <c:pt idx="90">
                  <c:v>2145.956999999999</c:v>
                </c:pt>
                <c:pt idx="91">
                  <c:v>2178.046</c:v>
                </c:pt>
                <c:pt idx="92">
                  <c:v>2278.666</c:v>
                </c:pt>
                <c:pt idx="93">
                  <c:v>2359.999000000001</c:v>
                </c:pt>
                <c:pt idx="94">
                  <c:v>2484.684999999999</c:v>
                </c:pt>
                <c:pt idx="95">
                  <c:v>2510.944</c:v>
                </c:pt>
                <c:pt idx="96">
                  <c:v>2178.057000000001</c:v>
                </c:pt>
                <c:pt idx="97">
                  <c:v>2056.560000000001</c:v>
                </c:pt>
                <c:pt idx="98">
                  <c:v>1957.563</c:v>
                </c:pt>
                <c:pt idx="99">
                  <c:v>1859.508</c:v>
                </c:pt>
                <c:pt idx="100">
                  <c:v>1794.646</c:v>
                </c:pt>
                <c:pt idx="101">
                  <c:v>1758.889</c:v>
                </c:pt>
                <c:pt idx="102">
                  <c:v>1728.047</c:v>
                </c:pt>
                <c:pt idx="103">
                  <c:v>1724.328</c:v>
                </c:pt>
                <c:pt idx="104">
                  <c:v>1779.305</c:v>
                </c:pt>
                <c:pt idx="105">
                  <c:v>1951.261</c:v>
                </c:pt>
                <c:pt idx="106">
                  <c:v>2106.071000000001</c:v>
                </c:pt>
                <c:pt idx="107">
                  <c:v>2147.05</c:v>
                </c:pt>
                <c:pt idx="108">
                  <c:v>2171.487</c:v>
                </c:pt>
                <c:pt idx="109">
                  <c:v>2184.087</c:v>
                </c:pt>
                <c:pt idx="110">
                  <c:v>2313.974999999999</c:v>
                </c:pt>
                <c:pt idx="111">
                  <c:v>2389.036</c:v>
                </c:pt>
                <c:pt idx="112">
                  <c:v>2302.047</c:v>
                </c:pt>
                <c:pt idx="113">
                  <c:v>2208.432</c:v>
                </c:pt>
                <c:pt idx="114">
                  <c:v>2114.907</c:v>
                </c:pt>
                <c:pt idx="115">
                  <c:v>2169.193</c:v>
                </c:pt>
                <c:pt idx="116">
                  <c:v>2246.412000000001</c:v>
                </c:pt>
                <c:pt idx="117">
                  <c:v>2358.512</c:v>
                </c:pt>
                <c:pt idx="118">
                  <c:v>2469.263</c:v>
                </c:pt>
                <c:pt idx="119">
                  <c:v>2435.927000000001</c:v>
                </c:pt>
                <c:pt idx="120">
                  <c:v>2010.7155</c:v>
                </c:pt>
                <c:pt idx="121">
                  <c:v>1879.1575</c:v>
                </c:pt>
                <c:pt idx="122">
                  <c:v>1769.7305</c:v>
                </c:pt>
                <c:pt idx="123">
                  <c:v>1681.0985</c:v>
                </c:pt>
                <c:pt idx="124">
                  <c:v>1619.7435</c:v>
                </c:pt>
                <c:pt idx="125">
                  <c:v>1598.1925</c:v>
                </c:pt>
                <c:pt idx="126">
                  <c:v>1600.3715</c:v>
                </c:pt>
                <c:pt idx="127">
                  <c:v>1579.9025</c:v>
                </c:pt>
                <c:pt idx="128">
                  <c:v>1624.7205</c:v>
                </c:pt>
                <c:pt idx="129">
                  <c:v>1756.6075</c:v>
                </c:pt>
                <c:pt idx="130">
                  <c:v>1895.4865</c:v>
                </c:pt>
                <c:pt idx="131">
                  <c:v>1935.0415</c:v>
                </c:pt>
                <c:pt idx="132">
                  <c:v>1948.4335</c:v>
                </c:pt>
                <c:pt idx="133">
                  <c:v>1930.219500000001</c:v>
                </c:pt>
                <c:pt idx="134">
                  <c:v>2013.4145</c:v>
                </c:pt>
                <c:pt idx="135">
                  <c:v>2061.2085</c:v>
                </c:pt>
                <c:pt idx="136">
                  <c:v>2050.143500000001</c:v>
                </c:pt>
                <c:pt idx="137">
                  <c:v>1996.3235</c:v>
                </c:pt>
                <c:pt idx="138">
                  <c:v>1966.7375</c:v>
                </c:pt>
                <c:pt idx="139">
                  <c:v>2021.942500000001</c:v>
                </c:pt>
                <c:pt idx="140">
                  <c:v>2036.485500000001</c:v>
                </c:pt>
                <c:pt idx="141">
                  <c:v>2081.916500000001</c:v>
                </c:pt>
                <c:pt idx="142">
                  <c:v>2178.7645</c:v>
                </c:pt>
                <c:pt idx="143">
                  <c:v>2188.5405</c:v>
                </c:pt>
                <c:pt idx="144">
                  <c:v>1069.02</c:v>
                </c:pt>
                <c:pt idx="145">
                  <c:v>1016.385</c:v>
                </c:pt>
                <c:pt idx="146">
                  <c:v>979.8409999999998</c:v>
                </c:pt>
                <c:pt idx="147">
                  <c:v>956.28</c:v>
                </c:pt>
                <c:pt idx="148">
                  <c:v>960.6989999999997</c:v>
                </c:pt>
                <c:pt idx="149">
                  <c:v>1016.16</c:v>
                </c:pt>
                <c:pt idx="150">
                  <c:v>1089.896</c:v>
                </c:pt>
                <c:pt idx="151">
                  <c:v>1147.812</c:v>
                </c:pt>
                <c:pt idx="152">
                  <c:v>1206.633</c:v>
                </c:pt>
                <c:pt idx="153">
                  <c:v>1337.651</c:v>
                </c:pt>
                <c:pt idx="154">
                  <c:v>1443.39725</c:v>
                </c:pt>
                <c:pt idx="155">
                  <c:v>1443.86168</c:v>
                </c:pt>
                <c:pt idx="156">
                  <c:v>1426.15365</c:v>
                </c:pt>
                <c:pt idx="157">
                  <c:v>1352.35317</c:v>
                </c:pt>
                <c:pt idx="158">
                  <c:v>1362.12887</c:v>
                </c:pt>
                <c:pt idx="159">
                  <c:v>1350.72957</c:v>
                </c:pt>
                <c:pt idx="160">
                  <c:v>1354.68533</c:v>
                </c:pt>
                <c:pt idx="161">
                  <c:v>1415.05</c:v>
                </c:pt>
                <c:pt idx="162">
                  <c:v>1508.009</c:v>
                </c:pt>
                <c:pt idx="163">
                  <c:v>1459.84</c:v>
                </c:pt>
                <c:pt idx="164">
                  <c:v>1376.28</c:v>
                </c:pt>
                <c:pt idx="165">
                  <c:v>1287.478</c:v>
                </c:pt>
                <c:pt idx="166">
                  <c:v>1213.132</c:v>
                </c:pt>
                <c:pt idx="167">
                  <c:v>1141.007</c:v>
                </c:pt>
                <c:pt idx="168">
                  <c:v>703.0973230257497</c:v>
                </c:pt>
                <c:pt idx="169">
                  <c:v>655.8384838795</c:v>
                </c:pt>
                <c:pt idx="170">
                  <c:v>632.3642516462501</c:v>
                </c:pt>
                <c:pt idx="171">
                  <c:v>632.4365809947499</c:v>
                </c:pt>
                <c:pt idx="172">
                  <c:v>684.0296816525001</c:v>
                </c:pt>
                <c:pt idx="173">
                  <c:v>859.20557586825</c:v>
                </c:pt>
                <c:pt idx="174">
                  <c:v>1159.33774493025</c:v>
                </c:pt>
                <c:pt idx="175">
                  <c:v>1259.5332082425</c:v>
                </c:pt>
                <c:pt idx="176">
                  <c:v>1265.862348146499</c:v>
                </c:pt>
                <c:pt idx="177">
                  <c:v>1284.485282719</c:v>
                </c:pt>
                <c:pt idx="178">
                  <c:v>1285.1736521485</c:v>
                </c:pt>
                <c:pt idx="179">
                  <c:v>1243.52296214825</c:v>
                </c:pt>
                <c:pt idx="180">
                  <c:v>1188.9736147465</c:v>
                </c:pt>
                <c:pt idx="181">
                  <c:v>1092.4286528395</c:v>
                </c:pt>
                <c:pt idx="182">
                  <c:v>1101.163500792</c:v>
                </c:pt>
                <c:pt idx="183">
                  <c:v>1085.793</c:v>
                </c:pt>
                <c:pt idx="184">
                  <c:v>1102.046</c:v>
                </c:pt>
                <c:pt idx="185">
                  <c:v>1217.611999999999</c:v>
                </c:pt>
                <c:pt idx="186">
                  <c:v>1280.233</c:v>
                </c:pt>
                <c:pt idx="187">
                  <c:v>1222.801</c:v>
                </c:pt>
                <c:pt idx="188">
                  <c:v>1137.119</c:v>
                </c:pt>
                <c:pt idx="189">
                  <c:v>1027.244</c:v>
                </c:pt>
                <c:pt idx="190">
                  <c:v>908.9359999999996</c:v>
                </c:pt>
                <c:pt idx="191">
                  <c:v>786.8879999999997</c:v>
                </c:pt>
                <c:pt idx="192">
                  <c:v>681.117</c:v>
                </c:pt>
                <c:pt idx="193">
                  <c:v>617.4340000000001</c:v>
                </c:pt>
                <c:pt idx="194">
                  <c:v>589.6010000000001</c:v>
                </c:pt>
                <c:pt idx="195">
                  <c:v>588.975</c:v>
                </c:pt>
                <c:pt idx="196">
                  <c:v>645.0579999999998</c:v>
                </c:pt>
                <c:pt idx="197">
                  <c:v>866.8399999999995</c:v>
                </c:pt>
                <c:pt idx="198">
                  <c:v>1275.427</c:v>
                </c:pt>
                <c:pt idx="199">
                  <c:v>1480.38</c:v>
                </c:pt>
                <c:pt idx="200">
                  <c:v>1535.276</c:v>
                </c:pt>
                <c:pt idx="201">
                  <c:v>1552.769</c:v>
                </c:pt>
                <c:pt idx="202">
                  <c:v>1526.513</c:v>
                </c:pt>
                <c:pt idx="203">
                  <c:v>1437.458</c:v>
                </c:pt>
                <c:pt idx="204">
                  <c:v>1329.397</c:v>
                </c:pt>
                <c:pt idx="205">
                  <c:v>1186.382</c:v>
                </c:pt>
                <c:pt idx="206">
                  <c:v>1162.051</c:v>
                </c:pt>
                <c:pt idx="207">
                  <c:v>1140.316</c:v>
                </c:pt>
                <c:pt idx="208">
                  <c:v>1148.376</c:v>
                </c:pt>
                <c:pt idx="209">
                  <c:v>1300.653</c:v>
                </c:pt>
                <c:pt idx="210">
                  <c:v>1392.049</c:v>
                </c:pt>
                <c:pt idx="211">
                  <c:v>1366.371</c:v>
                </c:pt>
                <c:pt idx="212">
                  <c:v>1292.126</c:v>
                </c:pt>
                <c:pt idx="213">
                  <c:v>1180.89</c:v>
                </c:pt>
                <c:pt idx="214">
                  <c:v>1007.392</c:v>
                </c:pt>
                <c:pt idx="215">
                  <c:v>818.3290000000002</c:v>
                </c:pt>
                <c:pt idx="216">
                  <c:v>746.855</c:v>
                </c:pt>
                <c:pt idx="217">
                  <c:v>666.1290000000002</c:v>
                </c:pt>
                <c:pt idx="218">
                  <c:v>626.2849999999998</c:v>
                </c:pt>
                <c:pt idx="219">
                  <c:v>616.4309999999997</c:v>
                </c:pt>
                <c:pt idx="220">
                  <c:v>652.5920000000001</c:v>
                </c:pt>
                <c:pt idx="221">
                  <c:v>769.3989999999999</c:v>
                </c:pt>
                <c:pt idx="222">
                  <c:v>973.6029999999994</c:v>
                </c:pt>
                <c:pt idx="223">
                  <c:v>1243.027</c:v>
                </c:pt>
                <c:pt idx="224">
                  <c:v>1478.752</c:v>
                </c:pt>
                <c:pt idx="225">
                  <c:v>1624.29</c:v>
                </c:pt>
                <c:pt idx="226">
                  <c:v>1664.035</c:v>
                </c:pt>
                <c:pt idx="227">
                  <c:v>1600.584</c:v>
                </c:pt>
                <c:pt idx="228">
                  <c:v>1483.911</c:v>
                </c:pt>
                <c:pt idx="229">
                  <c:v>1284.663</c:v>
                </c:pt>
                <c:pt idx="230">
                  <c:v>1167.432</c:v>
                </c:pt>
                <c:pt idx="231">
                  <c:v>1069.013</c:v>
                </c:pt>
                <c:pt idx="232">
                  <c:v>1032.229</c:v>
                </c:pt>
                <c:pt idx="233">
                  <c:v>1122.273</c:v>
                </c:pt>
                <c:pt idx="234">
                  <c:v>1243.998</c:v>
                </c:pt>
                <c:pt idx="235">
                  <c:v>1245.457</c:v>
                </c:pt>
                <c:pt idx="236">
                  <c:v>1203.054999999999</c:v>
                </c:pt>
                <c:pt idx="237">
                  <c:v>1127.69</c:v>
                </c:pt>
                <c:pt idx="238">
                  <c:v>990.4309999999996</c:v>
                </c:pt>
                <c:pt idx="239">
                  <c:v>810.9430000000002</c:v>
                </c:pt>
                <c:pt idx="240">
                  <c:v>661.4779</c:v>
                </c:pt>
                <c:pt idx="241">
                  <c:v>600.8730799999998</c:v>
                </c:pt>
                <c:pt idx="242">
                  <c:v>571.1139400000002</c:v>
                </c:pt>
                <c:pt idx="243">
                  <c:v>571.0569599999998</c:v>
                </c:pt>
                <c:pt idx="244">
                  <c:v>624.5913800000001</c:v>
                </c:pt>
                <c:pt idx="245">
                  <c:v>826.6655999999996</c:v>
                </c:pt>
                <c:pt idx="246">
                  <c:v>1217.40186</c:v>
                </c:pt>
                <c:pt idx="247">
                  <c:v>1444.69104</c:v>
                </c:pt>
                <c:pt idx="248">
                  <c:v>1504.06982</c:v>
                </c:pt>
                <c:pt idx="249">
                  <c:v>1536.53576</c:v>
                </c:pt>
                <c:pt idx="250">
                  <c:v>1532.93978</c:v>
                </c:pt>
                <c:pt idx="251">
                  <c:v>1438.80502</c:v>
                </c:pt>
                <c:pt idx="252">
                  <c:v>1347.61826</c:v>
                </c:pt>
                <c:pt idx="253">
                  <c:v>1215.30268</c:v>
                </c:pt>
                <c:pt idx="254">
                  <c:v>1193.16764</c:v>
                </c:pt>
                <c:pt idx="255">
                  <c:v>1148.73238</c:v>
                </c:pt>
                <c:pt idx="256">
                  <c:v>1132.83364</c:v>
                </c:pt>
                <c:pt idx="257">
                  <c:v>1191.9957</c:v>
                </c:pt>
                <c:pt idx="258">
                  <c:v>1291.45752</c:v>
                </c:pt>
                <c:pt idx="259">
                  <c:v>1283.55396</c:v>
                </c:pt>
                <c:pt idx="260">
                  <c:v>1211.2503</c:v>
                </c:pt>
                <c:pt idx="261">
                  <c:v>1102.80788</c:v>
                </c:pt>
                <c:pt idx="262">
                  <c:v>954.07932</c:v>
                </c:pt>
                <c:pt idx="263">
                  <c:v>788.4906800000001</c:v>
                </c:pt>
                <c:pt idx="264">
                  <c:v>685.6718000000005</c:v>
                </c:pt>
                <c:pt idx="265">
                  <c:v>639.0552</c:v>
                </c:pt>
                <c:pt idx="266">
                  <c:v>616.5332000000003</c:v>
                </c:pt>
                <c:pt idx="267">
                  <c:v>619.7520000000001</c:v>
                </c:pt>
                <c:pt idx="268">
                  <c:v>665.1305000000003</c:v>
                </c:pt>
                <c:pt idx="269">
                  <c:v>815.3348000000004</c:v>
                </c:pt>
                <c:pt idx="270">
                  <c:v>1067.1566</c:v>
                </c:pt>
                <c:pt idx="271">
                  <c:v>1271.1078</c:v>
                </c:pt>
                <c:pt idx="272">
                  <c:v>1343.6796</c:v>
                </c:pt>
                <c:pt idx="273">
                  <c:v>1389.9631</c:v>
                </c:pt>
                <c:pt idx="274">
                  <c:v>1404.0093</c:v>
                </c:pt>
                <c:pt idx="275">
                  <c:v>1328.095</c:v>
                </c:pt>
                <c:pt idx="276">
                  <c:v>1230.403066666666</c:v>
                </c:pt>
                <c:pt idx="277">
                  <c:v>1099.042466666666</c:v>
                </c:pt>
                <c:pt idx="278">
                  <c:v>1107.127866666666</c:v>
                </c:pt>
                <c:pt idx="279">
                  <c:v>1076.117566666667</c:v>
                </c:pt>
                <c:pt idx="280">
                  <c:v>1065.783746666667</c:v>
                </c:pt>
                <c:pt idx="281">
                  <c:v>1082.636646666666</c:v>
                </c:pt>
                <c:pt idx="282">
                  <c:v>1129.981166666667</c:v>
                </c:pt>
                <c:pt idx="283">
                  <c:v>1149.446426666666</c:v>
                </c:pt>
                <c:pt idx="284">
                  <c:v>1090.575186666666</c:v>
                </c:pt>
                <c:pt idx="285">
                  <c:v>1023.178446666667</c:v>
                </c:pt>
                <c:pt idx="286">
                  <c:v>926.765966666667</c:v>
                </c:pt>
                <c:pt idx="287">
                  <c:v>817.212226666667</c:v>
                </c:pt>
              </c:numCache>
            </c:numRef>
          </c:val>
          <c:extLst xmlns:c16r2="http://schemas.microsoft.com/office/drawing/2015/06/chart">
            <c:ext xmlns:c16="http://schemas.microsoft.com/office/drawing/2014/chart" uri="{C3380CC4-5D6E-409C-BE32-E72D297353CC}">
              <c16:uniqueId val="{00000000-5A90-4C97-AB3B-C4EC7BD59F65}"/>
            </c:ext>
          </c:extLst>
        </c:ser>
        <c:dLbls>
          <c:showLegendKey val="0"/>
          <c:showVal val="0"/>
          <c:showCatName val="0"/>
          <c:showSerName val="0"/>
          <c:showPercent val="0"/>
          <c:showBubbleSize val="0"/>
        </c:dLbls>
        <c:axId val="-1564192256"/>
        <c:axId val="-1564195648"/>
      </c:areaChart>
      <c:scatterChart>
        <c:scatterStyle val="smoothMarker"/>
        <c:varyColors val="0"/>
        <c:ser>
          <c:idx val="0"/>
          <c:order val="0"/>
          <c:tx>
            <c:v>Actual generation</c:v>
          </c:tx>
          <c:spPr>
            <a:ln w="19050" cap="rnd">
              <a:solidFill>
                <a:schemeClr val="accent1"/>
              </a:solidFill>
              <a:round/>
            </a:ln>
            <a:effectLst/>
          </c:spPr>
          <c:marker>
            <c:symbol val="none"/>
          </c:marker>
          <c:yVal>
            <c:numRef>
              <c:f>Sheet2!$A$1:$A$288</c:f>
              <c:numCache>
                <c:formatCode>General</c:formatCode>
                <c:ptCount val="288"/>
                <c:pt idx="0">
                  <c:v>0.01</c:v>
                </c:pt>
                <c:pt idx="1">
                  <c:v>0.01</c:v>
                </c:pt>
                <c:pt idx="2">
                  <c:v>0.0</c:v>
                </c:pt>
                <c:pt idx="3">
                  <c:v>0.01</c:v>
                </c:pt>
                <c:pt idx="4">
                  <c:v>0.01</c:v>
                </c:pt>
                <c:pt idx="5">
                  <c:v>0.01</c:v>
                </c:pt>
                <c:pt idx="6">
                  <c:v>0.67</c:v>
                </c:pt>
                <c:pt idx="7">
                  <c:v>4.83</c:v>
                </c:pt>
                <c:pt idx="8">
                  <c:v>11.38</c:v>
                </c:pt>
                <c:pt idx="9">
                  <c:v>16.66</c:v>
                </c:pt>
                <c:pt idx="10">
                  <c:v>22.43</c:v>
                </c:pt>
                <c:pt idx="11">
                  <c:v>24.86</c:v>
                </c:pt>
                <c:pt idx="12">
                  <c:v>21.64</c:v>
                </c:pt>
                <c:pt idx="13">
                  <c:v>19.88</c:v>
                </c:pt>
                <c:pt idx="14">
                  <c:v>20.96</c:v>
                </c:pt>
                <c:pt idx="15">
                  <c:v>14.12</c:v>
                </c:pt>
                <c:pt idx="16">
                  <c:v>5.960000000000001</c:v>
                </c:pt>
                <c:pt idx="17">
                  <c:v>2.6</c:v>
                </c:pt>
                <c:pt idx="18">
                  <c:v>0.24</c:v>
                </c:pt>
                <c:pt idx="19">
                  <c:v>0.01</c:v>
                </c:pt>
                <c:pt idx="20">
                  <c:v>0.01</c:v>
                </c:pt>
                <c:pt idx="21">
                  <c:v>0.01</c:v>
                </c:pt>
                <c:pt idx="22">
                  <c:v>0.0</c:v>
                </c:pt>
                <c:pt idx="23">
                  <c:v>0.01</c:v>
                </c:pt>
                <c:pt idx="24">
                  <c:v>0.01</c:v>
                </c:pt>
                <c:pt idx="25">
                  <c:v>0.005</c:v>
                </c:pt>
                <c:pt idx="26">
                  <c:v>0.005</c:v>
                </c:pt>
                <c:pt idx="27">
                  <c:v>0.01</c:v>
                </c:pt>
                <c:pt idx="28">
                  <c:v>0.005</c:v>
                </c:pt>
                <c:pt idx="29">
                  <c:v>0.04</c:v>
                </c:pt>
                <c:pt idx="30">
                  <c:v>1.24</c:v>
                </c:pt>
                <c:pt idx="31">
                  <c:v>5.220000000000001</c:v>
                </c:pt>
                <c:pt idx="32">
                  <c:v>11.215</c:v>
                </c:pt>
                <c:pt idx="33">
                  <c:v>16.33000000000001</c:v>
                </c:pt>
                <c:pt idx="34">
                  <c:v>20.89</c:v>
                </c:pt>
                <c:pt idx="35">
                  <c:v>21.815</c:v>
                </c:pt>
                <c:pt idx="36">
                  <c:v>22.11500000000001</c:v>
                </c:pt>
                <c:pt idx="37">
                  <c:v>20.95</c:v>
                </c:pt>
                <c:pt idx="38">
                  <c:v>20.61</c:v>
                </c:pt>
                <c:pt idx="39">
                  <c:v>15.285</c:v>
                </c:pt>
                <c:pt idx="40">
                  <c:v>8.440000000000001</c:v>
                </c:pt>
                <c:pt idx="41">
                  <c:v>3.91</c:v>
                </c:pt>
                <c:pt idx="42">
                  <c:v>0.51</c:v>
                </c:pt>
                <c:pt idx="43">
                  <c:v>0.02</c:v>
                </c:pt>
                <c:pt idx="44">
                  <c:v>0.01</c:v>
                </c:pt>
                <c:pt idx="45">
                  <c:v>0.005</c:v>
                </c:pt>
                <c:pt idx="46">
                  <c:v>0.005</c:v>
                </c:pt>
                <c:pt idx="47">
                  <c:v>0.01</c:v>
                </c:pt>
                <c:pt idx="48">
                  <c:v>0.01</c:v>
                </c:pt>
                <c:pt idx="49">
                  <c:v>0.0</c:v>
                </c:pt>
                <c:pt idx="50">
                  <c:v>0.01</c:v>
                </c:pt>
                <c:pt idx="51">
                  <c:v>0.01</c:v>
                </c:pt>
                <c:pt idx="52">
                  <c:v>0.0</c:v>
                </c:pt>
                <c:pt idx="53">
                  <c:v>0.07</c:v>
                </c:pt>
                <c:pt idx="54">
                  <c:v>1.81</c:v>
                </c:pt>
                <c:pt idx="55">
                  <c:v>5.609999999999998</c:v>
                </c:pt>
                <c:pt idx="56">
                  <c:v>11.05</c:v>
                </c:pt>
                <c:pt idx="57">
                  <c:v>16.0</c:v>
                </c:pt>
                <c:pt idx="58">
                  <c:v>19.35</c:v>
                </c:pt>
                <c:pt idx="59">
                  <c:v>18.77</c:v>
                </c:pt>
                <c:pt idx="60">
                  <c:v>22.59</c:v>
                </c:pt>
                <c:pt idx="61">
                  <c:v>22.02</c:v>
                </c:pt>
                <c:pt idx="62">
                  <c:v>20.25999999999999</c:v>
                </c:pt>
                <c:pt idx="63">
                  <c:v>16.45</c:v>
                </c:pt>
                <c:pt idx="64">
                  <c:v>10.92</c:v>
                </c:pt>
                <c:pt idx="65">
                  <c:v>5.22</c:v>
                </c:pt>
                <c:pt idx="66">
                  <c:v>0.78</c:v>
                </c:pt>
                <c:pt idx="67">
                  <c:v>0.03</c:v>
                </c:pt>
                <c:pt idx="68">
                  <c:v>0.01</c:v>
                </c:pt>
                <c:pt idx="69">
                  <c:v>0.0</c:v>
                </c:pt>
                <c:pt idx="70">
                  <c:v>0.01</c:v>
                </c:pt>
                <c:pt idx="71">
                  <c:v>0.01</c:v>
                </c:pt>
                <c:pt idx="72">
                  <c:v>0.01</c:v>
                </c:pt>
                <c:pt idx="73">
                  <c:v>0.0</c:v>
                </c:pt>
                <c:pt idx="74">
                  <c:v>0.01</c:v>
                </c:pt>
                <c:pt idx="75">
                  <c:v>0.01</c:v>
                </c:pt>
                <c:pt idx="76">
                  <c:v>0.0</c:v>
                </c:pt>
                <c:pt idx="77">
                  <c:v>0.02</c:v>
                </c:pt>
                <c:pt idx="78">
                  <c:v>0.02</c:v>
                </c:pt>
                <c:pt idx="79">
                  <c:v>0.02</c:v>
                </c:pt>
                <c:pt idx="80">
                  <c:v>0.02</c:v>
                </c:pt>
                <c:pt idx="81">
                  <c:v>3.26</c:v>
                </c:pt>
                <c:pt idx="82">
                  <c:v>5.58</c:v>
                </c:pt>
                <c:pt idx="83">
                  <c:v>4.109999999999999</c:v>
                </c:pt>
                <c:pt idx="84">
                  <c:v>9.3</c:v>
                </c:pt>
                <c:pt idx="85">
                  <c:v>12.67</c:v>
                </c:pt>
                <c:pt idx="86">
                  <c:v>9.0</c:v>
                </c:pt>
                <c:pt idx="87">
                  <c:v>8.780000000000001</c:v>
                </c:pt>
                <c:pt idx="88">
                  <c:v>6.199999999999997</c:v>
                </c:pt>
                <c:pt idx="89">
                  <c:v>3.42</c:v>
                </c:pt>
                <c:pt idx="90">
                  <c:v>1.07</c:v>
                </c:pt>
                <c:pt idx="91">
                  <c:v>0.04</c:v>
                </c:pt>
                <c:pt idx="92">
                  <c:v>0.0</c:v>
                </c:pt>
                <c:pt idx="93">
                  <c:v>0.01</c:v>
                </c:pt>
                <c:pt idx="94">
                  <c:v>0.01</c:v>
                </c:pt>
                <c:pt idx="95">
                  <c:v>0.0</c:v>
                </c:pt>
                <c:pt idx="96">
                  <c:v>0.0</c:v>
                </c:pt>
                <c:pt idx="97">
                  <c:v>0.01</c:v>
                </c:pt>
                <c:pt idx="98">
                  <c:v>0.01</c:v>
                </c:pt>
                <c:pt idx="99">
                  <c:v>0.0</c:v>
                </c:pt>
                <c:pt idx="100">
                  <c:v>0.01</c:v>
                </c:pt>
                <c:pt idx="101">
                  <c:v>0.01</c:v>
                </c:pt>
                <c:pt idx="102">
                  <c:v>0.03</c:v>
                </c:pt>
                <c:pt idx="103">
                  <c:v>1.4</c:v>
                </c:pt>
                <c:pt idx="104">
                  <c:v>9.19</c:v>
                </c:pt>
                <c:pt idx="105">
                  <c:v>11.4</c:v>
                </c:pt>
                <c:pt idx="106">
                  <c:v>12.98</c:v>
                </c:pt>
                <c:pt idx="107">
                  <c:v>14.1</c:v>
                </c:pt>
                <c:pt idx="108">
                  <c:v>18.18999999999999</c:v>
                </c:pt>
                <c:pt idx="109">
                  <c:v>17.63000000000001</c:v>
                </c:pt>
                <c:pt idx="110">
                  <c:v>17.75</c:v>
                </c:pt>
                <c:pt idx="111">
                  <c:v>8.1</c:v>
                </c:pt>
                <c:pt idx="112">
                  <c:v>4.78</c:v>
                </c:pt>
                <c:pt idx="113">
                  <c:v>1.18</c:v>
                </c:pt>
                <c:pt idx="114">
                  <c:v>0.14</c:v>
                </c:pt>
                <c:pt idx="115">
                  <c:v>0.02</c:v>
                </c:pt>
                <c:pt idx="116">
                  <c:v>0.0</c:v>
                </c:pt>
                <c:pt idx="117">
                  <c:v>0.01</c:v>
                </c:pt>
                <c:pt idx="118">
                  <c:v>0.01</c:v>
                </c:pt>
                <c:pt idx="119">
                  <c:v>0.0</c:v>
                </c:pt>
                <c:pt idx="120">
                  <c:v>0.0</c:v>
                </c:pt>
                <c:pt idx="121">
                  <c:v>0.01</c:v>
                </c:pt>
                <c:pt idx="122">
                  <c:v>0.01</c:v>
                </c:pt>
                <c:pt idx="123">
                  <c:v>0.01</c:v>
                </c:pt>
                <c:pt idx="124">
                  <c:v>0.0</c:v>
                </c:pt>
                <c:pt idx="125">
                  <c:v>0.01</c:v>
                </c:pt>
                <c:pt idx="126">
                  <c:v>0.02</c:v>
                </c:pt>
                <c:pt idx="127">
                  <c:v>2.849999999999999</c:v>
                </c:pt>
                <c:pt idx="128">
                  <c:v>8.34</c:v>
                </c:pt>
                <c:pt idx="129">
                  <c:v>13.58</c:v>
                </c:pt>
                <c:pt idx="130">
                  <c:v>16.4</c:v>
                </c:pt>
                <c:pt idx="131">
                  <c:v>18.96</c:v>
                </c:pt>
                <c:pt idx="132">
                  <c:v>20.74</c:v>
                </c:pt>
                <c:pt idx="133">
                  <c:v>19.3</c:v>
                </c:pt>
                <c:pt idx="134">
                  <c:v>14.55</c:v>
                </c:pt>
                <c:pt idx="135">
                  <c:v>10.29</c:v>
                </c:pt>
                <c:pt idx="136">
                  <c:v>4.149999999999999</c:v>
                </c:pt>
                <c:pt idx="137">
                  <c:v>0.83</c:v>
                </c:pt>
                <c:pt idx="138">
                  <c:v>0.04</c:v>
                </c:pt>
                <c:pt idx="139">
                  <c:v>0.01</c:v>
                </c:pt>
                <c:pt idx="140">
                  <c:v>0.01</c:v>
                </c:pt>
                <c:pt idx="141">
                  <c:v>0.0</c:v>
                </c:pt>
                <c:pt idx="142">
                  <c:v>0.01</c:v>
                </c:pt>
                <c:pt idx="143">
                  <c:v>0.01</c:v>
                </c:pt>
                <c:pt idx="144">
                  <c:v>0.01</c:v>
                </c:pt>
                <c:pt idx="145">
                  <c:v>0.0</c:v>
                </c:pt>
                <c:pt idx="146">
                  <c:v>0.01</c:v>
                </c:pt>
                <c:pt idx="147">
                  <c:v>0.01</c:v>
                </c:pt>
                <c:pt idx="148">
                  <c:v>0.0</c:v>
                </c:pt>
                <c:pt idx="149">
                  <c:v>0.01</c:v>
                </c:pt>
                <c:pt idx="150">
                  <c:v>0.02</c:v>
                </c:pt>
                <c:pt idx="151">
                  <c:v>1.71</c:v>
                </c:pt>
                <c:pt idx="152">
                  <c:v>7.05</c:v>
                </c:pt>
                <c:pt idx="153">
                  <c:v>12.59</c:v>
                </c:pt>
                <c:pt idx="154">
                  <c:v>16.64</c:v>
                </c:pt>
                <c:pt idx="155">
                  <c:v>19.2</c:v>
                </c:pt>
                <c:pt idx="156">
                  <c:v>19.74</c:v>
                </c:pt>
                <c:pt idx="157">
                  <c:v>17.46</c:v>
                </c:pt>
                <c:pt idx="158">
                  <c:v>14.76</c:v>
                </c:pt>
                <c:pt idx="159">
                  <c:v>8.84</c:v>
                </c:pt>
                <c:pt idx="160">
                  <c:v>3.74</c:v>
                </c:pt>
                <c:pt idx="161">
                  <c:v>0.4</c:v>
                </c:pt>
                <c:pt idx="162">
                  <c:v>0.01</c:v>
                </c:pt>
                <c:pt idx="163">
                  <c:v>0.01</c:v>
                </c:pt>
                <c:pt idx="164">
                  <c:v>0.01</c:v>
                </c:pt>
                <c:pt idx="165">
                  <c:v>0.0</c:v>
                </c:pt>
                <c:pt idx="166">
                  <c:v>0.01</c:v>
                </c:pt>
                <c:pt idx="167">
                  <c:v>0.01</c:v>
                </c:pt>
                <c:pt idx="168">
                  <c:v>0.01</c:v>
                </c:pt>
                <c:pt idx="169">
                  <c:v>0.01</c:v>
                </c:pt>
                <c:pt idx="170">
                  <c:v>0.0</c:v>
                </c:pt>
                <c:pt idx="171">
                  <c:v>0.01</c:v>
                </c:pt>
                <c:pt idx="172">
                  <c:v>0.01</c:v>
                </c:pt>
                <c:pt idx="173">
                  <c:v>0.01</c:v>
                </c:pt>
                <c:pt idx="174">
                  <c:v>0.02</c:v>
                </c:pt>
                <c:pt idx="175">
                  <c:v>0.04</c:v>
                </c:pt>
                <c:pt idx="176">
                  <c:v>2.34</c:v>
                </c:pt>
                <c:pt idx="177">
                  <c:v>9.23</c:v>
                </c:pt>
                <c:pt idx="178">
                  <c:v>13.72</c:v>
                </c:pt>
                <c:pt idx="179">
                  <c:v>16.09</c:v>
                </c:pt>
                <c:pt idx="180">
                  <c:v>13.02</c:v>
                </c:pt>
                <c:pt idx="181">
                  <c:v>10.5</c:v>
                </c:pt>
                <c:pt idx="182">
                  <c:v>10.9</c:v>
                </c:pt>
                <c:pt idx="183">
                  <c:v>6.220000000000001</c:v>
                </c:pt>
                <c:pt idx="184">
                  <c:v>1.64</c:v>
                </c:pt>
                <c:pt idx="185">
                  <c:v>0.09</c:v>
                </c:pt>
                <c:pt idx="186">
                  <c:v>0.13</c:v>
                </c:pt>
                <c:pt idx="187">
                  <c:v>0.35</c:v>
                </c:pt>
                <c:pt idx="188">
                  <c:v>0.0</c:v>
                </c:pt>
                <c:pt idx="189">
                  <c:v>0.01</c:v>
                </c:pt>
                <c:pt idx="190">
                  <c:v>0.01</c:v>
                </c:pt>
                <c:pt idx="191">
                  <c:v>0.0</c:v>
                </c:pt>
                <c:pt idx="192">
                  <c:v>0.01</c:v>
                </c:pt>
                <c:pt idx="193">
                  <c:v>0.02</c:v>
                </c:pt>
                <c:pt idx="194">
                  <c:v>0.01</c:v>
                </c:pt>
                <c:pt idx="195">
                  <c:v>0.01</c:v>
                </c:pt>
                <c:pt idx="196">
                  <c:v>0.01</c:v>
                </c:pt>
                <c:pt idx="197">
                  <c:v>0.01</c:v>
                </c:pt>
                <c:pt idx="198">
                  <c:v>0.03</c:v>
                </c:pt>
                <c:pt idx="199">
                  <c:v>0.04</c:v>
                </c:pt>
                <c:pt idx="200">
                  <c:v>0.03</c:v>
                </c:pt>
                <c:pt idx="201">
                  <c:v>5.44</c:v>
                </c:pt>
                <c:pt idx="202">
                  <c:v>20.86999999999999</c:v>
                </c:pt>
                <c:pt idx="203">
                  <c:v>24.52</c:v>
                </c:pt>
                <c:pt idx="204">
                  <c:v>23.65</c:v>
                </c:pt>
                <c:pt idx="205">
                  <c:v>21.56</c:v>
                </c:pt>
                <c:pt idx="206">
                  <c:v>15.1</c:v>
                </c:pt>
                <c:pt idx="207">
                  <c:v>7.35</c:v>
                </c:pt>
                <c:pt idx="208">
                  <c:v>1.9</c:v>
                </c:pt>
                <c:pt idx="209">
                  <c:v>0.12</c:v>
                </c:pt>
                <c:pt idx="210">
                  <c:v>0.01</c:v>
                </c:pt>
                <c:pt idx="211">
                  <c:v>0.01</c:v>
                </c:pt>
                <c:pt idx="212">
                  <c:v>0.01</c:v>
                </c:pt>
                <c:pt idx="213">
                  <c:v>0.01</c:v>
                </c:pt>
                <c:pt idx="214">
                  <c:v>0.01</c:v>
                </c:pt>
                <c:pt idx="215">
                  <c:v>0.01</c:v>
                </c:pt>
                <c:pt idx="216">
                  <c:v>0.01</c:v>
                </c:pt>
                <c:pt idx="217">
                  <c:v>0.01</c:v>
                </c:pt>
                <c:pt idx="218">
                  <c:v>0.0</c:v>
                </c:pt>
                <c:pt idx="219">
                  <c:v>0.01</c:v>
                </c:pt>
                <c:pt idx="220">
                  <c:v>0.01</c:v>
                </c:pt>
                <c:pt idx="221">
                  <c:v>0.0</c:v>
                </c:pt>
                <c:pt idx="222">
                  <c:v>0.02</c:v>
                </c:pt>
                <c:pt idx="223">
                  <c:v>0.02</c:v>
                </c:pt>
                <c:pt idx="224">
                  <c:v>0.92</c:v>
                </c:pt>
                <c:pt idx="225">
                  <c:v>4.26</c:v>
                </c:pt>
                <c:pt idx="226">
                  <c:v>9.32</c:v>
                </c:pt>
                <c:pt idx="227">
                  <c:v>0.38</c:v>
                </c:pt>
                <c:pt idx="228">
                  <c:v>0.0</c:v>
                </c:pt>
                <c:pt idx="229">
                  <c:v>8.15</c:v>
                </c:pt>
                <c:pt idx="230">
                  <c:v>10.16</c:v>
                </c:pt>
                <c:pt idx="231">
                  <c:v>7.7</c:v>
                </c:pt>
                <c:pt idx="232">
                  <c:v>0.64</c:v>
                </c:pt>
                <c:pt idx="233">
                  <c:v>0.45</c:v>
                </c:pt>
                <c:pt idx="234">
                  <c:v>0.01</c:v>
                </c:pt>
                <c:pt idx="235">
                  <c:v>0.0</c:v>
                </c:pt>
                <c:pt idx="236">
                  <c:v>0.01</c:v>
                </c:pt>
                <c:pt idx="237">
                  <c:v>0.01</c:v>
                </c:pt>
                <c:pt idx="238">
                  <c:v>0.0</c:v>
                </c:pt>
                <c:pt idx="239">
                  <c:v>0.01</c:v>
                </c:pt>
                <c:pt idx="240">
                  <c:v>0.01</c:v>
                </c:pt>
                <c:pt idx="241">
                  <c:v>0.01</c:v>
                </c:pt>
                <c:pt idx="242">
                  <c:v>0.01</c:v>
                </c:pt>
                <c:pt idx="243">
                  <c:v>0.0</c:v>
                </c:pt>
                <c:pt idx="244">
                  <c:v>0.01</c:v>
                </c:pt>
                <c:pt idx="245">
                  <c:v>0.01</c:v>
                </c:pt>
                <c:pt idx="246">
                  <c:v>0.01</c:v>
                </c:pt>
                <c:pt idx="247">
                  <c:v>0.02</c:v>
                </c:pt>
                <c:pt idx="248">
                  <c:v>0.02</c:v>
                </c:pt>
                <c:pt idx="249">
                  <c:v>0.02</c:v>
                </c:pt>
                <c:pt idx="250">
                  <c:v>0.79</c:v>
                </c:pt>
                <c:pt idx="251">
                  <c:v>2.08</c:v>
                </c:pt>
                <c:pt idx="252">
                  <c:v>3.43</c:v>
                </c:pt>
                <c:pt idx="253">
                  <c:v>6.45</c:v>
                </c:pt>
                <c:pt idx="254">
                  <c:v>1.58</c:v>
                </c:pt>
                <c:pt idx="255">
                  <c:v>1.73</c:v>
                </c:pt>
                <c:pt idx="256">
                  <c:v>1.0</c:v>
                </c:pt>
                <c:pt idx="257">
                  <c:v>0.3</c:v>
                </c:pt>
                <c:pt idx="258">
                  <c:v>0.02</c:v>
                </c:pt>
                <c:pt idx="259">
                  <c:v>0.0</c:v>
                </c:pt>
                <c:pt idx="260">
                  <c:v>0.01</c:v>
                </c:pt>
                <c:pt idx="261">
                  <c:v>0.01</c:v>
                </c:pt>
                <c:pt idx="262">
                  <c:v>0.0</c:v>
                </c:pt>
                <c:pt idx="263">
                  <c:v>0.01</c:v>
                </c:pt>
                <c:pt idx="264">
                  <c:v>0.0</c:v>
                </c:pt>
                <c:pt idx="265">
                  <c:v>0.01</c:v>
                </c:pt>
                <c:pt idx="266">
                  <c:v>0.0</c:v>
                </c:pt>
                <c:pt idx="267">
                  <c:v>0.01</c:v>
                </c:pt>
                <c:pt idx="268">
                  <c:v>0.01</c:v>
                </c:pt>
                <c:pt idx="269">
                  <c:v>0.01</c:v>
                </c:pt>
                <c:pt idx="270">
                  <c:v>0.12</c:v>
                </c:pt>
                <c:pt idx="271">
                  <c:v>2.099999999999999</c:v>
                </c:pt>
                <c:pt idx="272">
                  <c:v>6.96</c:v>
                </c:pt>
                <c:pt idx="273">
                  <c:v>12.14</c:v>
                </c:pt>
                <c:pt idx="274">
                  <c:v>13.01</c:v>
                </c:pt>
                <c:pt idx="275">
                  <c:v>14.24</c:v>
                </c:pt>
                <c:pt idx="276">
                  <c:v>11.94</c:v>
                </c:pt>
                <c:pt idx="277">
                  <c:v>5.76</c:v>
                </c:pt>
                <c:pt idx="278">
                  <c:v>0.0</c:v>
                </c:pt>
                <c:pt idx="279">
                  <c:v>0.0</c:v>
                </c:pt>
                <c:pt idx="280">
                  <c:v>0.0</c:v>
                </c:pt>
                <c:pt idx="281">
                  <c:v>0.0</c:v>
                </c:pt>
                <c:pt idx="282">
                  <c:v>0.0</c:v>
                </c:pt>
                <c:pt idx="283">
                  <c:v>0.0</c:v>
                </c:pt>
                <c:pt idx="284">
                  <c:v>0.0</c:v>
                </c:pt>
                <c:pt idx="285">
                  <c:v>0.0</c:v>
                </c:pt>
                <c:pt idx="286">
                  <c:v>0.0</c:v>
                </c:pt>
                <c:pt idx="287">
                  <c:v>0.0</c:v>
                </c:pt>
              </c:numCache>
            </c:numRef>
          </c:yVal>
          <c:smooth val="1"/>
          <c:extLst xmlns:c16r2="http://schemas.microsoft.com/office/drawing/2015/06/chart">
            <c:ext xmlns:c16="http://schemas.microsoft.com/office/drawing/2014/chart" uri="{C3380CC4-5D6E-409C-BE32-E72D297353CC}">
              <c16:uniqueId val="{00000001-5A90-4C97-AB3B-C4EC7BD59F65}"/>
            </c:ext>
          </c:extLst>
        </c:ser>
        <c:ser>
          <c:idx val="1"/>
          <c:order val="1"/>
          <c:tx>
            <c:v>Rating</c:v>
          </c:tx>
          <c:spPr>
            <a:ln w="19050" cap="rnd">
              <a:solidFill>
                <a:schemeClr val="accent2"/>
              </a:solidFill>
              <a:round/>
            </a:ln>
            <a:effectLst/>
          </c:spPr>
          <c:marker>
            <c:symbol val="none"/>
          </c:marker>
          <c:yVal>
            <c:numRef>
              <c:f>Sheet2!$B$1:$B$288</c:f>
              <c:numCache>
                <c:formatCode>General</c:formatCode>
                <c:ptCount val="288"/>
                <c:pt idx="0">
                  <c:v>35.0</c:v>
                </c:pt>
                <c:pt idx="1">
                  <c:v>35.0</c:v>
                </c:pt>
                <c:pt idx="2">
                  <c:v>35.0</c:v>
                </c:pt>
                <c:pt idx="3">
                  <c:v>35.0</c:v>
                </c:pt>
                <c:pt idx="4">
                  <c:v>35.0</c:v>
                </c:pt>
                <c:pt idx="5">
                  <c:v>35.0</c:v>
                </c:pt>
                <c:pt idx="6">
                  <c:v>35.0</c:v>
                </c:pt>
                <c:pt idx="7">
                  <c:v>35.0</c:v>
                </c:pt>
                <c:pt idx="8">
                  <c:v>35.0</c:v>
                </c:pt>
                <c:pt idx="9">
                  <c:v>35.0</c:v>
                </c:pt>
                <c:pt idx="10">
                  <c:v>35.0</c:v>
                </c:pt>
                <c:pt idx="11">
                  <c:v>35.0</c:v>
                </c:pt>
                <c:pt idx="12">
                  <c:v>35.0</c:v>
                </c:pt>
                <c:pt idx="13">
                  <c:v>35.0</c:v>
                </c:pt>
                <c:pt idx="14">
                  <c:v>35.0</c:v>
                </c:pt>
                <c:pt idx="15">
                  <c:v>35.0</c:v>
                </c:pt>
                <c:pt idx="16">
                  <c:v>35.0</c:v>
                </c:pt>
                <c:pt idx="17">
                  <c:v>35.0</c:v>
                </c:pt>
                <c:pt idx="18">
                  <c:v>35.0</c:v>
                </c:pt>
                <c:pt idx="19">
                  <c:v>35.0</c:v>
                </c:pt>
                <c:pt idx="20">
                  <c:v>35.0</c:v>
                </c:pt>
                <c:pt idx="21">
                  <c:v>35.0</c:v>
                </c:pt>
                <c:pt idx="22">
                  <c:v>35.0</c:v>
                </c:pt>
                <c:pt idx="23">
                  <c:v>35.0</c:v>
                </c:pt>
                <c:pt idx="24">
                  <c:v>35.0</c:v>
                </c:pt>
                <c:pt idx="25">
                  <c:v>35.0</c:v>
                </c:pt>
                <c:pt idx="26">
                  <c:v>35.0</c:v>
                </c:pt>
                <c:pt idx="27">
                  <c:v>35.0</c:v>
                </c:pt>
                <c:pt idx="28">
                  <c:v>35.0</c:v>
                </c:pt>
                <c:pt idx="29">
                  <c:v>35.0</c:v>
                </c:pt>
                <c:pt idx="30">
                  <c:v>35.0</c:v>
                </c:pt>
                <c:pt idx="31">
                  <c:v>35.0</c:v>
                </c:pt>
                <c:pt idx="32">
                  <c:v>35.0</c:v>
                </c:pt>
                <c:pt idx="33">
                  <c:v>35.0</c:v>
                </c:pt>
                <c:pt idx="34">
                  <c:v>35.0</c:v>
                </c:pt>
                <c:pt idx="35">
                  <c:v>35.0</c:v>
                </c:pt>
                <c:pt idx="36">
                  <c:v>35.0</c:v>
                </c:pt>
                <c:pt idx="37">
                  <c:v>35.0</c:v>
                </c:pt>
                <c:pt idx="38">
                  <c:v>35.0</c:v>
                </c:pt>
                <c:pt idx="39">
                  <c:v>35.0</c:v>
                </c:pt>
                <c:pt idx="40">
                  <c:v>35.0</c:v>
                </c:pt>
                <c:pt idx="41">
                  <c:v>35.0</c:v>
                </c:pt>
                <c:pt idx="42">
                  <c:v>35.0</c:v>
                </c:pt>
                <c:pt idx="43">
                  <c:v>35.0</c:v>
                </c:pt>
                <c:pt idx="44">
                  <c:v>35.0</c:v>
                </c:pt>
                <c:pt idx="45">
                  <c:v>35.0</c:v>
                </c:pt>
                <c:pt idx="46">
                  <c:v>35.0</c:v>
                </c:pt>
                <c:pt idx="47">
                  <c:v>35.0</c:v>
                </c:pt>
                <c:pt idx="48">
                  <c:v>35.0</c:v>
                </c:pt>
                <c:pt idx="49">
                  <c:v>35.0</c:v>
                </c:pt>
                <c:pt idx="50">
                  <c:v>35.0</c:v>
                </c:pt>
                <c:pt idx="51">
                  <c:v>35.0</c:v>
                </c:pt>
                <c:pt idx="52">
                  <c:v>35.0</c:v>
                </c:pt>
                <c:pt idx="53">
                  <c:v>35.0</c:v>
                </c:pt>
                <c:pt idx="54">
                  <c:v>35.0</c:v>
                </c:pt>
                <c:pt idx="55">
                  <c:v>35.0</c:v>
                </c:pt>
                <c:pt idx="56">
                  <c:v>35.0</c:v>
                </c:pt>
                <c:pt idx="57">
                  <c:v>35.0</c:v>
                </c:pt>
                <c:pt idx="58">
                  <c:v>35.0</c:v>
                </c:pt>
                <c:pt idx="59">
                  <c:v>35.0</c:v>
                </c:pt>
                <c:pt idx="60">
                  <c:v>35.0</c:v>
                </c:pt>
                <c:pt idx="61">
                  <c:v>35.0</c:v>
                </c:pt>
                <c:pt idx="62">
                  <c:v>35.0</c:v>
                </c:pt>
                <c:pt idx="63">
                  <c:v>35.0</c:v>
                </c:pt>
                <c:pt idx="64">
                  <c:v>35.0</c:v>
                </c:pt>
                <c:pt idx="65">
                  <c:v>35.0</c:v>
                </c:pt>
                <c:pt idx="66">
                  <c:v>35.0</c:v>
                </c:pt>
                <c:pt idx="67">
                  <c:v>35.0</c:v>
                </c:pt>
                <c:pt idx="68">
                  <c:v>35.0</c:v>
                </c:pt>
                <c:pt idx="69">
                  <c:v>35.0</c:v>
                </c:pt>
                <c:pt idx="70">
                  <c:v>35.0</c:v>
                </c:pt>
                <c:pt idx="71">
                  <c:v>35.0</c:v>
                </c:pt>
                <c:pt idx="72">
                  <c:v>35.0</c:v>
                </c:pt>
                <c:pt idx="73">
                  <c:v>35.0</c:v>
                </c:pt>
                <c:pt idx="74">
                  <c:v>35.0</c:v>
                </c:pt>
                <c:pt idx="75">
                  <c:v>35.0</c:v>
                </c:pt>
                <c:pt idx="76">
                  <c:v>35.0</c:v>
                </c:pt>
                <c:pt idx="77">
                  <c:v>35.0</c:v>
                </c:pt>
                <c:pt idx="78">
                  <c:v>35.0</c:v>
                </c:pt>
                <c:pt idx="79">
                  <c:v>35.0</c:v>
                </c:pt>
                <c:pt idx="80">
                  <c:v>35.0</c:v>
                </c:pt>
                <c:pt idx="81">
                  <c:v>35.0</c:v>
                </c:pt>
                <c:pt idx="82">
                  <c:v>35.0</c:v>
                </c:pt>
                <c:pt idx="83">
                  <c:v>35.0</c:v>
                </c:pt>
                <c:pt idx="84">
                  <c:v>35.0</c:v>
                </c:pt>
                <c:pt idx="85">
                  <c:v>35.0</c:v>
                </c:pt>
                <c:pt idx="86">
                  <c:v>35.0</c:v>
                </c:pt>
                <c:pt idx="87">
                  <c:v>35.0</c:v>
                </c:pt>
                <c:pt idx="88">
                  <c:v>35.0</c:v>
                </c:pt>
                <c:pt idx="89">
                  <c:v>35.0</c:v>
                </c:pt>
                <c:pt idx="90">
                  <c:v>35.0</c:v>
                </c:pt>
                <c:pt idx="91">
                  <c:v>35.0</c:v>
                </c:pt>
                <c:pt idx="92">
                  <c:v>35.0</c:v>
                </c:pt>
                <c:pt idx="93">
                  <c:v>35.0</c:v>
                </c:pt>
                <c:pt idx="94">
                  <c:v>35.0</c:v>
                </c:pt>
                <c:pt idx="95">
                  <c:v>35.0</c:v>
                </c:pt>
                <c:pt idx="96">
                  <c:v>35.0</c:v>
                </c:pt>
                <c:pt idx="97">
                  <c:v>35.0</c:v>
                </c:pt>
                <c:pt idx="98">
                  <c:v>35.0</c:v>
                </c:pt>
                <c:pt idx="99">
                  <c:v>35.0</c:v>
                </c:pt>
                <c:pt idx="100">
                  <c:v>35.0</c:v>
                </c:pt>
                <c:pt idx="101">
                  <c:v>35.0</c:v>
                </c:pt>
                <c:pt idx="102">
                  <c:v>35.0</c:v>
                </c:pt>
                <c:pt idx="103">
                  <c:v>35.0</c:v>
                </c:pt>
                <c:pt idx="104">
                  <c:v>35.0</c:v>
                </c:pt>
                <c:pt idx="105">
                  <c:v>35.0</c:v>
                </c:pt>
                <c:pt idx="106">
                  <c:v>35.0</c:v>
                </c:pt>
                <c:pt idx="107">
                  <c:v>35.0</c:v>
                </c:pt>
                <c:pt idx="108">
                  <c:v>35.0</c:v>
                </c:pt>
                <c:pt idx="109">
                  <c:v>35.0</c:v>
                </c:pt>
                <c:pt idx="110">
                  <c:v>35.0</c:v>
                </c:pt>
                <c:pt idx="111">
                  <c:v>35.0</c:v>
                </c:pt>
                <c:pt idx="112">
                  <c:v>35.0</c:v>
                </c:pt>
                <c:pt idx="113">
                  <c:v>35.0</c:v>
                </c:pt>
                <c:pt idx="114">
                  <c:v>35.0</c:v>
                </c:pt>
                <c:pt idx="115">
                  <c:v>35.0</c:v>
                </c:pt>
                <c:pt idx="116">
                  <c:v>35.0</c:v>
                </c:pt>
                <c:pt idx="117">
                  <c:v>35.0</c:v>
                </c:pt>
                <c:pt idx="118">
                  <c:v>35.0</c:v>
                </c:pt>
                <c:pt idx="119">
                  <c:v>35.0</c:v>
                </c:pt>
                <c:pt idx="120">
                  <c:v>35.0</c:v>
                </c:pt>
                <c:pt idx="121">
                  <c:v>35.0</c:v>
                </c:pt>
                <c:pt idx="122">
                  <c:v>35.0</c:v>
                </c:pt>
                <c:pt idx="123">
                  <c:v>35.0</c:v>
                </c:pt>
                <c:pt idx="124">
                  <c:v>35.0</c:v>
                </c:pt>
                <c:pt idx="125">
                  <c:v>35.0</c:v>
                </c:pt>
                <c:pt idx="126">
                  <c:v>35.0</c:v>
                </c:pt>
                <c:pt idx="127">
                  <c:v>35.0</c:v>
                </c:pt>
                <c:pt idx="128">
                  <c:v>35.0</c:v>
                </c:pt>
                <c:pt idx="129">
                  <c:v>35.0</c:v>
                </c:pt>
                <c:pt idx="130">
                  <c:v>35.0</c:v>
                </c:pt>
                <c:pt idx="131">
                  <c:v>35.0</c:v>
                </c:pt>
                <c:pt idx="132">
                  <c:v>35.0</c:v>
                </c:pt>
                <c:pt idx="133">
                  <c:v>35.0</c:v>
                </c:pt>
                <c:pt idx="134">
                  <c:v>35.0</c:v>
                </c:pt>
                <c:pt idx="135">
                  <c:v>35.0</c:v>
                </c:pt>
                <c:pt idx="136">
                  <c:v>35.0</c:v>
                </c:pt>
                <c:pt idx="137">
                  <c:v>35.0</c:v>
                </c:pt>
                <c:pt idx="138">
                  <c:v>35.0</c:v>
                </c:pt>
                <c:pt idx="139">
                  <c:v>35.0</c:v>
                </c:pt>
                <c:pt idx="140">
                  <c:v>35.0</c:v>
                </c:pt>
                <c:pt idx="141">
                  <c:v>35.0</c:v>
                </c:pt>
                <c:pt idx="142">
                  <c:v>35.0</c:v>
                </c:pt>
                <c:pt idx="143">
                  <c:v>35.0</c:v>
                </c:pt>
                <c:pt idx="144">
                  <c:v>35.0</c:v>
                </c:pt>
                <c:pt idx="145">
                  <c:v>35.0</c:v>
                </c:pt>
                <c:pt idx="146">
                  <c:v>35.0</c:v>
                </c:pt>
                <c:pt idx="147">
                  <c:v>35.0</c:v>
                </c:pt>
                <c:pt idx="148">
                  <c:v>35.0</c:v>
                </c:pt>
                <c:pt idx="149">
                  <c:v>35.0</c:v>
                </c:pt>
                <c:pt idx="150">
                  <c:v>35.0</c:v>
                </c:pt>
                <c:pt idx="151">
                  <c:v>35.0</c:v>
                </c:pt>
                <c:pt idx="152">
                  <c:v>35.0</c:v>
                </c:pt>
                <c:pt idx="153">
                  <c:v>35.0</c:v>
                </c:pt>
                <c:pt idx="154">
                  <c:v>35.0</c:v>
                </c:pt>
                <c:pt idx="155">
                  <c:v>35.0</c:v>
                </c:pt>
                <c:pt idx="156">
                  <c:v>35.0</c:v>
                </c:pt>
                <c:pt idx="157">
                  <c:v>35.0</c:v>
                </c:pt>
                <c:pt idx="158">
                  <c:v>35.0</c:v>
                </c:pt>
                <c:pt idx="159">
                  <c:v>35.0</c:v>
                </c:pt>
                <c:pt idx="160">
                  <c:v>35.0</c:v>
                </c:pt>
                <c:pt idx="161">
                  <c:v>35.0</c:v>
                </c:pt>
                <c:pt idx="162">
                  <c:v>35.0</c:v>
                </c:pt>
                <c:pt idx="163">
                  <c:v>35.0</c:v>
                </c:pt>
                <c:pt idx="164">
                  <c:v>35.0</c:v>
                </c:pt>
                <c:pt idx="165">
                  <c:v>35.0</c:v>
                </c:pt>
                <c:pt idx="166">
                  <c:v>35.0</c:v>
                </c:pt>
                <c:pt idx="167">
                  <c:v>35.0</c:v>
                </c:pt>
                <c:pt idx="168">
                  <c:v>35.0</c:v>
                </c:pt>
                <c:pt idx="169">
                  <c:v>35.0</c:v>
                </c:pt>
                <c:pt idx="170">
                  <c:v>35.0</c:v>
                </c:pt>
                <c:pt idx="171">
                  <c:v>35.0</c:v>
                </c:pt>
                <c:pt idx="172">
                  <c:v>35.0</c:v>
                </c:pt>
                <c:pt idx="173">
                  <c:v>35.0</c:v>
                </c:pt>
                <c:pt idx="174">
                  <c:v>35.0</c:v>
                </c:pt>
                <c:pt idx="175">
                  <c:v>35.0</c:v>
                </c:pt>
                <c:pt idx="176">
                  <c:v>35.0</c:v>
                </c:pt>
                <c:pt idx="177">
                  <c:v>35.0</c:v>
                </c:pt>
                <c:pt idx="178">
                  <c:v>35.0</c:v>
                </c:pt>
                <c:pt idx="179">
                  <c:v>35.0</c:v>
                </c:pt>
                <c:pt idx="180">
                  <c:v>35.0</c:v>
                </c:pt>
                <c:pt idx="181">
                  <c:v>35.0</c:v>
                </c:pt>
                <c:pt idx="182">
                  <c:v>35.0</c:v>
                </c:pt>
                <c:pt idx="183">
                  <c:v>35.0</c:v>
                </c:pt>
                <c:pt idx="184">
                  <c:v>35.0</c:v>
                </c:pt>
                <c:pt idx="185">
                  <c:v>35.0</c:v>
                </c:pt>
                <c:pt idx="186">
                  <c:v>35.0</c:v>
                </c:pt>
                <c:pt idx="187">
                  <c:v>35.0</c:v>
                </c:pt>
                <c:pt idx="188">
                  <c:v>35.0</c:v>
                </c:pt>
                <c:pt idx="189">
                  <c:v>35.0</c:v>
                </c:pt>
                <c:pt idx="190">
                  <c:v>35.0</c:v>
                </c:pt>
                <c:pt idx="191">
                  <c:v>35.0</c:v>
                </c:pt>
                <c:pt idx="192">
                  <c:v>35.0</c:v>
                </c:pt>
                <c:pt idx="193">
                  <c:v>35.0</c:v>
                </c:pt>
                <c:pt idx="194">
                  <c:v>35.0</c:v>
                </c:pt>
                <c:pt idx="195">
                  <c:v>35.0</c:v>
                </c:pt>
                <c:pt idx="196">
                  <c:v>35.0</c:v>
                </c:pt>
                <c:pt idx="197">
                  <c:v>35.0</c:v>
                </c:pt>
                <c:pt idx="198">
                  <c:v>35.0</c:v>
                </c:pt>
                <c:pt idx="199">
                  <c:v>35.0</c:v>
                </c:pt>
                <c:pt idx="200">
                  <c:v>35.0</c:v>
                </c:pt>
                <c:pt idx="201">
                  <c:v>35.0</c:v>
                </c:pt>
                <c:pt idx="202">
                  <c:v>35.0</c:v>
                </c:pt>
                <c:pt idx="203">
                  <c:v>35.0</c:v>
                </c:pt>
                <c:pt idx="204">
                  <c:v>35.0</c:v>
                </c:pt>
                <c:pt idx="205">
                  <c:v>35.0</c:v>
                </c:pt>
                <c:pt idx="206">
                  <c:v>35.0</c:v>
                </c:pt>
                <c:pt idx="207">
                  <c:v>35.0</c:v>
                </c:pt>
                <c:pt idx="208">
                  <c:v>35.0</c:v>
                </c:pt>
                <c:pt idx="209">
                  <c:v>35.0</c:v>
                </c:pt>
                <c:pt idx="210">
                  <c:v>35.0</c:v>
                </c:pt>
                <c:pt idx="211">
                  <c:v>35.0</c:v>
                </c:pt>
                <c:pt idx="212">
                  <c:v>35.0</c:v>
                </c:pt>
                <c:pt idx="213">
                  <c:v>35.0</c:v>
                </c:pt>
                <c:pt idx="214">
                  <c:v>35.0</c:v>
                </c:pt>
                <c:pt idx="215">
                  <c:v>35.0</c:v>
                </c:pt>
                <c:pt idx="216">
                  <c:v>35.0</c:v>
                </c:pt>
                <c:pt idx="217">
                  <c:v>35.0</c:v>
                </c:pt>
                <c:pt idx="218">
                  <c:v>35.0</c:v>
                </c:pt>
                <c:pt idx="219">
                  <c:v>35.0</c:v>
                </c:pt>
                <c:pt idx="220">
                  <c:v>35.0</c:v>
                </c:pt>
                <c:pt idx="221">
                  <c:v>35.0</c:v>
                </c:pt>
                <c:pt idx="222">
                  <c:v>35.0</c:v>
                </c:pt>
                <c:pt idx="223">
                  <c:v>35.0</c:v>
                </c:pt>
                <c:pt idx="224">
                  <c:v>35.0</c:v>
                </c:pt>
                <c:pt idx="225">
                  <c:v>35.0</c:v>
                </c:pt>
                <c:pt idx="226">
                  <c:v>35.0</c:v>
                </c:pt>
                <c:pt idx="227">
                  <c:v>35.0</c:v>
                </c:pt>
                <c:pt idx="228">
                  <c:v>35.0</c:v>
                </c:pt>
                <c:pt idx="229">
                  <c:v>35.0</c:v>
                </c:pt>
                <c:pt idx="230">
                  <c:v>35.0</c:v>
                </c:pt>
                <c:pt idx="231">
                  <c:v>35.0</c:v>
                </c:pt>
                <c:pt idx="232">
                  <c:v>35.0</c:v>
                </c:pt>
                <c:pt idx="233">
                  <c:v>35.0</c:v>
                </c:pt>
                <c:pt idx="234">
                  <c:v>35.0</c:v>
                </c:pt>
                <c:pt idx="235">
                  <c:v>35.0</c:v>
                </c:pt>
                <c:pt idx="236">
                  <c:v>35.0</c:v>
                </c:pt>
                <c:pt idx="237">
                  <c:v>35.0</c:v>
                </c:pt>
                <c:pt idx="238">
                  <c:v>35.0</c:v>
                </c:pt>
                <c:pt idx="239">
                  <c:v>35.0</c:v>
                </c:pt>
                <c:pt idx="240">
                  <c:v>35.0</c:v>
                </c:pt>
                <c:pt idx="241">
                  <c:v>35.0</c:v>
                </c:pt>
                <c:pt idx="242">
                  <c:v>35.0</c:v>
                </c:pt>
                <c:pt idx="243">
                  <c:v>35.0</c:v>
                </c:pt>
                <c:pt idx="244">
                  <c:v>35.0</c:v>
                </c:pt>
                <c:pt idx="245">
                  <c:v>35.0</c:v>
                </c:pt>
                <c:pt idx="246">
                  <c:v>35.0</c:v>
                </c:pt>
                <c:pt idx="247">
                  <c:v>35.0</c:v>
                </c:pt>
                <c:pt idx="248">
                  <c:v>35.0</c:v>
                </c:pt>
                <c:pt idx="249">
                  <c:v>35.0</c:v>
                </c:pt>
                <c:pt idx="250">
                  <c:v>35.0</c:v>
                </c:pt>
                <c:pt idx="251">
                  <c:v>35.0</c:v>
                </c:pt>
                <c:pt idx="252">
                  <c:v>35.0</c:v>
                </c:pt>
                <c:pt idx="253">
                  <c:v>35.0</c:v>
                </c:pt>
                <c:pt idx="254">
                  <c:v>35.0</c:v>
                </c:pt>
                <c:pt idx="255">
                  <c:v>35.0</c:v>
                </c:pt>
                <c:pt idx="256">
                  <c:v>35.0</c:v>
                </c:pt>
                <c:pt idx="257">
                  <c:v>35.0</c:v>
                </c:pt>
                <c:pt idx="258">
                  <c:v>35.0</c:v>
                </c:pt>
                <c:pt idx="259">
                  <c:v>35.0</c:v>
                </c:pt>
                <c:pt idx="260">
                  <c:v>35.0</c:v>
                </c:pt>
                <c:pt idx="261">
                  <c:v>35.0</c:v>
                </c:pt>
                <c:pt idx="262">
                  <c:v>35.0</c:v>
                </c:pt>
                <c:pt idx="263">
                  <c:v>35.0</c:v>
                </c:pt>
                <c:pt idx="264">
                  <c:v>35.0</c:v>
                </c:pt>
                <c:pt idx="265">
                  <c:v>35.0</c:v>
                </c:pt>
                <c:pt idx="266">
                  <c:v>35.0</c:v>
                </c:pt>
                <c:pt idx="267">
                  <c:v>35.0</c:v>
                </c:pt>
                <c:pt idx="268">
                  <c:v>35.0</c:v>
                </c:pt>
                <c:pt idx="269">
                  <c:v>35.0</c:v>
                </c:pt>
                <c:pt idx="270">
                  <c:v>35.0</c:v>
                </c:pt>
                <c:pt idx="271">
                  <c:v>35.0</c:v>
                </c:pt>
                <c:pt idx="272">
                  <c:v>35.0</c:v>
                </c:pt>
                <c:pt idx="273">
                  <c:v>35.0</c:v>
                </c:pt>
                <c:pt idx="274">
                  <c:v>35.0</c:v>
                </c:pt>
                <c:pt idx="275">
                  <c:v>35.0</c:v>
                </c:pt>
                <c:pt idx="276">
                  <c:v>35.0</c:v>
                </c:pt>
                <c:pt idx="277">
                  <c:v>35.0</c:v>
                </c:pt>
                <c:pt idx="278">
                  <c:v>35.0</c:v>
                </c:pt>
                <c:pt idx="279">
                  <c:v>35.0</c:v>
                </c:pt>
                <c:pt idx="280">
                  <c:v>35.0</c:v>
                </c:pt>
                <c:pt idx="281">
                  <c:v>35.0</c:v>
                </c:pt>
                <c:pt idx="282">
                  <c:v>35.0</c:v>
                </c:pt>
                <c:pt idx="283">
                  <c:v>35.0</c:v>
                </c:pt>
                <c:pt idx="284">
                  <c:v>35.0</c:v>
                </c:pt>
                <c:pt idx="285">
                  <c:v>35.0</c:v>
                </c:pt>
                <c:pt idx="286">
                  <c:v>35.0</c:v>
                </c:pt>
                <c:pt idx="287">
                  <c:v>35.0</c:v>
                </c:pt>
              </c:numCache>
            </c:numRef>
          </c:yVal>
          <c:smooth val="1"/>
          <c:extLst xmlns:c16r2="http://schemas.microsoft.com/office/drawing/2015/06/chart">
            <c:ext xmlns:c16="http://schemas.microsoft.com/office/drawing/2014/chart" uri="{C3380CC4-5D6E-409C-BE32-E72D297353CC}">
              <c16:uniqueId val="{00000002-5A90-4C97-AB3B-C4EC7BD59F65}"/>
            </c:ext>
          </c:extLst>
        </c:ser>
        <c:dLbls>
          <c:showLegendKey val="0"/>
          <c:showVal val="0"/>
          <c:showCatName val="0"/>
          <c:showSerName val="0"/>
          <c:showPercent val="0"/>
          <c:showBubbleSize val="0"/>
        </c:dLbls>
        <c:axId val="-1564202944"/>
        <c:axId val="-1564199040"/>
      </c:scatterChart>
      <c:valAx>
        <c:axId val="-1564202944"/>
        <c:scaling>
          <c:orientation val="minMax"/>
          <c:max val="288.0"/>
          <c:min val="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Hours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4199040"/>
        <c:crosses val="autoZero"/>
        <c:crossBetween val="midCat"/>
        <c:majorUnit val="24.0"/>
      </c:valAx>
      <c:valAx>
        <c:axId val="-1564199040"/>
        <c:scaling>
          <c:orientation val="minMax"/>
          <c:min val="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Output (kW)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4202944"/>
        <c:crosses val="autoZero"/>
        <c:crossBetween val="midCat"/>
      </c:valAx>
      <c:valAx>
        <c:axId val="-1564195648"/>
        <c:scaling>
          <c:orientation val="minMax"/>
          <c:max val="2800.0"/>
          <c:min val="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Utility</a:t>
                </a:r>
                <a:r>
                  <a:rPr lang="en-IN" baseline="0"/>
                  <a:t> demand (MW)</a:t>
                </a:r>
                <a:endParaRPr lang="en-IN"/>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4192256"/>
        <c:crosses val="max"/>
        <c:crossBetween val="between"/>
        <c:majorUnit val="350.0"/>
      </c:valAx>
      <c:catAx>
        <c:axId val="-1564192256"/>
        <c:scaling>
          <c:orientation val="minMax"/>
        </c:scaling>
        <c:delete val="1"/>
        <c:axPos val="b"/>
        <c:majorTickMark val="out"/>
        <c:minorTickMark val="none"/>
        <c:tickLblPos val="nextTo"/>
        <c:crossAx val="-1564195648"/>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IN" sz="1600" dirty="0">
                <a:solidFill>
                  <a:schemeClr val="tx1"/>
                </a:solidFill>
              </a:rPr>
              <a:t>Actual Output</a:t>
            </a:r>
            <a:r>
              <a:rPr lang="en-IN" sz="1600" baseline="0" dirty="0">
                <a:solidFill>
                  <a:schemeClr val="tx1"/>
                </a:solidFill>
              </a:rPr>
              <a:t> vs Utility demand</a:t>
            </a:r>
            <a:endParaRPr lang="en-IN" sz="1600" dirty="0">
              <a:solidFill>
                <a:schemeClr val="tx1"/>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areaChart>
        <c:grouping val="standard"/>
        <c:varyColors val="0"/>
        <c:ser>
          <c:idx val="2"/>
          <c:order val="2"/>
          <c:tx>
            <c:v>Utility Loading</c:v>
          </c:tx>
          <c:spPr>
            <a:solidFill>
              <a:schemeClr val="accent3"/>
            </a:solidFill>
            <a:ln>
              <a:noFill/>
            </a:ln>
            <a:effectLst/>
          </c:spPr>
          <c:val>
            <c:numRef>
              <c:f>Sheet2!$C$1:$C$288</c:f>
              <c:numCache>
                <c:formatCode>General</c:formatCode>
                <c:ptCount val="288"/>
                <c:pt idx="0">
                  <c:v>2791.245666666664</c:v>
                </c:pt>
                <c:pt idx="1">
                  <c:v>2714.049666666665</c:v>
                </c:pt>
                <c:pt idx="2">
                  <c:v>2596.126066666665</c:v>
                </c:pt>
                <c:pt idx="3">
                  <c:v>2581.019266666667</c:v>
                </c:pt>
                <c:pt idx="4">
                  <c:v>2567.777</c:v>
                </c:pt>
                <c:pt idx="5">
                  <c:v>2545.953466666667</c:v>
                </c:pt>
                <c:pt idx="6">
                  <c:v>2524.438066666667</c:v>
                </c:pt>
                <c:pt idx="7">
                  <c:v>2510.944</c:v>
                </c:pt>
                <c:pt idx="8">
                  <c:v>2484.684999999999</c:v>
                </c:pt>
                <c:pt idx="9">
                  <c:v>2479.850666666666</c:v>
                </c:pt>
                <c:pt idx="10">
                  <c:v>2478.410266666666</c:v>
                </c:pt>
                <c:pt idx="11">
                  <c:v>2469.263</c:v>
                </c:pt>
                <c:pt idx="12">
                  <c:v>2435.927000000001</c:v>
                </c:pt>
                <c:pt idx="13">
                  <c:v>2424.131</c:v>
                </c:pt>
                <c:pt idx="14">
                  <c:v>2404.290666666665</c:v>
                </c:pt>
                <c:pt idx="15">
                  <c:v>2389.036</c:v>
                </c:pt>
                <c:pt idx="16">
                  <c:v>2381.740466666665</c:v>
                </c:pt>
                <c:pt idx="17">
                  <c:v>2359.999000000001</c:v>
                </c:pt>
                <c:pt idx="18">
                  <c:v>2358.512</c:v>
                </c:pt>
                <c:pt idx="19">
                  <c:v>2351.32604863739</c:v>
                </c:pt>
                <c:pt idx="20">
                  <c:v>2349.283066666666</c:v>
                </c:pt>
                <c:pt idx="21">
                  <c:v>2349.150666666666</c:v>
                </c:pt>
                <c:pt idx="22">
                  <c:v>2313.974999999999</c:v>
                </c:pt>
                <c:pt idx="23">
                  <c:v>2312.710666666665</c:v>
                </c:pt>
                <c:pt idx="24">
                  <c:v>2306.962</c:v>
                </c:pt>
                <c:pt idx="25">
                  <c:v>2303.274</c:v>
                </c:pt>
                <c:pt idx="26">
                  <c:v>2302.047</c:v>
                </c:pt>
                <c:pt idx="27">
                  <c:v>2296.134</c:v>
                </c:pt>
                <c:pt idx="28">
                  <c:v>2294.309435752869</c:v>
                </c:pt>
                <c:pt idx="29">
                  <c:v>2278.666</c:v>
                </c:pt>
                <c:pt idx="30">
                  <c:v>2265.068666666665</c:v>
                </c:pt>
                <c:pt idx="31">
                  <c:v>2249.781803164959</c:v>
                </c:pt>
                <c:pt idx="32">
                  <c:v>2246.412000000001</c:v>
                </c:pt>
                <c:pt idx="33">
                  <c:v>2242.499</c:v>
                </c:pt>
                <c:pt idx="34">
                  <c:v>2237.829000000001</c:v>
                </c:pt>
                <c:pt idx="35">
                  <c:v>2236.007666666666</c:v>
                </c:pt>
                <c:pt idx="36">
                  <c:v>2211.459666666667</c:v>
                </c:pt>
                <c:pt idx="37">
                  <c:v>2208.432</c:v>
                </c:pt>
                <c:pt idx="38">
                  <c:v>2199.852666666667</c:v>
                </c:pt>
                <c:pt idx="39">
                  <c:v>2191.300000000001</c:v>
                </c:pt>
                <c:pt idx="40">
                  <c:v>2188.5405</c:v>
                </c:pt>
                <c:pt idx="41">
                  <c:v>2184.087</c:v>
                </c:pt>
                <c:pt idx="42">
                  <c:v>2183.441266666667</c:v>
                </c:pt>
                <c:pt idx="43">
                  <c:v>2182.324435752868</c:v>
                </c:pt>
                <c:pt idx="44">
                  <c:v>2178.7645</c:v>
                </c:pt>
                <c:pt idx="45">
                  <c:v>2178.057000000001</c:v>
                </c:pt>
                <c:pt idx="46">
                  <c:v>2178.046</c:v>
                </c:pt>
                <c:pt idx="47">
                  <c:v>2171.487</c:v>
                </c:pt>
                <c:pt idx="48">
                  <c:v>2169.193</c:v>
                </c:pt>
                <c:pt idx="49">
                  <c:v>2147.05</c:v>
                </c:pt>
                <c:pt idx="50">
                  <c:v>2145.956999999999</c:v>
                </c:pt>
                <c:pt idx="51">
                  <c:v>2120.497466666667</c:v>
                </c:pt>
                <c:pt idx="52">
                  <c:v>2114.907</c:v>
                </c:pt>
                <c:pt idx="53">
                  <c:v>2106.071000000001</c:v>
                </c:pt>
                <c:pt idx="54">
                  <c:v>2096.123000000001</c:v>
                </c:pt>
                <c:pt idx="55">
                  <c:v>2089.713</c:v>
                </c:pt>
                <c:pt idx="56">
                  <c:v>2086.795000000001</c:v>
                </c:pt>
                <c:pt idx="57">
                  <c:v>2081.916500000001</c:v>
                </c:pt>
                <c:pt idx="58">
                  <c:v>2076.884957958698</c:v>
                </c:pt>
                <c:pt idx="59">
                  <c:v>2068.780000000001</c:v>
                </c:pt>
                <c:pt idx="60">
                  <c:v>2061.2085</c:v>
                </c:pt>
                <c:pt idx="61">
                  <c:v>2056.560000000001</c:v>
                </c:pt>
                <c:pt idx="62">
                  <c:v>2050.143500000001</c:v>
                </c:pt>
                <c:pt idx="63">
                  <c:v>2048.109118616422</c:v>
                </c:pt>
                <c:pt idx="64">
                  <c:v>2041.643</c:v>
                </c:pt>
                <c:pt idx="65">
                  <c:v>2036.485500000001</c:v>
                </c:pt>
                <c:pt idx="66">
                  <c:v>2021.942500000001</c:v>
                </c:pt>
                <c:pt idx="67">
                  <c:v>2013.741866666667</c:v>
                </c:pt>
                <c:pt idx="68">
                  <c:v>2013.4145</c:v>
                </c:pt>
                <c:pt idx="69">
                  <c:v>2010.7155</c:v>
                </c:pt>
                <c:pt idx="70">
                  <c:v>1996.3235</c:v>
                </c:pt>
                <c:pt idx="71">
                  <c:v>1979.460666666667</c:v>
                </c:pt>
                <c:pt idx="72">
                  <c:v>1967.194527038575</c:v>
                </c:pt>
                <c:pt idx="73">
                  <c:v>1966.7375</c:v>
                </c:pt>
                <c:pt idx="74">
                  <c:v>1963.822163108826</c:v>
                </c:pt>
                <c:pt idx="75">
                  <c:v>1960.117</c:v>
                </c:pt>
                <c:pt idx="76">
                  <c:v>1957.563</c:v>
                </c:pt>
                <c:pt idx="77">
                  <c:v>1951.261</c:v>
                </c:pt>
                <c:pt idx="78">
                  <c:v>1948.4335</c:v>
                </c:pt>
                <c:pt idx="79">
                  <c:v>1935.0415</c:v>
                </c:pt>
                <c:pt idx="80">
                  <c:v>1930.219500000001</c:v>
                </c:pt>
                <c:pt idx="81">
                  <c:v>1929.150163108826</c:v>
                </c:pt>
                <c:pt idx="82">
                  <c:v>1928.82</c:v>
                </c:pt>
                <c:pt idx="83">
                  <c:v>1895.4865</c:v>
                </c:pt>
                <c:pt idx="84">
                  <c:v>1879.1575</c:v>
                </c:pt>
                <c:pt idx="85">
                  <c:v>1877.524195716434</c:v>
                </c:pt>
                <c:pt idx="86">
                  <c:v>1875.258828855886</c:v>
                </c:pt>
                <c:pt idx="87">
                  <c:v>1866.872886127843</c:v>
                </c:pt>
                <c:pt idx="88">
                  <c:v>1861.347000000001</c:v>
                </c:pt>
                <c:pt idx="89">
                  <c:v>1860.051</c:v>
                </c:pt>
                <c:pt idx="90">
                  <c:v>1859.508</c:v>
                </c:pt>
                <c:pt idx="91">
                  <c:v>1856.116866666666</c:v>
                </c:pt>
                <c:pt idx="92">
                  <c:v>1855.494</c:v>
                </c:pt>
                <c:pt idx="93">
                  <c:v>1850.917000000001</c:v>
                </c:pt>
                <c:pt idx="94">
                  <c:v>1847.129066666666</c:v>
                </c:pt>
                <c:pt idx="95">
                  <c:v>1834.407</c:v>
                </c:pt>
                <c:pt idx="96">
                  <c:v>1827.074</c:v>
                </c:pt>
                <c:pt idx="97">
                  <c:v>1812.03</c:v>
                </c:pt>
                <c:pt idx="98">
                  <c:v>1806.826163108826</c:v>
                </c:pt>
                <c:pt idx="99">
                  <c:v>1805.305666666667</c:v>
                </c:pt>
                <c:pt idx="100">
                  <c:v>1797.043764640808</c:v>
                </c:pt>
                <c:pt idx="101">
                  <c:v>1794.646</c:v>
                </c:pt>
                <c:pt idx="102">
                  <c:v>1787.116000000001</c:v>
                </c:pt>
                <c:pt idx="103">
                  <c:v>1779.305</c:v>
                </c:pt>
                <c:pt idx="104">
                  <c:v>1771.696</c:v>
                </c:pt>
                <c:pt idx="105">
                  <c:v>1769.7305</c:v>
                </c:pt>
                <c:pt idx="106">
                  <c:v>1765.935163108826</c:v>
                </c:pt>
                <c:pt idx="107">
                  <c:v>1763.444</c:v>
                </c:pt>
                <c:pt idx="108">
                  <c:v>1758.889</c:v>
                </c:pt>
                <c:pt idx="109">
                  <c:v>1756.6075</c:v>
                </c:pt>
                <c:pt idx="110">
                  <c:v>1744.66708734825</c:v>
                </c:pt>
                <c:pt idx="111">
                  <c:v>1742.119652118524</c:v>
                </c:pt>
                <c:pt idx="112">
                  <c:v>1732.342</c:v>
                </c:pt>
                <c:pt idx="113">
                  <c:v>1728.047</c:v>
                </c:pt>
                <c:pt idx="114">
                  <c:v>1726.940000000001</c:v>
                </c:pt>
                <c:pt idx="115">
                  <c:v>1724.328</c:v>
                </c:pt>
                <c:pt idx="116">
                  <c:v>1717.676163108826</c:v>
                </c:pt>
                <c:pt idx="117">
                  <c:v>1715.855</c:v>
                </c:pt>
                <c:pt idx="118">
                  <c:v>1700.916000000001</c:v>
                </c:pt>
                <c:pt idx="119">
                  <c:v>1700.152</c:v>
                </c:pt>
                <c:pt idx="120">
                  <c:v>1699.371</c:v>
                </c:pt>
                <c:pt idx="121">
                  <c:v>1690.024</c:v>
                </c:pt>
                <c:pt idx="122">
                  <c:v>1681.914</c:v>
                </c:pt>
                <c:pt idx="123">
                  <c:v>1681.273335220337</c:v>
                </c:pt>
                <c:pt idx="124">
                  <c:v>1681.0985</c:v>
                </c:pt>
                <c:pt idx="125">
                  <c:v>1675.281000000001</c:v>
                </c:pt>
                <c:pt idx="126">
                  <c:v>1664.035</c:v>
                </c:pt>
                <c:pt idx="127">
                  <c:v>1624.7205</c:v>
                </c:pt>
                <c:pt idx="128">
                  <c:v>1624.29</c:v>
                </c:pt>
                <c:pt idx="129">
                  <c:v>1619.7435</c:v>
                </c:pt>
                <c:pt idx="130">
                  <c:v>1616.846335220336</c:v>
                </c:pt>
                <c:pt idx="131">
                  <c:v>1616.491897079468</c:v>
                </c:pt>
                <c:pt idx="132">
                  <c:v>1600.584</c:v>
                </c:pt>
                <c:pt idx="133">
                  <c:v>1600.3715</c:v>
                </c:pt>
                <c:pt idx="134">
                  <c:v>1598.1925</c:v>
                </c:pt>
                <c:pt idx="135">
                  <c:v>1586.254</c:v>
                </c:pt>
                <c:pt idx="136">
                  <c:v>1579.9025</c:v>
                </c:pt>
                <c:pt idx="137">
                  <c:v>1568.362</c:v>
                </c:pt>
                <c:pt idx="138">
                  <c:v>1552.769</c:v>
                </c:pt>
                <c:pt idx="139">
                  <c:v>1543.086335220337</c:v>
                </c:pt>
                <c:pt idx="140">
                  <c:v>1537.837960744063</c:v>
                </c:pt>
                <c:pt idx="141">
                  <c:v>1536.53576</c:v>
                </c:pt>
                <c:pt idx="142">
                  <c:v>1535.276</c:v>
                </c:pt>
                <c:pt idx="143">
                  <c:v>1532.93978</c:v>
                </c:pt>
                <c:pt idx="144">
                  <c:v>1526.513</c:v>
                </c:pt>
                <c:pt idx="145">
                  <c:v>1508.009</c:v>
                </c:pt>
                <c:pt idx="146">
                  <c:v>1506.875976707696</c:v>
                </c:pt>
                <c:pt idx="147">
                  <c:v>1506.83</c:v>
                </c:pt>
                <c:pt idx="148">
                  <c:v>1504.06982</c:v>
                </c:pt>
                <c:pt idx="149">
                  <c:v>1483.911</c:v>
                </c:pt>
                <c:pt idx="150">
                  <c:v>1480.38</c:v>
                </c:pt>
                <c:pt idx="151">
                  <c:v>1478.752</c:v>
                </c:pt>
                <c:pt idx="152">
                  <c:v>1473.559</c:v>
                </c:pt>
                <c:pt idx="153">
                  <c:v>1461.071</c:v>
                </c:pt>
                <c:pt idx="154">
                  <c:v>1459.84</c:v>
                </c:pt>
                <c:pt idx="155">
                  <c:v>1456.656</c:v>
                </c:pt>
                <c:pt idx="156">
                  <c:v>1444.69104</c:v>
                </c:pt>
                <c:pt idx="157">
                  <c:v>1443.86168</c:v>
                </c:pt>
                <c:pt idx="158">
                  <c:v>1443.39725</c:v>
                </c:pt>
                <c:pt idx="159">
                  <c:v>1438.80502</c:v>
                </c:pt>
                <c:pt idx="160">
                  <c:v>1437.458</c:v>
                </c:pt>
                <c:pt idx="161">
                  <c:v>1436.563</c:v>
                </c:pt>
                <c:pt idx="162">
                  <c:v>1426.15365</c:v>
                </c:pt>
                <c:pt idx="163">
                  <c:v>1418.498</c:v>
                </c:pt>
                <c:pt idx="164">
                  <c:v>1415.05</c:v>
                </c:pt>
                <c:pt idx="165">
                  <c:v>1404.0093</c:v>
                </c:pt>
                <c:pt idx="166">
                  <c:v>1392.049</c:v>
                </c:pt>
                <c:pt idx="167">
                  <c:v>1389.9631</c:v>
                </c:pt>
                <c:pt idx="168">
                  <c:v>1376.28</c:v>
                </c:pt>
                <c:pt idx="169">
                  <c:v>1366.371</c:v>
                </c:pt>
                <c:pt idx="170">
                  <c:v>1362.12887</c:v>
                </c:pt>
                <c:pt idx="171">
                  <c:v>1354.68533</c:v>
                </c:pt>
                <c:pt idx="172">
                  <c:v>1352.35317</c:v>
                </c:pt>
                <c:pt idx="173">
                  <c:v>1350.72957</c:v>
                </c:pt>
                <c:pt idx="174">
                  <c:v>1347.61826</c:v>
                </c:pt>
                <c:pt idx="175">
                  <c:v>1343.6796</c:v>
                </c:pt>
                <c:pt idx="176">
                  <c:v>1337.651</c:v>
                </c:pt>
                <c:pt idx="177">
                  <c:v>1329.397</c:v>
                </c:pt>
                <c:pt idx="178">
                  <c:v>1328.095</c:v>
                </c:pt>
                <c:pt idx="179">
                  <c:v>1300.653</c:v>
                </c:pt>
                <c:pt idx="180">
                  <c:v>1292.126</c:v>
                </c:pt>
                <c:pt idx="181">
                  <c:v>1291.45752</c:v>
                </c:pt>
                <c:pt idx="182">
                  <c:v>1287.478</c:v>
                </c:pt>
                <c:pt idx="183">
                  <c:v>1285.1736521485</c:v>
                </c:pt>
                <c:pt idx="184">
                  <c:v>1284.663</c:v>
                </c:pt>
                <c:pt idx="185">
                  <c:v>1284.485282719</c:v>
                </c:pt>
                <c:pt idx="186">
                  <c:v>1283.55396</c:v>
                </c:pt>
                <c:pt idx="187">
                  <c:v>1280.233</c:v>
                </c:pt>
                <c:pt idx="188">
                  <c:v>1275.427</c:v>
                </c:pt>
                <c:pt idx="189">
                  <c:v>1271.1078</c:v>
                </c:pt>
                <c:pt idx="190">
                  <c:v>1265.862348146499</c:v>
                </c:pt>
                <c:pt idx="191">
                  <c:v>1259.5332082425</c:v>
                </c:pt>
                <c:pt idx="192">
                  <c:v>1245.457</c:v>
                </c:pt>
                <c:pt idx="193">
                  <c:v>1243.998</c:v>
                </c:pt>
                <c:pt idx="194">
                  <c:v>1243.52296214825</c:v>
                </c:pt>
                <c:pt idx="195">
                  <c:v>1243.027</c:v>
                </c:pt>
                <c:pt idx="196">
                  <c:v>1230.403066666666</c:v>
                </c:pt>
                <c:pt idx="197">
                  <c:v>1222.801</c:v>
                </c:pt>
                <c:pt idx="198">
                  <c:v>1217.611999999999</c:v>
                </c:pt>
                <c:pt idx="199">
                  <c:v>1217.40186</c:v>
                </c:pt>
                <c:pt idx="200">
                  <c:v>1215.30268</c:v>
                </c:pt>
                <c:pt idx="201">
                  <c:v>1213.132</c:v>
                </c:pt>
                <c:pt idx="202">
                  <c:v>1211.2503</c:v>
                </c:pt>
                <c:pt idx="203">
                  <c:v>1206.633</c:v>
                </c:pt>
                <c:pt idx="204">
                  <c:v>1203.054999999999</c:v>
                </c:pt>
                <c:pt idx="205">
                  <c:v>1193.16764</c:v>
                </c:pt>
                <c:pt idx="206">
                  <c:v>1191.9957</c:v>
                </c:pt>
                <c:pt idx="207">
                  <c:v>1188.9736147465</c:v>
                </c:pt>
                <c:pt idx="208">
                  <c:v>1186.382</c:v>
                </c:pt>
                <c:pt idx="209">
                  <c:v>1180.89</c:v>
                </c:pt>
                <c:pt idx="210">
                  <c:v>1167.432</c:v>
                </c:pt>
                <c:pt idx="211">
                  <c:v>1162.051</c:v>
                </c:pt>
                <c:pt idx="212">
                  <c:v>1159.33774493025</c:v>
                </c:pt>
                <c:pt idx="213">
                  <c:v>1149.446426666666</c:v>
                </c:pt>
                <c:pt idx="214">
                  <c:v>1148.73238</c:v>
                </c:pt>
                <c:pt idx="215">
                  <c:v>1148.376</c:v>
                </c:pt>
                <c:pt idx="216">
                  <c:v>1147.812</c:v>
                </c:pt>
                <c:pt idx="217">
                  <c:v>1141.007</c:v>
                </c:pt>
                <c:pt idx="218">
                  <c:v>1140.316</c:v>
                </c:pt>
                <c:pt idx="219">
                  <c:v>1137.119</c:v>
                </c:pt>
                <c:pt idx="220">
                  <c:v>1132.83364</c:v>
                </c:pt>
                <c:pt idx="221">
                  <c:v>1129.981166666667</c:v>
                </c:pt>
                <c:pt idx="222">
                  <c:v>1127.69</c:v>
                </c:pt>
                <c:pt idx="223">
                  <c:v>1122.273</c:v>
                </c:pt>
                <c:pt idx="224">
                  <c:v>1107.127866666666</c:v>
                </c:pt>
                <c:pt idx="225">
                  <c:v>1102.80788</c:v>
                </c:pt>
                <c:pt idx="226">
                  <c:v>1102.046</c:v>
                </c:pt>
                <c:pt idx="227">
                  <c:v>1101.163500792</c:v>
                </c:pt>
                <c:pt idx="228">
                  <c:v>1099.042466666666</c:v>
                </c:pt>
                <c:pt idx="229">
                  <c:v>1092.4286528395</c:v>
                </c:pt>
                <c:pt idx="230">
                  <c:v>1090.575186666666</c:v>
                </c:pt>
                <c:pt idx="231">
                  <c:v>1089.896</c:v>
                </c:pt>
                <c:pt idx="232">
                  <c:v>1085.793</c:v>
                </c:pt>
                <c:pt idx="233">
                  <c:v>1082.636646666666</c:v>
                </c:pt>
                <c:pt idx="234">
                  <c:v>1076.117566666667</c:v>
                </c:pt>
                <c:pt idx="235">
                  <c:v>1069.02</c:v>
                </c:pt>
                <c:pt idx="236">
                  <c:v>1069.013</c:v>
                </c:pt>
                <c:pt idx="237">
                  <c:v>1067.1566</c:v>
                </c:pt>
                <c:pt idx="238">
                  <c:v>1065.783746666667</c:v>
                </c:pt>
                <c:pt idx="239">
                  <c:v>1032.229</c:v>
                </c:pt>
                <c:pt idx="240">
                  <c:v>1027.244</c:v>
                </c:pt>
                <c:pt idx="241">
                  <c:v>1023.178446666667</c:v>
                </c:pt>
                <c:pt idx="242">
                  <c:v>1016.385</c:v>
                </c:pt>
                <c:pt idx="243">
                  <c:v>1016.16</c:v>
                </c:pt>
                <c:pt idx="244">
                  <c:v>1007.392</c:v>
                </c:pt>
                <c:pt idx="245">
                  <c:v>990.4309999999996</c:v>
                </c:pt>
                <c:pt idx="246">
                  <c:v>979.8409999999998</c:v>
                </c:pt>
                <c:pt idx="247">
                  <c:v>973.6029999999994</c:v>
                </c:pt>
                <c:pt idx="248">
                  <c:v>960.6989999999997</c:v>
                </c:pt>
                <c:pt idx="249">
                  <c:v>956.28</c:v>
                </c:pt>
                <c:pt idx="250">
                  <c:v>954.07932</c:v>
                </c:pt>
                <c:pt idx="251">
                  <c:v>926.765966666667</c:v>
                </c:pt>
                <c:pt idx="252">
                  <c:v>908.9359999999996</c:v>
                </c:pt>
                <c:pt idx="253">
                  <c:v>866.8399999999995</c:v>
                </c:pt>
                <c:pt idx="254">
                  <c:v>859.20557586825</c:v>
                </c:pt>
                <c:pt idx="255">
                  <c:v>826.6655999999996</c:v>
                </c:pt>
                <c:pt idx="256">
                  <c:v>818.3290000000002</c:v>
                </c:pt>
                <c:pt idx="257">
                  <c:v>817.212226666667</c:v>
                </c:pt>
                <c:pt idx="258">
                  <c:v>815.3348000000004</c:v>
                </c:pt>
                <c:pt idx="259">
                  <c:v>810.9430000000002</c:v>
                </c:pt>
                <c:pt idx="260">
                  <c:v>788.4906800000001</c:v>
                </c:pt>
                <c:pt idx="261">
                  <c:v>786.8879999999997</c:v>
                </c:pt>
                <c:pt idx="262">
                  <c:v>769.3989999999999</c:v>
                </c:pt>
                <c:pt idx="263">
                  <c:v>746.855</c:v>
                </c:pt>
                <c:pt idx="264">
                  <c:v>703.0973230257497</c:v>
                </c:pt>
                <c:pt idx="265">
                  <c:v>685.6718000000005</c:v>
                </c:pt>
                <c:pt idx="266">
                  <c:v>684.0296816525001</c:v>
                </c:pt>
                <c:pt idx="267">
                  <c:v>681.117</c:v>
                </c:pt>
                <c:pt idx="268">
                  <c:v>666.1290000000002</c:v>
                </c:pt>
                <c:pt idx="269">
                  <c:v>665.1305000000003</c:v>
                </c:pt>
                <c:pt idx="270">
                  <c:v>661.4779</c:v>
                </c:pt>
                <c:pt idx="271">
                  <c:v>655.8384838795</c:v>
                </c:pt>
                <c:pt idx="272">
                  <c:v>652.5920000000001</c:v>
                </c:pt>
                <c:pt idx="273">
                  <c:v>645.0579999999998</c:v>
                </c:pt>
                <c:pt idx="274">
                  <c:v>639.0552</c:v>
                </c:pt>
                <c:pt idx="275">
                  <c:v>632.4365809947499</c:v>
                </c:pt>
                <c:pt idx="276">
                  <c:v>632.3642516462501</c:v>
                </c:pt>
                <c:pt idx="277">
                  <c:v>626.2849999999998</c:v>
                </c:pt>
                <c:pt idx="278">
                  <c:v>624.5913800000001</c:v>
                </c:pt>
                <c:pt idx="279">
                  <c:v>619.7520000000001</c:v>
                </c:pt>
                <c:pt idx="280">
                  <c:v>617.4340000000001</c:v>
                </c:pt>
                <c:pt idx="281">
                  <c:v>616.5332000000003</c:v>
                </c:pt>
                <c:pt idx="282">
                  <c:v>616.4309999999997</c:v>
                </c:pt>
                <c:pt idx="283">
                  <c:v>600.8730799999998</c:v>
                </c:pt>
                <c:pt idx="284">
                  <c:v>589.6010000000001</c:v>
                </c:pt>
                <c:pt idx="285">
                  <c:v>588.975</c:v>
                </c:pt>
                <c:pt idx="286">
                  <c:v>571.1139400000002</c:v>
                </c:pt>
                <c:pt idx="287">
                  <c:v>571.0569599999998</c:v>
                </c:pt>
              </c:numCache>
            </c:numRef>
          </c:val>
          <c:extLst xmlns:c16r2="http://schemas.microsoft.com/office/drawing/2015/06/chart">
            <c:ext xmlns:c16="http://schemas.microsoft.com/office/drawing/2014/chart" uri="{C3380CC4-5D6E-409C-BE32-E72D297353CC}">
              <c16:uniqueId val="{00000000-CCA0-4266-9546-7AB1AEA8609E}"/>
            </c:ext>
          </c:extLst>
        </c:ser>
        <c:dLbls>
          <c:showLegendKey val="0"/>
          <c:showVal val="0"/>
          <c:showCatName val="0"/>
          <c:showSerName val="0"/>
          <c:showPercent val="0"/>
          <c:showBubbleSize val="0"/>
        </c:dLbls>
        <c:axId val="-1638566128"/>
        <c:axId val="-1638547824"/>
      </c:areaChart>
      <c:scatterChart>
        <c:scatterStyle val="smoothMarker"/>
        <c:varyColors val="0"/>
        <c:ser>
          <c:idx val="0"/>
          <c:order val="0"/>
          <c:tx>
            <c:v>Actual generation</c:v>
          </c:tx>
          <c:spPr>
            <a:ln w="19050" cap="rnd">
              <a:solidFill>
                <a:schemeClr val="accent1"/>
              </a:solidFill>
              <a:round/>
            </a:ln>
            <a:effectLst/>
          </c:spPr>
          <c:marker>
            <c:symbol val="none"/>
          </c:marker>
          <c:yVal>
            <c:numRef>
              <c:f>Sheet2!$A$1:$A$288</c:f>
              <c:numCache>
                <c:formatCode>General</c:formatCode>
                <c:ptCount val="288"/>
                <c:pt idx="0">
                  <c:v>0.01</c:v>
                </c:pt>
                <c:pt idx="1">
                  <c:v>0.01</c:v>
                </c:pt>
                <c:pt idx="2">
                  <c:v>0.01</c:v>
                </c:pt>
                <c:pt idx="3">
                  <c:v>16.45</c:v>
                </c:pt>
                <c:pt idx="4">
                  <c:v>0.01</c:v>
                </c:pt>
                <c:pt idx="5">
                  <c:v>10.92</c:v>
                </c:pt>
                <c:pt idx="6">
                  <c:v>20.25999999999999</c:v>
                </c:pt>
                <c:pt idx="7">
                  <c:v>0.0</c:v>
                </c:pt>
                <c:pt idx="8">
                  <c:v>0.01</c:v>
                </c:pt>
                <c:pt idx="9">
                  <c:v>0.0</c:v>
                </c:pt>
                <c:pt idx="10">
                  <c:v>0.0</c:v>
                </c:pt>
                <c:pt idx="11">
                  <c:v>0.01</c:v>
                </c:pt>
                <c:pt idx="12">
                  <c:v>0.0</c:v>
                </c:pt>
                <c:pt idx="13">
                  <c:v>0.0</c:v>
                </c:pt>
                <c:pt idx="14">
                  <c:v>5.22</c:v>
                </c:pt>
                <c:pt idx="15">
                  <c:v>8.1</c:v>
                </c:pt>
                <c:pt idx="16">
                  <c:v>22.02</c:v>
                </c:pt>
                <c:pt idx="17">
                  <c:v>0.01</c:v>
                </c:pt>
                <c:pt idx="18">
                  <c:v>0.01</c:v>
                </c:pt>
                <c:pt idx="19">
                  <c:v>0.01</c:v>
                </c:pt>
                <c:pt idx="20">
                  <c:v>22.59</c:v>
                </c:pt>
                <c:pt idx="21">
                  <c:v>0.01</c:v>
                </c:pt>
                <c:pt idx="22">
                  <c:v>17.75</c:v>
                </c:pt>
                <c:pt idx="23">
                  <c:v>0.01</c:v>
                </c:pt>
                <c:pt idx="24">
                  <c:v>0.01</c:v>
                </c:pt>
                <c:pt idx="25">
                  <c:v>8.780000000000001</c:v>
                </c:pt>
                <c:pt idx="26">
                  <c:v>4.78</c:v>
                </c:pt>
                <c:pt idx="27">
                  <c:v>6.199999999999997</c:v>
                </c:pt>
                <c:pt idx="28">
                  <c:v>0.01</c:v>
                </c:pt>
                <c:pt idx="29">
                  <c:v>0.0</c:v>
                </c:pt>
                <c:pt idx="30">
                  <c:v>18.77</c:v>
                </c:pt>
                <c:pt idx="31">
                  <c:v>0.005</c:v>
                </c:pt>
                <c:pt idx="32">
                  <c:v>0.0</c:v>
                </c:pt>
                <c:pt idx="33">
                  <c:v>3.42</c:v>
                </c:pt>
                <c:pt idx="34">
                  <c:v>9.0</c:v>
                </c:pt>
                <c:pt idx="35">
                  <c:v>0.01</c:v>
                </c:pt>
                <c:pt idx="36">
                  <c:v>0.78</c:v>
                </c:pt>
                <c:pt idx="37">
                  <c:v>1.18</c:v>
                </c:pt>
                <c:pt idx="38">
                  <c:v>0.03</c:v>
                </c:pt>
                <c:pt idx="39">
                  <c:v>0.01</c:v>
                </c:pt>
                <c:pt idx="40">
                  <c:v>0.01</c:v>
                </c:pt>
                <c:pt idx="41">
                  <c:v>17.63000000000001</c:v>
                </c:pt>
                <c:pt idx="42">
                  <c:v>19.35</c:v>
                </c:pt>
                <c:pt idx="43">
                  <c:v>0.005</c:v>
                </c:pt>
                <c:pt idx="44">
                  <c:v>0.01</c:v>
                </c:pt>
                <c:pt idx="45">
                  <c:v>0.0</c:v>
                </c:pt>
                <c:pt idx="46">
                  <c:v>0.04</c:v>
                </c:pt>
                <c:pt idx="47">
                  <c:v>18.18999999999999</c:v>
                </c:pt>
                <c:pt idx="48">
                  <c:v>0.02</c:v>
                </c:pt>
                <c:pt idx="49">
                  <c:v>14.1</c:v>
                </c:pt>
                <c:pt idx="50">
                  <c:v>1.07</c:v>
                </c:pt>
                <c:pt idx="51">
                  <c:v>0.0</c:v>
                </c:pt>
                <c:pt idx="52">
                  <c:v>0.14</c:v>
                </c:pt>
                <c:pt idx="53">
                  <c:v>12.98</c:v>
                </c:pt>
                <c:pt idx="54">
                  <c:v>9.3</c:v>
                </c:pt>
                <c:pt idx="55">
                  <c:v>4.109999999999999</c:v>
                </c:pt>
                <c:pt idx="56">
                  <c:v>12.67</c:v>
                </c:pt>
                <c:pt idx="57">
                  <c:v>0.0</c:v>
                </c:pt>
                <c:pt idx="58">
                  <c:v>0.005</c:v>
                </c:pt>
                <c:pt idx="59">
                  <c:v>5.58</c:v>
                </c:pt>
                <c:pt idx="60">
                  <c:v>10.29</c:v>
                </c:pt>
                <c:pt idx="61">
                  <c:v>0.01</c:v>
                </c:pt>
                <c:pt idx="62">
                  <c:v>4.149999999999999</c:v>
                </c:pt>
                <c:pt idx="63">
                  <c:v>0.005</c:v>
                </c:pt>
                <c:pt idx="64">
                  <c:v>0.0</c:v>
                </c:pt>
                <c:pt idx="65">
                  <c:v>0.01</c:v>
                </c:pt>
                <c:pt idx="66">
                  <c:v>0.01</c:v>
                </c:pt>
                <c:pt idx="67">
                  <c:v>16.0</c:v>
                </c:pt>
                <c:pt idx="68">
                  <c:v>14.55</c:v>
                </c:pt>
                <c:pt idx="69">
                  <c:v>0.0</c:v>
                </c:pt>
                <c:pt idx="70">
                  <c:v>0.83</c:v>
                </c:pt>
                <c:pt idx="71">
                  <c:v>0.07</c:v>
                </c:pt>
                <c:pt idx="72">
                  <c:v>0.01</c:v>
                </c:pt>
                <c:pt idx="73">
                  <c:v>0.04</c:v>
                </c:pt>
                <c:pt idx="74">
                  <c:v>15.285</c:v>
                </c:pt>
                <c:pt idx="75">
                  <c:v>3.26</c:v>
                </c:pt>
                <c:pt idx="76">
                  <c:v>0.01</c:v>
                </c:pt>
                <c:pt idx="77">
                  <c:v>11.4</c:v>
                </c:pt>
                <c:pt idx="78">
                  <c:v>20.74</c:v>
                </c:pt>
                <c:pt idx="79">
                  <c:v>18.96</c:v>
                </c:pt>
                <c:pt idx="80">
                  <c:v>19.3</c:v>
                </c:pt>
                <c:pt idx="81">
                  <c:v>8.440000000000001</c:v>
                </c:pt>
                <c:pt idx="82">
                  <c:v>0.02</c:v>
                </c:pt>
                <c:pt idx="83">
                  <c:v>16.4</c:v>
                </c:pt>
                <c:pt idx="84">
                  <c:v>0.01</c:v>
                </c:pt>
                <c:pt idx="85">
                  <c:v>20.61</c:v>
                </c:pt>
                <c:pt idx="86">
                  <c:v>0.01</c:v>
                </c:pt>
                <c:pt idx="87">
                  <c:v>0.005</c:v>
                </c:pt>
                <c:pt idx="88">
                  <c:v>14.12</c:v>
                </c:pt>
                <c:pt idx="89">
                  <c:v>0.02</c:v>
                </c:pt>
                <c:pt idx="90">
                  <c:v>0.0</c:v>
                </c:pt>
                <c:pt idx="91">
                  <c:v>1.81</c:v>
                </c:pt>
                <c:pt idx="92">
                  <c:v>0.01</c:v>
                </c:pt>
                <c:pt idx="93">
                  <c:v>5.960000000000001</c:v>
                </c:pt>
                <c:pt idx="94">
                  <c:v>11.05</c:v>
                </c:pt>
                <c:pt idx="95">
                  <c:v>0.02</c:v>
                </c:pt>
                <c:pt idx="96">
                  <c:v>0.0</c:v>
                </c:pt>
                <c:pt idx="97">
                  <c:v>0.02</c:v>
                </c:pt>
                <c:pt idx="98">
                  <c:v>3.91</c:v>
                </c:pt>
                <c:pt idx="99">
                  <c:v>5.609999999999998</c:v>
                </c:pt>
                <c:pt idx="100">
                  <c:v>20.95</c:v>
                </c:pt>
                <c:pt idx="101">
                  <c:v>0.01</c:v>
                </c:pt>
                <c:pt idx="102">
                  <c:v>20.96</c:v>
                </c:pt>
                <c:pt idx="103">
                  <c:v>9.19</c:v>
                </c:pt>
                <c:pt idx="104">
                  <c:v>0.01</c:v>
                </c:pt>
                <c:pt idx="105">
                  <c:v>0.01</c:v>
                </c:pt>
                <c:pt idx="106">
                  <c:v>0.02</c:v>
                </c:pt>
                <c:pt idx="107">
                  <c:v>2.6</c:v>
                </c:pt>
                <c:pt idx="108">
                  <c:v>0.01</c:v>
                </c:pt>
                <c:pt idx="109">
                  <c:v>13.58</c:v>
                </c:pt>
                <c:pt idx="110">
                  <c:v>0.04</c:v>
                </c:pt>
                <c:pt idx="111">
                  <c:v>22.11500000000001</c:v>
                </c:pt>
                <c:pt idx="112">
                  <c:v>21.64</c:v>
                </c:pt>
                <c:pt idx="113">
                  <c:v>0.03</c:v>
                </c:pt>
                <c:pt idx="114">
                  <c:v>0.01</c:v>
                </c:pt>
                <c:pt idx="115">
                  <c:v>1.4</c:v>
                </c:pt>
                <c:pt idx="116">
                  <c:v>0.51</c:v>
                </c:pt>
                <c:pt idx="117">
                  <c:v>24.86</c:v>
                </c:pt>
                <c:pt idx="118">
                  <c:v>19.88</c:v>
                </c:pt>
                <c:pt idx="119">
                  <c:v>0.01</c:v>
                </c:pt>
                <c:pt idx="120">
                  <c:v>0.01</c:v>
                </c:pt>
                <c:pt idx="121">
                  <c:v>0.24</c:v>
                </c:pt>
                <c:pt idx="122">
                  <c:v>22.43</c:v>
                </c:pt>
                <c:pt idx="123">
                  <c:v>21.815</c:v>
                </c:pt>
                <c:pt idx="124">
                  <c:v>0.01</c:v>
                </c:pt>
                <c:pt idx="125">
                  <c:v>0.01</c:v>
                </c:pt>
                <c:pt idx="126">
                  <c:v>9.32</c:v>
                </c:pt>
                <c:pt idx="127">
                  <c:v>8.34</c:v>
                </c:pt>
                <c:pt idx="128">
                  <c:v>4.26</c:v>
                </c:pt>
                <c:pt idx="129">
                  <c:v>0.0</c:v>
                </c:pt>
                <c:pt idx="130">
                  <c:v>20.89</c:v>
                </c:pt>
                <c:pt idx="131">
                  <c:v>1.24</c:v>
                </c:pt>
                <c:pt idx="132">
                  <c:v>0.38</c:v>
                </c:pt>
                <c:pt idx="133">
                  <c:v>0.02</c:v>
                </c:pt>
                <c:pt idx="134">
                  <c:v>0.01</c:v>
                </c:pt>
                <c:pt idx="135">
                  <c:v>0.0</c:v>
                </c:pt>
                <c:pt idx="136">
                  <c:v>2.849999999999999</c:v>
                </c:pt>
                <c:pt idx="137">
                  <c:v>16.66</c:v>
                </c:pt>
                <c:pt idx="138">
                  <c:v>5.44</c:v>
                </c:pt>
                <c:pt idx="139">
                  <c:v>16.33000000000001</c:v>
                </c:pt>
                <c:pt idx="140">
                  <c:v>5.220000000000001</c:v>
                </c:pt>
                <c:pt idx="141">
                  <c:v>0.02</c:v>
                </c:pt>
                <c:pt idx="142">
                  <c:v>0.03</c:v>
                </c:pt>
                <c:pt idx="143">
                  <c:v>0.79</c:v>
                </c:pt>
                <c:pt idx="144">
                  <c:v>20.86999999999999</c:v>
                </c:pt>
                <c:pt idx="145">
                  <c:v>0.01</c:v>
                </c:pt>
                <c:pt idx="146">
                  <c:v>11.215</c:v>
                </c:pt>
                <c:pt idx="147">
                  <c:v>0.01</c:v>
                </c:pt>
                <c:pt idx="148">
                  <c:v>0.02</c:v>
                </c:pt>
                <c:pt idx="149">
                  <c:v>0.0</c:v>
                </c:pt>
                <c:pt idx="150">
                  <c:v>0.04</c:v>
                </c:pt>
                <c:pt idx="151">
                  <c:v>0.92</c:v>
                </c:pt>
                <c:pt idx="152">
                  <c:v>0.67</c:v>
                </c:pt>
                <c:pt idx="153">
                  <c:v>0.01</c:v>
                </c:pt>
                <c:pt idx="154">
                  <c:v>0.01</c:v>
                </c:pt>
                <c:pt idx="155">
                  <c:v>0.01</c:v>
                </c:pt>
                <c:pt idx="156">
                  <c:v>0.02</c:v>
                </c:pt>
                <c:pt idx="157">
                  <c:v>19.2</c:v>
                </c:pt>
                <c:pt idx="158">
                  <c:v>16.64</c:v>
                </c:pt>
                <c:pt idx="159">
                  <c:v>2.08</c:v>
                </c:pt>
                <c:pt idx="160">
                  <c:v>24.52</c:v>
                </c:pt>
                <c:pt idx="161">
                  <c:v>11.38</c:v>
                </c:pt>
                <c:pt idx="162">
                  <c:v>19.74</c:v>
                </c:pt>
                <c:pt idx="163">
                  <c:v>4.83</c:v>
                </c:pt>
                <c:pt idx="164">
                  <c:v>0.4</c:v>
                </c:pt>
                <c:pt idx="165">
                  <c:v>13.01</c:v>
                </c:pt>
                <c:pt idx="166">
                  <c:v>0.01</c:v>
                </c:pt>
                <c:pt idx="167">
                  <c:v>12.14</c:v>
                </c:pt>
                <c:pt idx="168">
                  <c:v>0.01</c:v>
                </c:pt>
                <c:pt idx="169">
                  <c:v>0.01</c:v>
                </c:pt>
                <c:pt idx="170">
                  <c:v>14.76</c:v>
                </c:pt>
                <c:pt idx="171">
                  <c:v>3.74</c:v>
                </c:pt>
                <c:pt idx="172">
                  <c:v>17.46</c:v>
                </c:pt>
                <c:pt idx="173">
                  <c:v>8.84</c:v>
                </c:pt>
                <c:pt idx="174">
                  <c:v>3.43</c:v>
                </c:pt>
                <c:pt idx="175">
                  <c:v>6.96</c:v>
                </c:pt>
                <c:pt idx="176">
                  <c:v>12.59</c:v>
                </c:pt>
                <c:pt idx="177">
                  <c:v>23.65</c:v>
                </c:pt>
                <c:pt idx="178">
                  <c:v>14.24</c:v>
                </c:pt>
                <c:pt idx="179">
                  <c:v>0.12</c:v>
                </c:pt>
                <c:pt idx="180">
                  <c:v>0.01</c:v>
                </c:pt>
                <c:pt idx="181">
                  <c:v>0.02</c:v>
                </c:pt>
                <c:pt idx="182">
                  <c:v>0.0</c:v>
                </c:pt>
                <c:pt idx="183">
                  <c:v>13.72</c:v>
                </c:pt>
                <c:pt idx="184">
                  <c:v>8.15</c:v>
                </c:pt>
                <c:pt idx="185">
                  <c:v>9.23</c:v>
                </c:pt>
                <c:pt idx="186">
                  <c:v>0.0</c:v>
                </c:pt>
                <c:pt idx="187">
                  <c:v>0.13</c:v>
                </c:pt>
                <c:pt idx="188">
                  <c:v>0.03</c:v>
                </c:pt>
                <c:pt idx="189">
                  <c:v>2.099999999999999</c:v>
                </c:pt>
                <c:pt idx="190">
                  <c:v>2.34</c:v>
                </c:pt>
                <c:pt idx="191">
                  <c:v>0.04</c:v>
                </c:pt>
                <c:pt idx="192">
                  <c:v>0.0</c:v>
                </c:pt>
                <c:pt idx="193">
                  <c:v>0.01</c:v>
                </c:pt>
                <c:pt idx="194">
                  <c:v>16.09</c:v>
                </c:pt>
                <c:pt idx="195">
                  <c:v>0.02</c:v>
                </c:pt>
                <c:pt idx="196">
                  <c:v>11.94</c:v>
                </c:pt>
                <c:pt idx="197">
                  <c:v>0.35</c:v>
                </c:pt>
                <c:pt idx="198">
                  <c:v>0.09</c:v>
                </c:pt>
                <c:pt idx="199">
                  <c:v>0.01</c:v>
                </c:pt>
                <c:pt idx="200">
                  <c:v>6.45</c:v>
                </c:pt>
                <c:pt idx="201">
                  <c:v>0.01</c:v>
                </c:pt>
                <c:pt idx="202">
                  <c:v>0.01</c:v>
                </c:pt>
                <c:pt idx="203">
                  <c:v>7.05</c:v>
                </c:pt>
                <c:pt idx="204">
                  <c:v>0.01</c:v>
                </c:pt>
                <c:pt idx="205">
                  <c:v>1.58</c:v>
                </c:pt>
                <c:pt idx="206">
                  <c:v>0.3</c:v>
                </c:pt>
                <c:pt idx="207">
                  <c:v>13.02</c:v>
                </c:pt>
                <c:pt idx="208">
                  <c:v>21.56</c:v>
                </c:pt>
                <c:pt idx="209">
                  <c:v>0.01</c:v>
                </c:pt>
                <c:pt idx="210">
                  <c:v>10.16</c:v>
                </c:pt>
                <c:pt idx="211">
                  <c:v>15.1</c:v>
                </c:pt>
                <c:pt idx="212">
                  <c:v>0.02</c:v>
                </c:pt>
                <c:pt idx="213">
                  <c:v>0.0</c:v>
                </c:pt>
                <c:pt idx="214">
                  <c:v>1.73</c:v>
                </c:pt>
                <c:pt idx="215">
                  <c:v>1.9</c:v>
                </c:pt>
                <c:pt idx="216">
                  <c:v>1.71</c:v>
                </c:pt>
                <c:pt idx="217">
                  <c:v>0.01</c:v>
                </c:pt>
                <c:pt idx="218">
                  <c:v>7.35</c:v>
                </c:pt>
                <c:pt idx="219">
                  <c:v>0.0</c:v>
                </c:pt>
                <c:pt idx="220">
                  <c:v>1.0</c:v>
                </c:pt>
                <c:pt idx="221">
                  <c:v>0.0</c:v>
                </c:pt>
                <c:pt idx="222">
                  <c:v>0.01</c:v>
                </c:pt>
                <c:pt idx="223">
                  <c:v>0.45</c:v>
                </c:pt>
                <c:pt idx="224">
                  <c:v>0.0</c:v>
                </c:pt>
                <c:pt idx="225">
                  <c:v>0.01</c:v>
                </c:pt>
                <c:pt idx="226">
                  <c:v>1.64</c:v>
                </c:pt>
                <c:pt idx="227">
                  <c:v>10.9</c:v>
                </c:pt>
                <c:pt idx="228">
                  <c:v>5.76</c:v>
                </c:pt>
                <c:pt idx="229">
                  <c:v>10.5</c:v>
                </c:pt>
                <c:pt idx="230">
                  <c:v>0.0</c:v>
                </c:pt>
                <c:pt idx="231">
                  <c:v>0.02</c:v>
                </c:pt>
                <c:pt idx="232">
                  <c:v>6.220000000000001</c:v>
                </c:pt>
                <c:pt idx="233">
                  <c:v>0.0</c:v>
                </c:pt>
                <c:pt idx="234">
                  <c:v>0.0</c:v>
                </c:pt>
                <c:pt idx="235">
                  <c:v>0.01</c:v>
                </c:pt>
                <c:pt idx="236">
                  <c:v>7.7</c:v>
                </c:pt>
                <c:pt idx="237">
                  <c:v>0.12</c:v>
                </c:pt>
                <c:pt idx="238">
                  <c:v>0.0</c:v>
                </c:pt>
                <c:pt idx="239">
                  <c:v>0.64</c:v>
                </c:pt>
                <c:pt idx="240">
                  <c:v>0.01</c:v>
                </c:pt>
                <c:pt idx="241">
                  <c:v>0.0</c:v>
                </c:pt>
                <c:pt idx="242">
                  <c:v>0.0</c:v>
                </c:pt>
                <c:pt idx="243">
                  <c:v>0.01</c:v>
                </c:pt>
                <c:pt idx="244">
                  <c:v>0.01</c:v>
                </c:pt>
                <c:pt idx="245">
                  <c:v>0.0</c:v>
                </c:pt>
                <c:pt idx="246">
                  <c:v>0.01</c:v>
                </c:pt>
                <c:pt idx="247">
                  <c:v>0.02</c:v>
                </c:pt>
                <c:pt idx="248">
                  <c:v>0.0</c:v>
                </c:pt>
                <c:pt idx="249">
                  <c:v>0.01</c:v>
                </c:pt>
                <c:pt idx="250">
                  <c:v>0.0</c:v>
                </c:pt>
                <c:pt idx="251">
                  <c:v>0.0</c:v>
                </c:pt>
                <c:pt idx="252">
                  <c:v>0.01</c:v>
                </c:pt>
                <c:pt idx="253">
                  <c:v>0.01</c:v>
                </c:pt>
                <c:pt idx="254">
                  <c:v>0.01</c:v>
                </c:pt>
                <c:pt idx="255">
                  <c:v>0.01</c:v>
                </c:pt>
                <c:pt idx="256">
                  <c:v>0.01</c:v>
                </c:pt>
                <c:pt idx="257">
                  <c:v>0.0</c:v>
                </c:pt>
                <c:pt idx="258">
                  <c:v>0.01</c:v>
                </c:pt>
                <c:pt idx="259">
                  <c:v>0.01</c:v>
                </c:pt>
                <c:pt idx="260">
                  <c:v>0.01</c:v>
                </c:pt>
                <c:pt idx="261">
                  <c:v>0.0</c:v>
                </c:pt>
                <c:pt idx="262">
                  <c:v>0.0</c:v>
                </c:pt>
                <c:pt idx="263">
                  <c:v>0.01</c:v>
                </c:pt>
                <c:pt idx="264">
                  <c:v>0.01</c:v>
                </c:pt>
                <c:pt idx="265">
                  <c:v>0.0</c:v>
                </c:pt>
                <c:pt idx="266">
                  <c:v>0.01</c:v>
                </c:pt>
                <c:pt idx="267">
                  <c:v>0.01</c:v>
                </c:pt>
                <c:pt idx="268">
                  <c:v>0.01</c:v>
                </c:pt>
                <c:pt idx="269">
                  <c:v>0.01</c:v>
                </c:pt>
                <c:pt idx="270">
                  <c:v>0.01</c:v>
                </c:pt>
                <c:pt idx="271">
                  <c:v>0.01</c:v>
                </c:pt>
                <c:pt idx="272">
                  <c:v>0.01</c:v>
                </c:pt>
                <c:pt idx="273">
                  <c:v>0.01</c:v>
                </c:pt>
                <c:pt idx="274">
                  <c:v>0.01</c:v>
                </c:pt>
                <c:pt idx="275">
                  <c:v>0.01</c:v>
                </c:pt>
                <c:pt idx="276">
                  <c:v>0.0</c:v>
                </c:pt>
                <c:pt idx="277">
                  <c:v>0.0</c:v>
                </c:pt>
                <c:pt idx="278">
                  <c:v>0.01</c:v>
                </c:pt>
                <c:pt idx="279">
                  <c:v>0.01</c:v>
                </c:pt>
                <c:pt idx="280">
                  <c:v>0.02</c:v>
                </c:pt>
                <c:pt idx="281">
                  <c:v>0.0</c:v>
                </c:pt>
                <c:pt idx="282">
                  <c:v>0.01</c:v>
                </c:pt>
                <c:pt idx="283">
                  <c:v>0.01</c:v>
                </c:pt>
                <c:pt idx="284">
                  <c:v>0.01</c:v>
                </c:pt>
                <c:pt idx="285">
                  <c:v>0.01</c:v>
                </c:pt>
                <c:pt idx="286">
                  <c:v>0.01</c:v>
                </c:pt>
                <c:pt idx="287">
                  <c:v>0.0</c:v>
                </c:pt>
              </c:numCache>
            </c:numRef>
          </c:yVal>
          <c:smooth val="1"/>
          <c:extLst xmlns:c16r2="http://schemas.microsoft.com/office/drawing/2015/06/chart">
            <c:ext xmlns:c16="http://schemas.microsoft.com/office/drawing/2014/chart" uri="{C3380CC4-5D6E-409C-BE32-E72D297353CC}">
              <c16:uniqueId val="{00000001-CCA0-4266-9546-7AB1AEA8609E}"/>
            </c:ext>
          </c:extLst>
        </c:ser>
        <c:ser>
          <c:idx val="1"/>
          <c:order val="1"/>
          <c:tx>
            <c:v>Rating</c:v>
          </c:tx>
          <c:spPr>
            <a:ln w="19050" cap="rnd">
              <a:solidFill>
                <a:schemeClr val="accent2"/>
              </a:solidFill>
              <a:round/>
            </a:ln>
            <a:effectLst/>
          </c:spPr>
          <c:marker>
            <c:symbol val="none"/>
          </c:marker>
          <c:yVal>
            <c:numRef>
              <c:f>Sheet2!$B$1:$B$288</c:f>
              <c:numCache>
                <c:formatCode>General</c:formatCode>
                <c:ptCount val="288"/>
                <c:pt idx="0">
                  <c:v>35.0</c:v>
                </c:pt>
                <c:pt idx="1">
                  <c:v>35.0</c:v>
                </c:pt>
                <c:pt idx="2">
                  <c:v>35.0</c:v>
                </c:pt>
                <c:pt idx="3">
                  <c:v>35.0</c:v>
                </c:pt>
                <c:pt idx="4">
                  <c:v>35.0</c:v>
                </c:pt>
                <c:pt idx="5">
                  <c:v>35.0</c:v>
                </c:pt>
                <c:pt idx="6">
                  <c:v>35.0</c:v>
                </c:pt>
                <c:pt idx="7">
                  <c:v>35.0</c:v>
                </c:pt>
                <c:pt idx="8">
                  <c:v>35.0</c:v>
                </c:pt>
                <c:pt idx="9">
                  <c:v>35.0</c:v>
                </c:pt>
                <c:pt idx="10">
                  <c:v>35.0</c:v>
                </c:pt>
                <c:pt idx="11">
                  <c:v>35.0</c:v>
                </c:pt>
                <c:pt idx="12">
                  <c:v>35.0</c:v>
                </c:pt>
                <c:pt idx="13">
                  <c:v>35.0</c:v>
                </c:pt>
                <c:pt idx="14">
                  <c:v>35.0</c:v>
                </c:pt>
                <c:pt idx="15">
                  <c:v>35.0</c:v>
                </c:pt>
                <c:pt idx="16">
                  <c:v>35.0</c:v>
                </c:pt>
                <c:pt idx="17">
                  <c:v>35.0</c:v>
                </c:pt>
                <c:pt idx="18">
                  <c:v>35.0</c:v>
                </c:pt>
                <c:pt idx="19">
                  <c:v>35.0</c:v>
                </c:pt>
                <c:pt idx="20">
                  <c:v>35.0</c:v>
                </c:pt>
                <c:pt idx="21">
                  <c:v>35.0</c:v>
                </c:pt>
                <c:pt idx="22">
                  <c:v>35.0</c:v>
                </c:pt>
                <c:pt idx="23">
                  <c:v>35.0</c:v>
                </c:pt>
                <c:pt idx="24">
                  <c:v>35.0</c:v>
                </c:pt>
                <c:pt idx="25">
                  <c:v>35.0</c:v>
                </c:pt>
                <c:pt idx="26">
                  <c:v>35.0</c:v>
                </c:pt>
                <c:pt idx="27">
                  <c:v>35.0</c:v>
                </c:pt>
                <c:pt idx="28">
                  <c:v>35.0</c:v>
                </c:pt>
                <c:pt idx="29">
                  <c:v>35.0</c:v>
                </c:pt>
                <c:pt idx="30">
                  <c:v>35.0</c:v>
                </c:pt>
                <c:pt idx="31">
                  <c:v>35.0</c:v>
                </c:pt>
                <c:pt idx="32">
                  <c:v>35.0</c:v>
                </c:pt>
                <c:pt idx="33">
                  <c:v>35.0</c:v>
                </c:pt>
                <c:pt idx="34">
                  <c:v>35.0</c:v>
                </c:pt>
                <c:pt idx="35">
                  <c:v>35.0</c:v>
                </c:pt>
                <c:pt idx="36">
                  <c:v>35.0</c:v>
                </c:pt>
                <c:pt idx="37">
                  <c:v>35.0</c:v>
                </c:pt>
                <c:pt idx="38">
                  <c:v>35.0</c:v>
                </c:pt>
                <c:pt idx="39">
                  <c:v>35.0</c:v>
                </c:pt>
                <c:pt idx="40">
                  <c:v>35.0</c:v>
                </c:pt>
                <c:pt idx="41">
                  <c:v>35.0</c:v>
                </c:pt>
                <c:pt idx="42">
                  <c:v>35.0</c:v>
                </c:pt>
                <c:pt idx="43">
                  <c:v>35.0</c:v>
                </c:pt>
                <c:pt idx="44">
                  <c:v>35.0</c:v>
                </c:pt>
                <c:pt idx="45">
                  <c:v>35.0</c:v>
                </c:pt>
                <c:pt idx="46">
                  <c:v>35.0</c:v>
                </c:pt>
                <c:pt idx="47">
                  <c:v>35.0</c:v>
                </c:pt>
                <c:pt idx="48">
                  <c:v>35.0</c:v>
                </c:pt>
                <c:pt idx="49">
                  <c:v>35.0</c:v>
                </c:pt>
                <c:pt idx="50">
                  <c:v>35.0</c:v>
                </c:pt>
                <c:pt idx="51">
                  <c:v>35.0</c:v>
                </c:pt>
                <c:pt idx="52">
                  <c:v>35.0</c:v>
                </c:pt>
                <c:pt idx="53">
                  <c:v>35.0</c:v>
                </c:pt>
                <c:pt idx="54">
                  <c:v>35.0</c:v>
                </c:pt>
                <c:pt idx="55">
                  <c:v>35.0</c:v>
                </c:pt>
                <c:pt idx="56">
                  <c:v>35.0</c:v>
                </c:pt>
                <c:pt idx="57">
                  <c:v>35.0</c:v>
                </c:pt>
                <c:pt idx="58">
                  <c:v>35.0</c:v>
                </c:pt>
                <c:pt idx="59">
                  <c:v>35.0</c:v>
                </c:pt>
                <c:pt idx="60">
                  <c:v>35.0</c:v>
                </c:pt>
                <c:pt idx="61">
                  <c:v>35.0</c:v>
                </c:pt>
                <c:pt idx="62">
                  <c:v>35.0</c:v>
                </c:pt>
                <c:pt idx="63">
                  <c:v>35.0</c:v>
                </c:pt>
                <c:pt idx="64">
                  <c:v>35.0</c:v>
                </c:pt>
                <c:pt idx="65">
                  <c:v>35.0</c:v>
                </c:pt>
                <c:pt idx="66">
                  <c:v>35.0</c:v>
                </c:pt>
                <c:pt idx="67">
                  <c:v>35.0</c:v>
                </c:pt>
                <c:pt idx="68">
                  <c:v>35.0</c:v>
                </c:pt>
                <c:pt idx="69">
                  <c:v>35.0</c:v>
                </c:pt>
                <c:pt idx="70">
                  <c:v>35.0</c:v>
                </c:pt>
                <c:pt idx="71">
                  <c:v>35.0</c:v>
                </c:pt>
                <c:pt idx="72">
                  <c:v>35.0</c:v>
                </c:pt>
                <c:pt idx="73">
                  <c:v>35.0</c:v>
                </c:pt>
                <c:pt idx="74">
                  <c:v>35.0</c:v>
                </c:pt>
                <c:pt idx="75">
                  <c:v>35.0</c:v>
                </c:pt>
                <c:pt idx="76">
                  <c:v>35.0</c:v>
                </c:pt>
                <c:pt idx="77">
                  <c:v>35.0</c:v>
                </c:pt>
                <c:pt idx="78">
                  <c:v>35.0</c:v>
                </c:pt>
                <c:pt idx="79">
                  <c:v>35.0</c:v>
                </c:pt>
                <c:pt idx="80">
                  <c:v>35.0</c:v>
                </c:pt>
                <c:pt idx="81">
                  <c:v>35.0</c:v>
                </c:pt>
                <c:pt idx="82">
                  <c:v>35.0</c:v>
                </c:pt>
                <c:pt idx="83">
                  <c:v>35.0</c:v>
                </c:pt>
                <c:pt idx="84">
                  <c:v>35.0</c:v>
                </c:pt>
                <c:pt idx="85">
                  <c:v>35.0</c:v>
                </c:pt>
                <c:pt idx="86">
                  <c:v>35.0</c:v>
                </c:pt>
                <c:pt idx="87">
                  <c:v>35.0</c:v>
                </c:pt>
                <c:pt idx="88">
                  <c:v>35.0</c:v>
                </c:pt>
                <c:pt idx="89">
                  <c:v>35.0</c:v>
                </c:pt>
                <c:pt idx="90">
                  <c:v>35.0</c:v>
                </c:pt>
                <c:pt idx="91">
                  <c:v>35.0</c:v>
                </c:pt>
                <c:pt idx="92">
                  <c:v>35.0</c:v>
                </c:pt>
                <c:pt idx="93">
                  <c:v>35.0</c:v>
                </c:pt>
                <c:pt idx="94">
                  <c:v>35.0</c:v>
                </c:pt>
                <c:pt idx="95">
                  <c:v>35.0</c:v>
                </c:pt>
                <c:pt idx="96">
                  <c:v>35.0</c:v>
                </c:pt>
                <c:pt idx="97">
                  <c:v>35.0</c:v>
                </c:pt>
                <c:pt idx="98">
                  <c:v>35.0</c:v>
                </c:pt>
                <c:pt idx="99">
                  <c:v>35.0</c:v>
                </c:pt>
                <c:pt idx="100">
                  <c:v>35.0</c:v>
                </c:pt>
                <c:pt idx="101">
                  <c:v>35.0</c:v>
                </c:pt>
                <c:pt idx="102">
                  <c:v>35.0</c:v>
                </c:pt>
                <c:pt idx="103">
                  <c:v>35.0</c:v>
                </c:pt>
                <c:pt idx="104">
                  <c:v>35.0</c:v>
                </c:pt>
                <c:pt idx="105">
                  <c:v>35.0</c:v>
                </c:pt>
                <c:pt idx="106">
                  <c:v>35.0</c:v>
                </c:pt>
                <c:pt idx="107">
                  <c:v>35.0</c:v>
                </c:pt>
                <c:pt idx="108">
                  <c:v>35.0</c:v>
                </c:pt>
                <c:pt idx="109">
                  <c:v>35.0</c:v>
                </c:pt>
                <c:pt idx="110">
                  <c:v>35.0</c:v>
                </c:pt>
                <c:pt idx="111">
                  <c:v>35.0</c:v>
                </c:pt>
                <c:pt idx="112">
                  <c:v>35.0</c:v>
                </c:pt>
                <c:pt idx="113">
                  <c:v>35.0</c:v>
                </c:pt>
                <c:pt idx="114">
                  <c:v>35.0</c:v>
                </c:pt>
                <c:pt idx="115">
                  <c:v>35.0</c:v>
                </c:pt>
                <c:pt idx="116">
                  <c:v>35.0</c:v>
                </c:pt>
                <c:pt idx="117">
                  <c:v>35.0</c:v>
                </c:pt>
                <c:pt idx="118">
                  <c:v>35.0</c:v>
                </c:pt>
                <c:pt idx="119">
                  <c:v>35.0</c:v>
                </c:pt>
                <c:pt idx="120">
                  <c:v>35.0</c:v>
                </c:pt>
                <c:pt idx="121">
                  <c:v>35.0</c:v>
                </c:pt>
                <c:pt idx="122">
                  <c:v>35.0</c:v>
                </c:pt>
                <c:pt idx="123">
                  <c:v>35.0</c:v>
                </c:pt>
                <c:pt idx="124">
                  <c:v>35.0</c:v>
                </c:pt>
                <c:pt idx="125">
                  <c:v>35.0</c:v>
                </c:pt>
                <c:pt idx="126">
                  <c:v>35.0</c:v>
                </c:pt>
                <c:pt idx="127">
                  <c:v>35.0</c:v>
                </c:pt>
                <c:pt idx="128">
                  <c:v>35.0</c:v>
                </c:pt>
                <c:pt idx="129">
                  <c:v>35.0</c:v>
                </c:pt>
                <c:pt idx="130">
                  <c:v>35.0</c:v>
                </c:pt>
                <c:pt idx="131">
                  <c:v>35.0</c:v>
                </c:pt>
                <c:pt idx="132">
                  <c:v>35.0</c:v>
                </c:pt>
                <c:pt idx="133">
                  <c:v>35.0</c:v>
                </c:pt>
                <c:pt idx="134">
                  <c:v>35.0</c:v>
                </c:pt>
                <c:pt idx="135">
                  <c:v>35.0</c:v>
                </c:pt>
                <c:pt idx="136">
                  <c:v>35.0</c:v>
                </c:pt>
                <c:pt idx="137">
                  <c:v>35.0</c:v>
                </c:pt>
                <c:pt idx="138">
                  <c:v>35.0</c:v>
                </c:pt>
                <c:pt idx="139">
                  <c:v>35.0</c:v>
                </c:pt>
                <c:pt idx="140">
                  <c:v>35.0</c:v>
                </c:pt>
                <c:pt idx="141">
                  <c:v>35.0</c:v>
                </c:pt>
                <c:pt idx="142">
                  <c:v>35.0</c:v>
                </c:pt>
                <c:pt idx="143">
                  <c:v>35.0</c:v>
                </c:pt>
                <c:pt idx="144">
                  <c:v>35.0</c:v>
                </c:pt>
                <c:pt idx="145">
                  <c:v>35.0</c:v>
                </c:pt>
                <c:pt idx="146">
                  <c:v>35.0</c:v>
                </c:pt>
                <c:pt idx="147">
                  <c:v>35.0</c:v>
                </c:pt>
                <c:pt idx="148">
                  <c:v>35.0</c:v>
                </c:pt>
                <c:pt idx="149">
                  <c:v>35.0</c:v>
                </c:pt>
                <c:pt idx="150">
                  <c:v>35.0</c:v>
                </c:pt>
                <c:pt idx="151">
                  <c:v>35.0</c:v>
                </c:pt>
                <c:pt idx="152">
                  <c:v>35.0</c:v>
                </c:pt>
                <c:pt idx="153">
                  <c:v>35.0</c:v>
                </c:pt>
                <c:pt idx="154">
                  <c:v>35.0</c:v>
                </c:pt>
                <c:pt idx="155">
                  <c:v>35.0</c:v>
                </c:pt>
                <c:pt idx="156">
                  <c:v>35.0</c:v>
                </c:pt>
                <c:pt idx="157">
                  <c:v>35.0</c:v>
                </c:pt>
                <c:pt idx="158">
                  <c:v>35.0</c:v>
                </c:pt>
                <c:pt idx="159">
                  <c:v>35.0</c:v>
                </c:pt>
                <c:pt idx="160">
                  <c:v>35.0</c:v>
                </c:pt>
                <c:pt idx="161">
                  <c:v>35.0</c:v>
                </c:pt>
                <c:pt idx="162">
                  <c:v>35.0</c:v>
                </c:pt>
                <c:pt idx="163">
                  <c:v>35.0</c:v>
                </c:pt>
                <c:pt idx="164">
                  <c:v>35.0</c:v>
                </c:pt>
                <c:pt idx="165">
                  <c:v>35.0</c:v>
                </c:pt>
                <c:pt idx="166">
                  <c:v>35.0</c:v>
                </c:pt>
                <c:pt idx="167">
                  <c:v>35.0</c:v>
                </c:pt>
                <c:pt idx="168">
                  <c:v>35.0</c:v>
                </c:pt>
                <c:pt idx="169">
                  <c:v>35.0</c:v>
                </c:pt>
                <c:pt idx="170">
                  <c:v>35.0</c:v>
                </c:pt>
                <c:pt idx="171">
                  <c:v>35.0</c:v>
                </c:pt>
                <c:pt idx="172">
                  <c:v>35.0</c:v>
                </c:pt>
                <c:pt idx="173">
                  <c:v>35.0</c:v>
                </c:pt>
                <c:pt idx="174">
                  <c:v>35.0</c:v>
                </c:pt>
                <c:pt idx="175">
                  <c:v>35.0</c:v>
                </c:pt>
                <c:pt idx="176">
                  <c:v>35.0</c:v>
                </c:pt>
                <c:pt idx="177">
                  <c:v>35.0</c:v>
                </c:pt>
                <c:pt idx="178">
                  <c:v>35.0</c:v>
                </c:pt>
                <c:pt idx="179">
                  <c:v>35.0</c:v>
                </c:pt>
                <c:pt idx="180">
                  <c:v>35.0</c:v>
                </c:pt>
                <c:pt idx="181">
                  <c:v>35.0</c:v>
                </c:pt>
                <c:pt idx="182">
                  <c:v>35.0</c:v>
                </c:pt>
                <c:pt idx="183">
                  <c:v>35.0</c:v>
                </c:pt>
                <c:pt idx="184">
                  <c:v>35.0</c:v>
                </c:pt>
                <c:pt idx="185">
                  <c:v>35.0</c:v>
                </c:pt>
                <c:pt idx="186">
                  <c:v>35.0</c:v>
                </c:pt>
                <c:pt idx="187">
                  <c:v>35.0</c:v>
                </c:pt>
                <c:pt idx="188">
                  <c:v>35.0</c:v>
                </c:pt>
                <c:pt idx="189">
                  <c:v>35.0</c:v>
                </c:pt>
                <c:pt idx="190">
                  <c:v>35.0</c:v>
                </c:pt>
                <c:pt idx="191">
                  <c:v>35.0</c:v>
                </c:pt>
                <c:pt idx="192">
                  <c:v>35.0</c:v>
                </c:pt>
                <c:pt idx="193">
                  <c:v>35.0</c:v>
                </c:pt>
                <c:pt idx="194">
                  <c:v>35.0</c:v>
                </c:pt>
                <c:pt idx="195">
                  <c:v>35.0</c:v>
                </c:pt>
                <c:pt idx="196">
                  <c:v>35.0</c:v>
                </c:pt>
                <c:pt idx="197">
                  <c:v>35.0</c:v>
                </c:pt>
                <c:pt idx="198">
                  <c:v>35.0</c:v>
                </c:pt>
                <c:pt idx="199">
                  <c:v>35.0</c:v>
                </c:pt>
                <c:pt idx="200">
                  <c:v>35.0</c:v>
                </c:pt>
                <c:pt idx="201">
                  <c:v>35.0</c:v>
                </c:pt>
                <c:pt idx="202">
                  <c:v>35.0</c:v>
                </c:pt>
                <c:pt idx="203">
                  <c:v>35.0</c:v>
                </c:pt>
                <c:pt idx="204">
                  <c:v>35.0</c:v>
                </c:pt>
                <c:pt idx="205">
                  <c:v>35.0</c:v>
                </c:pt>
                <c:pt idx="206">
                  <c:v>35.0</c:v>
                </c:pt>
                <c:pt idx="207">
                  <c:v>35.0</c:v>
                </c:pt>
                <c:pt idx="208">
                  <c:v>35.0</c:v>
                </c:pt>
                <c:pt idx="209">
                  <c:v>35.0</c:v>
                </c:pt>
                <c:pt idx="210">
                  <c:v>35.0</c:v>
                </c:pt>
                <c:pt idx="211">
                  <c:v>35.0</c:v>
                </c:pt>
                <c:pt idx="212">
                  <c:v>35.0</c:v>
                </c:pt>
                <c:pt idx="213">
                  <c:v>35.0</c:v>
                </c:pt>
                <c:pt idx="214">
                  <c:v>35.0</c:v>
                </c:pt>
                <c:pt idx="215">
                  <c:v>35.0</c:v>
                </c:pt>
                <c:pt idx="216">
                  <c:v>35.0</c:v>
                </c:pt>
                <c:pt idx="217">
                  <c:v>35.0</c:v>
                </c:pt>
                <c:pt idx="218">
                  <c:v>35.0</c:v>
                </c:pt>
                <c:pt idx="219">
                  <c:v>35.0</c:v>
                </c:pt>
                <c:pt idx="220">
                  <c:v>35.0</c:v>
                </c:pt>
                <c:pt idx="221">
                  <c:v>35.0</c:v>
                </c:pt>
                <c:pt idx="222">
                  <c:v>35.0</c:v>
                </c:pt>
                <c:pt idx="223">
                  <c:v>35.0</c:v>
                </c:pt>
                <c:pt idx="224">
                  <c:v>35.0</c:v>
                </c:pt>
                <c:pt idx="225">
                  <c:v>35.0</c:v>
                </c:pt>
                <c:pt idx="226">
                  <c:v>35.0</c:v>
                </c:pt>
                <c:pt idx="227">
                  <c:v>35.0</c:v>
                </c:pt>
                <c:pt idx="228">
                  <c:v>35.0</c:v>
                </c:pt>
                <c:pt idx="229">
                  <c:v>35.0</c:v>
                </c:pt>
                <c:pt idx="230">
                  <c:v>35.0</c:v>
                </c:pt>
                <c:pt idx="231">
                  <c:v>35.0</c:v>
                </c:pt>
                <c:pt idx="232">
                  <c:v>35.0</c:v>
                </c:pt>
                <c:pt idx="233">
                  <c:v>35.0</c:v>
                </c:pt>
                <c:pt idx="234">
                  <c:v>35.0</c:v>
                </c:pt>
                <c:pt idx="235">
                  <c:v>35.0</c:v>
                </c:pt>
                <c:pt idx="236">
                  <c:v>35.0</c:v>
                </c:pt>
                <c:pt idx="237">
                  <c:v>35.0</c:v>
                </c:pt>
                <c:pt idx="238">
                  <c:v>35.0</c:v>
                </c:pt>
                <c:pt idx="239">
                  <c:v>35.0</c:v>
                </c:pt>
                <c:pt idx="240">
                  <c:v>35.0</c:v>
                </c:pt>
                <c:pt idx="241">
                  <c:v>35.0</c:v>
                </c:pt>
                <c:pt idx="242">
                  <c:v>35.0</c:v>
                </c:pt>
                <c:pt idx="243">
                  <c:v>35.0</c:v>
                </c:pt>
                <c:pt idx="244">
                  <c:v>35.0</c:v>
                </c:pt>
                <c:pt idx="245">
                  <c:v>35.0</c:v>
                </c:pt>
                <c:pt idx="246">
                  <c:v>35.0</c:v>
                </c:pt>
                <c:pt idx="247">
                  <c:v>35.0</c:v>
                </c:pt>
                <c:pt idx="248">
                  <c:v>35.0</c:v>
                </c:pt>
                <c:pt idx="249">
                  <c:v>35.0</c:v>
                </c:pt>
                <c:pt idx="250">
                  <c:v>35.0</c:v>
                </c:pt>
                <c:pt idx="251">
                  <c:v>35.0</c:v>
                </c:pt>
                <c:pt idx="252">
                  <c:v>35.0</c:v>
                </c:pt>
                <c:pt idx="253">
                  <c:v>35.0</c:v>
                </c:pt>
                <c:pt idx="254">
                  <c:v>35.0</c:v>
                </c:pt>
                <c:pt idx="255">
                  <c:v>35.0</c:v>
                </c:pt>
                <c:pt idx="256">
                  <c:v>35.0</c:v>
                </c:pt>
                <c:pt idx="257">
                  <c:v>35.0</c:v>
                </c:pt>
                <c:pt idx="258">
                  <c:v>35.0</c:v>
                </c:pt>
                <c:pt idx="259">
                  <c:v>35.0</c:v>
                </c:pt>
                <c:pt idx="260">
                  <c:v>35.0</c:v>
                </c:pt>
                <c:pt idx="261">
                  <c:v>35.0</c:v>
                </c:pt>
                <c:pt idx="262">
                  <c:v>35.0</c:v>
                </c:pt>
                <c:pt idx="263">
                  <c:v>35.0</c:v>
                </c:pt>
                <c:pt idx="264">
                  <c:v>35.0</c:v>
                </c:pt>
                <c:pt idx="265">
                  <c:v>35.0</c:v>
                </c:pt>
                <c:pt idx="266">
                  <c:v>35.0</c:v>
                </c:pt>
                <c:pt idx="267">
                  <c:v>35.0</c:v>
                </c:pt>
                <c:pt idx="268">
                  <c:v>35.0</c:v>
                </c:pt>
                <c:pt idx="269">
                  <c:v>35.0</c:v>
                </c:pt>
                <c:pt idx="270">
                  <c:v>35.0</c:v>
                </c:pt>
                <c:pt idx="271">
                  <c:v>35.0</c:v>
                </c:pt>
                <c:pt idx="272">
                  <c:v>35.0</c:v>
                </c:pt>
                <c:pt idx="273">
                  <c:v>35.0</c:v>
                </c:pt>
                <c:pt idx="274">
                  <c:v>35.0</c:v>
                </c:pt>
                <c:pt idx="275">
                  <c:v>35.0</c:v>
                </c:pt>
                <c:pt idx="276">
                  <c:v>35.0</c:v>
                </c:pt>
                <c:pt idx="277">
                  <c:v>35.0</c:v>
                </c:pt>
                <c:pt idx="278">
                  <c:v>35.0</c:v>
                </c:pt>
                <c:pt idx="279">
                  <c:v>35.0</c:v>
                </c:pt>
                <c:pt idx="280">
                  <c:v>35.0</c:v>
                </c:pt>
                <c:pt idx="281">
                  <c:v>35.0</c:v>
                </c:pt>
                <c:pt idx="282">
                  <c:v>35.0</c:v>
                </c:pt>
                <c:pt idx="283">
                  <c:v>35.0</c:v>
                </c:pt>
                <c:pt idx="284">
                  <c:v>35.0</c:v>
                </c:pt>
                <c:pt idx="285">
                  <c:v>35.0</c:v>
                </c:pt>
                <c:pt idx="286">
                  <c:v>35.0</c:v>
                </c:pt>
                <c:pt idx="287">
                  <c:v>35.0</c:v>
                </c:pt>
              </c:numCache>
            </c:numRef>
          </c:yVal>
          <c:smooth val="1"/>
          <c:extLst xmlns:c16r2="http://schemas.microsoft.com/office/drawing/2015/06/chart">
            <c:ext xmlns:c16="http://schemas.microsoft.com/office/drawing/2014/chart" uri="{C3380CC4-5D6E-409C-BE32-E72D297353CC}">
              <c16:uniqueId val="{00000002-CCA0-4266-9546-7AB1AEA8609E}"/>
            </c:ext>
          </c:extLst>
        </c:ser>
        <c:dLbls>
          <c:showLegendKey val="0"/>
          <c:showVal val="0"/>
          <c:showCatName val="0"/>
          <c:showSerName val="0"/>
          <c:showPercent val="0"/>
          <c:showBubbleSize val="0"/>
        </c:dLbls>
        <c:axId val="-1638555120"/>
        <c:axId val="-1638551216"/>
      </c:scatterChart>
      <c:valAx>
        <c:axId val="-1638555120"/>
        <c:scaling>
          <c:orientation val="minMax"/>
          <c:max val="288.0"/>
          <c:min val="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Hours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8551216"/>
        <c:crosses val="autoZero"/>
        <c:crossBetween val="midCat"/>
        <c:majorUnit val="24.0"/>
      </c:valAx>
      <c:valAx>
        <c:axId val="-1638551216"/>
        <c:scaling>
          <c:orientation val="minMax"/>
          <c:min val="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Output (kW)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8555120"/>
        <c:crosses val="autoZero"/>
        <c:crossBetween val="midCat"/>
      </c:valAx>
      <c:valAx>
        <c:axId val="-1638547824"/>
        <c:scaling>
          <c:orientation val="minMax"/>
          <c:max val="2800.0"/>
          <c:min val="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Utility</a:t>
                </a:r>
                <a:r>
                  <a:rPr lang="en-IN" baseline="0"/>
                  <a:t> demand (MW)</a:t>
                </a:r>
                <a:endParaRPr lang="en-IN"/>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8566128"/>
        <c:crosses val="max"/>
        <c:crossBetween val="between"/>
        <c:majorUnit val="350.0"/>
      </c:valAx>
      <c:catAx>
        <c:axId val="-1638566128"/>
        <c:scaling>
          <c:orientation val="minMax"/>
        </c:scaling>
        <c:delete val="1"/>
        <c:axPos val="b"/>
        <c:majorTickMark val="out"/>
        <c:minorTickMark val="none"/>
        <c:tickLblPos val="nextTo"/>
        <c:crossAx val="-1638547824"/>
        <c:crosses val="autoZero"/>
        <c:auto val="1"/>
        <c:lblAlgn val="ctr"/>
        <c:lblOffset val="100"/>
        <c:noMultiLvlLbl val="0"/>
      </c:catAx>
      <c:spPr>
        <a:noFill/>
        <a:ln>
          <a:noFill/>
        </a:ln>
        <a:effectLst/>
      </c:spPr>
    </c:plotArea>
    <c:legend>
      <c:legendPos val="t"/>
      <c:layout>
        <c:manualLayout>
          <c:xMode val="edge"/>
          <c:yMode val="edge"/>
          <c:x val="0.322457567804025"/>
          <c:y val="0.14981015135878"/>
          <c:w val="0.440902092352911"/>
          <c:h val="0.06051042593279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Sheet2!$M$3:$T$3</cx:f>
        <cx:lvl ptCount="8">
          <cx:pt idx="0">Generation Capacity</cx:pt>
          <cx:pt idx="1">Power purchase</cx:pt>
          <cx:pt idx="2">Transmission Charges</cx:pt>
          <cx:pt idx="3">Distribution Capacity</cx:pt>
          <cx:pt idx="4">REC</cx:pt>
          <cx:pt idx="5">Working Capital</cx:pt>
          <cx:pt idx="6">Revenue Loss</cx:pt>
          <cx:pt idx="7">Net Benefit</cx:pt>
        </cx:lvl>
      </cx:strDim>
      <cx:numDim type="val">
        <cx:f dir="row">Sheet2!$M$4:$T$4</cx:f>
        <cx:lvl ptCount="8" formatCode="General">
          <cx:pt idx="0">0.34000000000000002</cx:pt>
          <cx:pt idx="1">1.02</cx:pt>
          <cx:pt idx="2">0.089999999999999997</cx:pt>
          <cx:pt idx="3">0</cx:pt>
          <cx:pt idx="4">0.47999999999999998</cx:pt>
          <cx:pt idx="5">0.02</cx:pt>
          <cx:pt idx="6">-1.75</cx:pt>
          <cx:pt idx="7">0.19</cx:pt>
        </cx:lvl>
      </cx:numDim>
    </cx:data>
  </cx:chartData>
  <cx:chart>
    <cx:plotArea>
      <cx:plotAreaRegion>
        <cx:series layoutId="waterfall" uniqueId="{95443582-1F40-4F03-A7AE-95DC0F9C819D}">
          <cx:tx>
            <cx:txData>
              <cx:f>Sheet2!$L$4</cx:f>
              <cx:v>Value (INR/kWh)</cx:v>
            </cx:txData>
          </cx:tx>
          <cx:dataLabels pos="outEnd">
            <cx:txPr>
              <a:bodyPr vertOverflow="overflow" horzOverflow="overflow" wrap="square" lIns="0" tIns="0" rIns="0" bIns="0"/>
              <a:lstStyle/>
              <a:p>
                <a:pPr algn="ctr" rtl="0">
                  <a:defRPr sz="1400" b="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GB" sz="1400"/>
              </a:p>
            </cx:txPr>
            <cx:visibility seriesName="0" categoryName="0" value="1"/>
          </cx:dataLabels>
          <cx:dataId val="0"/>
          <cx:layoutPr>
            <cx:subtotals/>
          </cx:layoutPr>
        </cx:series>
      </cx:plotAreaRegion>
      <cx:axis id="0">
        <cx:catScaling gapWidth="0.5"/>
        <cx:tickLabels/>
        <cx:txPr>
          <a:bodyPr vertOverflow="overflow" horzOverflow="overflow" wrap="square" lIns="0" tIns="0" rIns="0" bIns="0"/>
          <a:lstStyle/>
          <a:p>
            <a:pPr algn="ctr" rtl="0">
              <a:defRPr sz="1400" b="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GB" sz="1400"/>
          </a:p>
        </cx:txPr>
      </cx:axis>
      <cx:axis id="1">
        <cx:valScaling/>
        <cx:majorGridlines/>
        <cx:tickLabels/>
        <cx:txPr>
          <a:bodyPr vertOverflow="overflow" horzOverflow="overflow" wrap="square" lIns="0" tIns="0" rIns="0" bIns="0"/>
          <a:lstStyle/>
          <a:p>
            <a:pPr algn="ctr" rtl="0">
              <a:defRPr sz="1400" b="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GB" sz="1400"/>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image" Target="../media/image12.jpg"/><Relationship Id="rId2"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image" Target="../media/image12.jpg"/><Relationship Id="rId2"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E07EA-D8A9-4EDE-920A-360B96EE6A88}" type="doc">
      <dgm:prSet loTypeId="urn:microsoft.com/office/officeart/2005/8/layout/pyramid2" loCatId="list" qsTypeId="urn:microsoft.com/office/officeart/2005/8/quickstyle/simple5" qsCatId="simple" csTypeId="urn:microsoft.com/office/officeart/2005/8/colors/colorful3" csCatId="colorful" phldr="1"/>
      <dgm:spPr/>
    </dgm:pt>
    <dgm:pt modelId="{7A3A73ED-0B5B-43A2-AA65-3D35D2EA3252}">
      <dgm:prSet phldrT="[Text]" custT="1"/>
      <dgm:spPr/>
      <dgm:t>
        <a:bodyPr/>
        <a:lstStyle/>
        <a:p>
          <a:r>
            <a:rPr lang="en-US" sz="1800" dirty="0"/>
            <a:t>Maharashtra </a:t>
          </a:r>
        </a:p>
      </dgm:t>
    </dgm:pt>
    <dgm:pt modelId="{34AE50F1-1ECF-434E-87BC-B0A414D0D85A}" type="parTrans" cxnId="{7DBFD80E-AC96-4F55-86FA-59E8E8FF0749}">
      <dgm:prSet/>
      <dgm:spPr/>
      <dgm:t>
        <a:bodyPr/>
        <a:lstStyle/>
        <a:p>
          <a:endParaRPr lang="en-US" sz="1800"/>
        </a:p>
      </dgm:t>
    </dgm:pt>
    <dgm:pt modelId="{858B7461-B2F6-4C1C-96F4-3E409B200322}" type="sibTrans" cxnId="{7DBFD80E-AC96-4F55-86FA-59E8E8FF0749}">
      <dgm:prSet/>
      <dgm:spPr/>
      <dgm:t>
        <a:bodyPr/>
        <a:lstStyle/>
        <a:p>
          <a:endParaRPr lang="en-US" sz="1800"/>
        </a:p>
      </dgm:t>
    </dgm:pt>
    <dgm:pt modelId="{2DFEC6A4-EC66-48D7-A5A5-94B781A6EE45}">
      <dgm:prSet phldrT="[Text]" custT="1"/>
      <dgm:spPr/>
      <dgm:t>
        <a:bodyPr/>
        <a:lstStyle/>
        <a:p>
          <a:r>
            <a:rPr lang="en-US" sz="1800" dirty="0"/>
            <a:t>Rajasthan</a:t>
          </a:r>
        </a:p>
      </dgm:t>
    </dgm:pt>
    <dgm:pt modelId="{F31C8C2F-369C-4FF3-BD97-18E21E47B353}" type="sibTrans" cxnId="{8E236474-7940-493E-810F-E1F4870137ED}">
      <dgm:prSet/>
      <dgm:spPr/>
      <dgm:t>
        <a:bodyPr/>
        <a:lstStyle/>
        <a:p>
          <a:endParaRPr lang="en-US" sz="1800"/>
        </a:p>
      </dgm:t>
    </dgm:pt>
    <dgm:pt modelId="{E792FED1-C362-494F-A2BD-E5CD3EF0946E}" type="parTrans" cxnId="{8E236474-7940-493E-810F-E1F4870137ED}">
      <dgm:prSet/>
      <dgm:spPr/>
      <dgm:t>
        <a:bodyPr/>
        <a:lstStyle/>
        <a:p>
          <a:endParaRPr lang="en-US" sz="1800"/>
        </a:p>
      </dgm:t>
    </dgm:pt>
    <dgm:pt modelId="{E80D8AAA-0FE9-40F3-ABF2-0819EEEB4B67}">
      <dgm:prSet phldrT="[Text]" custT="1"/>
      <dgm:spPr/>
      <dgm:t>
        <a:bodyPr/>
        <a:lstStyle/>
        <a:p>
          <a:r>
            <a:rPr lang="en-US" sz="1800" dirty="0"/>
            <a:t>Tamil Nadu</a:t>
          </a:r>
        </a:p>
      </dgm:t>
    </dgm:pt>
    <dgm:pt modelId="{3441D1C5-57AA-4FE6-B8E6-45D80320B43F}" type="sibTrans" cxnId="{E2647770-1179-4DCD-928B-A39F5A539E21}">
      <dgm:prSet/>
      <dgm:spPr/>
      <dgm:t>
        <a:bodyPr/>
        <a:lstStyle/>
        <a:p>
          <a:endParaRPr lang="en-US" sz="1800"/>
        </a:p>
      </dgm:t>
    </dgm:pt>
    <dgm:pt modelId="{0C29ECC8-06D0-48B6-B056-8B6E6320F8AE}" type="parTrans" cxnId="{E2647770-1179-4DCD-928B-A39F5A539E21}">
      <dgm:prSet/>
      <dgm:spPr/>
      <dgm:t>
        <a:bodyPr/>
        <a:lstStyle/>
        <a:p>
          <a:endParaRPr lang="en-US" sz="1800"/>
        </a:p>
      </dgm:t>
    </dgm:pt>
    <dgm:pt modelId="{532194B6-3462-44E6-90EF-A20A63930297}">
      <dgm:prSet phldrT="[Text]" custT="1"/>
      <dgm:spPr/>
      <dgm:t>
        <a:bodyPr/>
        <a:lstStyle/>
        <a:p>
          <a:r>
            <a:rPr lang="en-US" sz="1800" dirty="0"/>
            <a:t>Gujarat</a:t>
          </a:r>
        </a:p>
      </dgm:t>
    </dgm:pt>
    <dgm:pt modelId="{4007EC7A-B1C5-4B3E-9978-DACDD16EB039}" type="sibTrans" cxnId="{5C58D27C-5762-47A3-83DA-DFB11210EA30}">
      <dgm:prSet/>
      <dgm:spPr/>
      <dgm:t>
        <a:bodyPr/>
        <a:lstStyle/>
        <a:p>
          <a:endParaRPr lang="en-US" sz="2000"/>
        </a:p>
      </dgm:t>
    </dgm:pt>
    <dgm:pt modelId="{6603E391-3181-4DBF-8E62-B80D7ACE5993}" type="parTrans" cxnId="{5C58D27C-5762-47A3-83DA-DFB11210EA30}">
      <dgm:prSet/>
      <dgm:spPr/>
      <dgm:t>
        <a:bodyPr/>
        <a:lstStyle/>
        <a:p>
          <a:endParaRPr lang="en-US" sz="2000"/>
        </a:p>
      </dgm:t>
    </dgm:pt>
    <dgm:pt modelId="{3F8D6761-901B-41E4-A60F-0D65BFB12090}">
      <dgm:prSet phldrT="[Text]" custT="1"/>
      <dgm:spPr/>
      <dgm:t>
        <a:bodyPr/>
        <a:lstStyle/>
        <a:p>
          <a:r>
            <a:rPr lang="en-US" sz="1800" dirty="0"/>
            <a:t>Karnataka</a:t>
          </a:r>
        </a:p>
      </dgm:t>
    </dgm:pt>
    <dgm:pt modelId="{E3ABF240-4997-4CFB-A199-A7A2018A43E5}" type="sibTrans" cxnId="{8ACCF415-AADB-4D8C-9AC4-08A10C247EF0}">
      <dgm:prSet/>
      <dgm:spPr/>
      <dgm:t>
        <a:bodyPr/>
        <a:lstStyle/>
        <a:p>
          <a:endParaRPr lang="en-US" sz="2000"/>
        </a:p>
      </dgm:t>
    </dgm:pt>
    <dgm:pt modelId="{CA29DC6C-9FE2-4D21-BB9B-C1F75C3E0EA9}" type="parTrans" cxnId="{8ACCF415-AADB-4D8C-9AC4-08A10C247EF0}">
      <dgm:prSet/>
      <dgm:spPr/>
      <dgm:t>
        <a:bodyPr/>
        <a:lstStyle/>
        <a:p>
          <a:endParaRPr lang="en-US" sz="2000"/>
        </a:p>
      </dgm:t>
    </dgm:pt>
    <dgm:pt modelId="{EEE4554D-A536-4D2A-9E9A-9D0F287DD192}" type="pres">
      <dgm:prSet presAssocID="{BD3E07EA-D8A9-4EDE-920A-360B96EE6A88}" presName="compositeShape" presStyleCnt="0">
        <dgm:presLayoutVars>
          <dgm:dir/>
          <dgm:resizeHandles/>
        </dgm:presLayoutVars>
      </dgm:prSet>
      <dgm:spPr/>
    </dgm:pt>
    <dgm:pt modelId="{91FB3596-16FE-4A15-9A63-56CA95D0E708}" type="pres">
      <dgm:prSet presAssocID="{BD3E07EA-D8A9-4EDE-920A-360B96EE6A88}" presName="pyramid" presStyleLbl="node1" presStyleIdx="0" presStyleCnt="1"/>
      <dgm:spPr/>
    </dgm:pt>
    <dgm:pt modelId="{C088DFC2-CE04-4BED-9656-A91D49B87B65}" type="pres">
      <dgm:prSet presAssocID="{BD3E07EA-D8A9-4EDE-920A-360B96EE6A88}" presName="theList" presStyleCnt="0"/>
      <dgm:spPr/>
    </dgm:pt>
    <dgm:pt modelId="{7051F225-B9FD-4526-A745-215A634670A1}" type="pres">
      <dgm:prSet presAssocID="{7A3A73ED-0B5B-43A2-AA65-3D35D2EA3252}" presName="aNode" presStyleLbl="fgAcc1" presStyleIdx="0" presStyleCnt="5">
        <dgm:presLayoutVars>
          <dgm:bulletEnabled val="1"/>
        </dgm:presLayoutVars>
      </dgm:prSet>
      <dgm:spPr/>
      <dgm:t>
        <a:bodyPr/>
        <a:lstStyle/>
        <a:p>
          <a:endParaRPr lang="en-GB"/>
        </a:p>
      </dgm:t>
    </dgm:pt>
    <dgm:pt modelId="{01B4FA98-D329-4ECE-8F79-D445A049BFA5}" type="pres">
      <dgm:prSet presAssocID="{7A3A73ED-0B5B-43A2-AA65-3D35D2EA3252}" presName="aSpace" presStyleCnt="0"/>
      <dgm:spPr/>
    </dgm:pt>
    <dgm:pt modelId="{36221C7E-E544-48B2-8043-62A07CF6CD74}" type="pres">
      <dgm:prSet presAssocID="{2DFEC6A4-EC66-48D7-A5A5-94B781A6EE45}" presName="aNode" presStyleLbl="fgAcc1" presStyleIdx="1" presStyleCnt="5">
        <dgm:presLayoutVars>
          <dgm:bulletEnabled val="1"/>
        </dgm:presLayoutVars>
      </dgm:prSet>
      <dgm:spPr/>
      <dgm:t>
        <a:bodyPr/>
        <a:lstStyle/>
        <a:p>
          <a:endParaRPr lang="en-GB"/>
        </a:p>
      </dgm:t>
    </dgm:pt>
    <dgm:pt modelId="{6ECCB153-8097-4E93-91F9-4EE154E04EC7}" type="pres">
      <dgm:prSet presAssocID="{2DFEC6A4-EC66-48D7-A5A5-94B781A6EE45}" presName="aSpace" presStyleCnt="0"/>
      <dgm:spPr/>
    </dgm:pt>
    <dgm:pt modelId="{FD6D5B6C-392B-4684-BCF9-89D15BBAAD62}" type="pres">
      <dgm:prSet presAssocID="{E80D8AAA-0FE9-40F3-ABF2-0819EEEB4B67}" presName="aNode" presStyleLbl="fgAcc1" presStyleIdx="2" presStyleCnt="5">
        <dgm:presLayoutVars>
          <dgm:bulletEnabled val="1"/>
        </dgm:presLayoutVars>
      </dgm:prSet>
      <dgm:spPr/>
      <dgm:t>
        <a:bodyPr/>
        <a:lstStyle/>
        <a:p>
          <a:endParaRPr lang="en-GB"/>
        </a:p>
      </dgm:t>
    </dgm:pt>
    <dgm:pt modelId="{3EC8B8AC-E0E8-4DC8-94D6-6B9994930A0A}" type="pres">
      <dgm:prSet presAssocID="{E80D8AAA-0FE9-40F3-ABF2-0819EEEB4B67}" presName="aSpace" presStyleCnt="0"/>
      <dgm:spPr/>
    </dgm:pt>
    <dgm:pt modelId="{759C4544-E468-4EFE-9D75-0B6119EFA8F2}" type="pres">
      <dgm:prSet presAssocID="{532194B6-3462-44E6-90EF-A20A63930297}" presName="aNode" presStyleLbl="fgAcc1" presStyleIdx="3" presStyleCnt="5">
        <dgm:presLayoutVars>
          <dgm:bulletEnabled val="1"/>
        </dgm:presLayoutVars>
      </dgm:prSet>
      <dgm:spPr/>
      <dgm:t>
        <a:bodyPr/>
        <a:lstStyle/>
        <a:p>
          <a:endParaRPr lang="en-GB"/>
        </a:p>
      </dgm:t>
    </dgm:pt>
    <dgm:pt modelId="{B6A1DBDA-F9DE-4F43-9E76-43A2859E670C}" type="pres">
      <dgm:prSet presAssocID="{532194B6-3462-44E6-90EF-A20A63930297}" presName="aSpace" presStyleCnt="0"/>
      <dgm:spPr/>
    </dgm:pt>
    <dgm:pt modelId="{55418BA5-4E4B-4B13-8112-4976CA8E2FAF}" type="pres">
      <dgm:prSet presAssocID="{3F8D6761-901B-41E4-A60F-0D65BFB12090}" presName="aNode" presStyleLbl="fgAcc1" presStyleIdx="4" presStyleCnt="5">
        <dgm:presLayoutVars>
          <dgm:bulletEnabled val="1"/>
        </dgm:presLayoutVars>
      </dgm:prSet>
      <dgm:spPr/>
      <dgm:t>
        <a:bodyPr/>
        <a:lstStyle/>
        <a:p>
          <a:endParaRPr lang="en-GB"/>
        </a:p>
      </dgm:t>
    </dgm:pt>
    <dgm:pt modelId="{94733CC4-5553-498C-BF55-73550702D9DB}" type="pres">
      <dgm:prSet presAssocID="{3F8D6761-901B-41E4-A60F-0D65BFB12090}" presName="aSpace" presStyleCnt="0"/>
      <dgm:spPr/>
    </dgm:pt>
  </dgm:ptLst>
  <dgm:cxnLst>
    <dgm:cxn modelId="{5C58D27C-5762-47A3-83DA-DFB11210EA30}" srcId="{BD3E07EA-D8A9-4EDE-920A-360B96EE6A88}" destId="{532194B6-3462-44E6-90EF-A20A63930297}" srcOrd="3" destOrd="0" parTransId="{6603E391-3181-4DBF-8E62-B80D7ACE5993}" sibTransId="{4007EC7A-B1C5-4B3E-9978-DACDD16EB039}"/>
    <dgm:cxn modelId="{2A28EC0C-5E60-4594-A2C2-B388087AAC6F}" type="presOf" srcId="{E80D8AAA-0FE9-40F3-ABF2-0819EEEB4B67}" destId="{FD6D5B6C-392B-4684-BCF9-89D15BBAAD62}" srcOrd="0" destOrd="0" presId="urn:microsoft.com/office/officeart/2005/8/layout/pyramid2"/>
    <dgm:cxn modelId="{E2647770-1179-4DCD-928B-A39F5A539E21}" srcId="{BD3E07EA-D8A9-4EDE-920A-360B96EE6A88}" destId="{E80D8AAA-0FE9-40F3-ABF2-0819EEEB4B67}" srcOrd="2" destOrd="0" parTransId="{0C29ECC8-06D0-48B6-B056-8B6E6320F8AE}" sibTransId="{3441D1C5-57AA-4FE6-B8E6-45D80320B43F}"/>
    <dgm:cxn modelId="{F6112CF2-D753-49C4-9F11-3B5CED9365E3}" type="presOf" srcId="{2DFEC6A4-EC66-48D7-A5A5-94B781A6EE45}" destId="{36221C7E-E544-48B2-8043-62A07CF6CD74}" srcOrd="0" destOrd="0" presId="urn:microsoft.com/office/officeart/2005/8/layout/pyramid2"/>
    <dgm:cxn modelId="{8ACCF415-AADB-4D8C-9AC4-08A10C247EF0}" srcId="{BD3E07EA-D8A9-4EDE-920A-360B96EE6A88}" destId="{3F8D6761-901B-41E4-A60F-0D65BFB12090}" srcOrd="4" destOrd="0" parTransId="{CA29DC6C-9FE2-4D21-BB9B-C1F75C3E0EA9}" sibTransId="{E3ABF240-4997-4CFB-A199-A7A2018A43E5}"/>
    <dgm:cxn modelId="{010763C6-362A-4110-85DE-A4E19AC6E497}" type="presOf" srcId="{7A3A73ED-0B5B-43A2-AA65-3D35D2EA3252}" destId="{7051F225-B9FD-4526-A745-215A634670A1}" srcOrd="0" destOrd="0" presId="urn:microsoft.com/office/officeart/2005/8/layout/pyramid2"/>
    <dgm:cxn modelId="{F59429B4-6276-4E31-8437-8C773EBECED7}" type="presOf" srcId="{3F8D6761-901B-41E4-A60F-0D65BFB12090}" destId="{55418BA5-4E4B-4B13-8112-4976CA8E2FAF}" srcOrd="0" destOrd="0" presId="urn:microsoft.com/office/officeart/2005/8/layout/pyramid2"/>
    <dgm:cxn modelId="{7DBFD80E-AC96-4F55-86FA-59E8E8FF0749}" srcId="{BD3E07EA-D8A9-4EDE-920A-360B96EE6A88}" destId="{7A3A73ED-0B5B-43A2-AA65-3D35D2EA3252}" srcOrd="0" destOrd="0" parTransId="{34AE50F1-1ECF-434E-87BC-B0A414D0D85A}" sibTransId="{858B7461-B2F6-4C1C-96F4-3E409B200322}"/>
    <dgm:cxn modelId="{8E236474-7940-493E-810F-E1F4870137ED}" srcId="{BD3E07EA-D8A9-4EDE-920A-360B96EE6A88}" destId="{2DFEC6A4-EC66-48D7-A5A5-94B781A6EE45}" srcOrd="1" destOrd="0" parTransId="{E792FED1-C362-494F-A2BD-E5CD3EF0946E}" sibTransId="{F31C8C2F-369C-4FF3-BD97-18E21E47B353}"/>
    <dgm:cxn modelId="{A171754E-7045-41EC-92B8-FE8093A6FDDE}" type="presOf" srcId="{BD3E07EA-D8A9-4EDE-920A-360B96EE6A88}" destId="{EEE4554D-A536-4D2A-9E9A-9D0F287DD192}" srcOrd="0" destOrd="0" presId="urn:microsoft.com/office/officeart/2005/8/layout/pyramid2"/>
    <dgm:cxn modelId="{3B58EDA2-AE72-422C-BB05-E80E6CDC0B31}" type="presOf" srcId="{532194B6-3462-44E6-90EF-A20A63930297}" destId="{759C4544-E468-4EFE-9D75-0B6119EFA8F2}" srcOrd="0" destOrd="0" presId="urn:microsoft.com/office/officeart/2005/8/layout/pyramid2"/>
    <dgm:cxn modelId="{186AE777-5F09-4D61-B120-A357A87BCB09}" type="presParOf" srcId="{EEE4554D-A536-4D2A-9E9A-9D0F287DD192}" destId="{91FB3596-16FE-4A15-9A63-56CA95D0E708}" srcOrd="0" destOrd="0" presId="urn:microsoft.com/office/officeart/2005/8/layout/pyramid2"/>
    <dgm:cxn modelId="{DA961109-9D45-4CF9-9357-DB35CDE5F5DF}" type="presParOf" srcId="{EEE4554D-A536-4D2A-9E9A-9D0F287DD192}" destId="{C088DFC2-CE04-4BED-9656-A91D49B87B65}" srcOrd="1" destOrd="0" presId="urn:microsoft.com/office/officeart/2005/8/layout/pyramid2"/>
    <dgm:cxn modelId="{A41E9FF3-F989-4948-B508-1A8819BD90BF}" type="presParOf" srcId="{C088DFC2-CE04-4BED-9656-A91D49B87B65}" destId="{7051F225-B9FD-4526-A745-215A634670A1}" srcOrd="0" destOrd="0" presId="urn:microsoft.com/office/officeart/2005/8/layout/pyramid2"/>
    <dgm:cxn modelId="{CF69D496-E8A7-443B-96F0-3D4CBCAA3C28}" type="presParOf" srcId="{C088DFC2-CE04-4BED-9656-A91D49B87B65}" destId="{01B4FA98-D329-4ECE-8F79-D445A049BFA5}" srcOrd="1" destOrd="0" presId="urn:microsoft.com/office/officeart/2005/8/layout/pyramid2"/>
    <dgm:cxn modelId="{0B5F2C46-52FC-4763-8841-3AD1C8CF6C78}" type="presParOf" srcId="{C088DFC2-CE04-4BED-9656-A91D49B87B65}" destId="{36221C7E-E544-48B2-8043-62A07CF6CD74}" srcOrd="2" destOrd="0" presId="urn:microsoft.com/office/officeart/2005/8/layout/pyramid2"/>
    <dgm:cxn modelId="{5294F492-98D2-4845-8EA0-C545A6DE4ECB}" type="presParOf" srcId="{C088DFC2-CE04-4BED-9656-A91D49B87B65}" destId="{6ECCB153-8097-4E93-91F9-4EE154E04EC7}" srcOrd="3" destOrd="0" presId="urn:microsoft.com/office/officeart/2005/8/layout/pyramid2"/>
    <dgm:cxn modelId="{C34B394F-2486-4EAD-8EAD-5D0CD0EC8DCA}" type="presParOf" srcId="{C088DFC2-CE04-4BED-9656-A91D49B87B65}" destId="{FD6D5B6C-392B-4684-BCF9-89D15BBAAD62}" srcOrd="4" destOrd="0" presId="urn:microsoft.com/office/officeart/2005/8/layout/pyramid2"/>
    <dgm:cxn modelId="{EC1A2874-5E0D-451C-A7F2-BDF231628239}" type="presParOf" srcId="{C088DFC2-CE04-4BED-9656-A91D49B87B65}" destId="{3EC8B8AC-E0E8-4DC8-94D6-6B9994930A0A}" srcOrd="5" destOrd="0" presId="urn:microsoft.com/office/officeart/2005/8/layout/pyramid2"/>
    <dgm:cxn modelId="{21E05BFD-33A1-42E1-B0FA-BBB03C4D032B}" type="presParOf" srcId="{C088DFC2-CE04-4BED-9656-A91D49B87B65}" destId="{759C4544-E468-4EFE-9D75-0B6119EFA8F2}" srcOrd="6" destOrd="0" presId="urn:microsoft.com/office/officeart/2005/8/layout/pyramid2"/>
    <dgm:cxn modelId="{E4A0F27D-D3E8-4404-978F-F29EFB7DEDEF}" type="presParOf" srcId="{C088DFC2-CE04-4BED-9656-A91D49B87B65}" destId="{B6A1DBDA-F9DE-4F43-9E76-43A2859E670C}" srcOrd="7" destOrd="0" presId="urn:microsoft.com/office/officeart/2005/8/layout/pyramid2"/>
    <dgm:cxn modelId="{C1B9AD51-4D1A-458B-956E-D4675D4DD76F}" type="presParOf" srcId="{C088DFC2-CE04-4BED-9656-A91D49B87B65}" destId="{55418BA5-4E4B-4B13-8112-4976CA8E2FAF}" srcOrd="8" destOrd="0" presId="urn:microsoft.com/office/officeart/2005/8/layout/pyramid2"/>
    <dgm:cxn modelId="{9274AB1B-C8E4-496E-8AF5-E7CCD7FB4307}" type="presParOf" srcId="{C088DFC2-CE04-4BED-9656-A91D49B87B65}" destId="{94733CC4-5553-498C-BF55-73550702D9DB}"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0FB3C0-23D3-41C0-8E49-4C3006C72E86}"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16302813-EDEC-49A8-B121-952EFA7FD15C}">
      <dgm:prSet custT="1">
        <dgm:style>
          <a:lnRef idx="2">
            <a:schemeClr val="accent3"/>
          </a:lnRef>
          <a:fillRef idx="1">
            <a:schemeClr val="lt1"/>
          </a:fillRef>
          <a:effectRef idx="0">
            <a:schemeClr val="accent3"/>
          </a:effectRef>
          <a:fontRef idx="minor">
            <a:schemeClr val="dk1"/>
          </a:fontRef>
        </dgm:style>
      </dgm:prSet>
      <dgm:spPr/>
      <dgm:t>
        <a:bodyPr/>
        <a:lstStyle/>
        <a:p>
          <a:r>
            <a:rPr lang="en-US" sz="2200" dirty="0"/>
            <a:t>Revenue loss</a:t>
          </a:r>
          <a:endParaRPr lang="en-IN" sz="2200" dirty="0"/>
        </a:p>
      </dgm:t>
    </dgm:pt>
    <dgm:pt modelId="{C3DF208C-681A-4FE1-BACB-BECFCAC6D5B0}" type="parTrans" cxnId="{4588A0D7-CDF1-4528-B995-A2F0C4B4FE5B}">
      <dgm:prSet/>
      <dgm:spPr/>
      <dgm:t>
        <a:bodyPr/>
        <a:lstStyle/>
        <a:p>
          <a:endParaRPr lang="en-US" sz="2200"/>
        </a:p>
      </dgm:t>
    </dgm:pt>
    <dgm:pt modelId="{168C7774-A1FB-4773-A45C-C6D67ABB0CD2}" type="sibTrans" cxnId="{4588A0D7-CDF1-4528-B995-A2F0C4B4FE5B}">
      <dgm:prSet/>
      <dgm:spPr/>
      <dgm:t>
        <a:bodyPr/>
        <a:lstStyle/>
        <a:p>
          <a:endParaRPr lang="en-US" sz="2200"/>
        </a:p>
      </dgm:t>
    </dgm:pt>
    <dgm:pt modelId="{23F1EC9F-5CCF-4595-99FE-82EE661CF12B}">
      <dgm:prSet custT="1">
        <dgm:style>
          <a:lnRef idx="2">
            <a:schemeClr val="accent4"/>
          </a:lnRef>
          <a:fillRef idx="1">
            <a:schemeClr val="lt1"/>
          </a:fillRef>
          <a:effectRef idx="0">
            <a:schemeClr val="accent4"/>
          </a:effectRef>
          <a:fontRef idx="minor">
            <a:schemeClr val="dk1"/>
          </a:fontRef>
        </dgm:style>
      </dgm:prSet>
      <dgm:spPr/>
      <dgm:t>
        <a:bodyPr/>
        <a:lstStyle/>
        <a:p>
          <a:r>
            <a:rPr lang="en-US" sz="2200" dirty="0"/>
            <a:t>Inadequate technical staff</a:t>
          </a:r>
          <a:endParaRPr lang="en-IN" sz="2200" dirty="0"/>
        </a:p>
      </dgm:t>
    </dgm:pt>
    <dgm:pt modelId="{6F653D48-B711-4E7F-9B27-05798ED01BE3}" type="parTrans" cxnId="{4CD0FC0D-228A-49B2-A6D1-4AAEFAAD8590}">
      <dgm:prSet/>
      <dgm:spPr/>
      <dgm:t>
        <a:bodyPr/>
        <a:lstStyle/>
        <a:p>
          <a:endParaRPr lang="en-US" sz="2200"/>
        </a:p>
      </dgm:t>
    </dgm:pt>
    <dgm:pt modelId="{DF0ADC51-0A81-4FC1-B958-A709387F73D2}" type="sibTrans" cxnId="{4CD0FC0D-228A-49B2-A6D1-4AAEFAAD8590}">
      <dgm:prSet/>
      <dgm:spPr/>
      <dgm:t>
        <a:bodyPr/>
        <a:lstStyle/>
        <a:p>
          <a:endParaRPr lang="en-US" sz="2200"/>
        </a:p>
      </dgm:t>
    </dgm:pt>
    <dgm:pt modelId="{7BE5DEFC-30FF-4461-A910-5B6C53C3F28E}">
      <dgm:prSet custT="1">
        <dgm:style>
          <a:lnRef idx="2">
            <a:schemeClr val="accent1"/>
          </a:lnRef>
          <a:fillRef idx="1">
            <a:schemeClr val="lt1"/>
          </a:fillRef>
          <a:effectRef idx="0">
            <a:schemeClr val="accent1"/>
          </a:effectRef>
          <a:fontRef idx="minor">
            <a:schemeClr val="dk1"/>
          </a:fontRef>
        </dgm:style>
      </dgm:prSet>
      <dgm:spPr/>
      <dgm:t>
        <a:bodyPr/>
        <a:lstStyle/>
        <a:p>
          <a:r>
            <a:rPr lang="en-US" sz="2200" dirty="0"/>
            <a:t>Infrastructure upgradation</a:t>
          </a:r>
          <a:endParaRPr lang="en-IN" sz="2200" dirty="0"/>
        </a:p>
      </dgm:t>
    </dgm:pt>
    <dgm:pt modelId="{F34FC637-D439-44A3-9714-12229B053A51}" type="parTrans" cxnId="{767B6C9A-D3B5-4CAC-8330-1FB0E1AC07DA}">
      <dgm:prSet/>
      <dgm:spPr/>
      <dgm:t>
        <a:bodyPr/>
        <a:lstStyle/>
        <a:p>
          <a:endParaRPr lang="en-US" sz="2200"/>
        </a:p>
      </dgm:t>
    </dgm:pt>
    <dgm:pt modelId="{8E5DDB2F-EB4E-4F6D-A624-B9F6559F4854}" type="sibTrans" cxnId="{767B6C9A-D3B5-4CAC-8330-1FB0E1AC07DA}">
      <dgm:prSet/>
      <dgm:spPr/>
      <dgm:t>
        <a:bodyPr/>
        <a:lstStyle/>
        <a:p>
          <a:endParaRPr lang="en-US" sz="2200"/>
        </a:p>
      </dgm:t>
    </dgm:pt>
    <dgm:pt modelId="{02BB0FD5-6FBD-44DB-9886-FFD6FCC927A7}">
      <dgm:prSet custT="1">
        <dgm:style>
          <a:lnRef idx="2">
            <a:schemeClr val="accent2"/>
          </a:lnRef>
          <a:fillRef idx="1">
            <a:schemeClr val="lt1"/>
          </a:fillRef>
          <a:effectRef idx="0">
            <a:schemeClr val="accent2"/>
          </a:effectRef>
          <a:fontRef idx="minor">
            <a:schemeClr val="dk1"/>
          </a:fontRef>
        </dgm:style>
      </dgm:prSet>
      <dgm:spPr/>
      <dgm:t>
        <a:bodyPr vert="horz" anchor="ctr"/>
        <a:lstStyle/>
        <a:p>
          <a:r>
            <a:rPr lang="en-US" sz="2200" dirty="0"/>
            <a:t>Inequitable billing methods</a:t>
          </a:r>
          <a:endParaRPr lang="en-IN" sz="2200" dirty="0"/>
        </a:p>
      </dgm:t>
    </dgm:pt>
    <dgm:pt modelId="{331D76F9-6832-4920-8803-966303EDD6EA}" type="sibTrans" cxnId="{A35076BA-274C-4EFC-ABFA-F8DF043DA393}">
      <dgm:prSet/>
      <dgm:spPr/>
      <dgm:t>
        <a:bodyPr/>
        <a:lstStyle/>
        <a:p>
          <a:endParaRPr lang="en-US" sz="2200"/>
        </a:p>
      </dgm:t>
    </dgm:pt>
    <dgm:pt modelId="{B521C30A-EC75-4C17-8D1E-EAA78EB28789}" type="parTrans" cxnId="{A35076BA-274C-4EFC-ABFA-F8DF043DA393}">
      <dgm:prSet/>
      <dgm:spPr/>
      <dgm:t>
        <a:bodyPr/>
        <a:lstStyle/>
        <a:p>
          <a:endParaRPr lang="en-US" sz="2200"/>
        </a:p>
      </dgm:t>
    </dgm:pt>
    <dgm:pt modelId="{901B8804-EB08-41F4-A0D9-D47C9E0B4705}" type="pres">
      <dgm:prSet presAssocID="{410FB3C0-23D3-41C0-8E49-4C3006C72E86}" presName="linearFlow" presStyleCnt="0">
        <dgm:presLayoutVars>
          <dgm:dir/>
          <dgm:resizeHandles val="exact"/>
        </dgm:presLayoutVars>
      </dgm:prSet>
      <dgm:spPr/>
      <dgm:t>
        <a:bodyPr/>
        <a:lstStyle/>
        <a:p>
          <a:endParaRPr lang="en-GB"/>
        </a:p>
      </dgm:t>
    </dgm:pt>
    <dgm:pt modelId="{F0A1DEA2-45EC-4551-9FBA-99E1DC9B7D98}" type="pres">
      <dgm:prSet presAssocID="{02BB0FD5-6FBD-44DB-9886-FFD6FCC927A7}" presName="composite" presStyleCnt="0"/>
      <dgm:spPr/>
    </dgm:pt>
    <dgm:pt modelId="{3BCF4237-5BC5-4C18-B333-FAADABB41E64}" type="pres">
      <dgm:prSet presAssocID="{02BB0FD5-6FBD-44DB-9886-FFD6FCC927A7}" presName="imgShp" presStyleLbl="fgImgPlace1" presStyleIdx="0" presStyleCnt="4" custScaleX="120879" custScaleY="121000"/>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8229" r="-5999" b="12705"/>
          </a:stretch>
        </a:blipFill>
      </dgm:spPr>
    </dgm:pt>
    <dgm:pt modelId="{E902F6B9-F350-4CFD-BBA8-48A8AC8EAC41}" type="pres">
      <dgm:prSet presAssocID="{02BB0FD5-6FBD-44DB-9886-FFD6FCC927A7}" presName="txShp" presStyleLbl="node1" presStyleIdx="0" presStyleCnt="4">
        <dgm:presLayoutVars>
          <dgm:bulletEnabled val="1"/>
        </dgm:presLayoutVars>
      </dgm:prSet>
      <dgm:spPr/>
      <dgm:t>
        <a:bodyPr/>
        <a:lstStyle/>
        <a:p>
          <a:endParaRPr lang="en-GB"/>
        </a:p>
      </dgm:t>
    </dgm:pt>
    <dgm:pt modelId="{AF4F242A-5C03-4107-A351-E5798927D01B}" type="pres">
      <dgm:prSet presAssocID="{331D76F9-6832-4920-8803-966303EDD6EA}" presName="spacing" presStyleCnt="0"/>
      <dgm:spPr/>
    </dgm:pt>
    <dgm:pt modelId="{D0A8D51C-1D72-47FB-A449-968396DC53C1}" type="pres">
      <dgm:prSet presAssocID="{16302813-EDEC-49A8-B121-952EFA7FD15C}" presName="composite" presStyleCnt="0"/>
      <dgm:spPr/>
    </dgm:pt>
    <dgm:pt modelId="{928C4934-14D4-4FEB-A212-CFCEE50DC57B}" type="pres">
      <dgm:prSet presAssocID="{16302813-EDEC-49A8-B121-952EFA7FD15C}" presName="imgShp" presStyleLbl="fgImgPlace1" presStyleIdx="1" presStyleCnt="4" custScaleX="110000" custScaleY="110000"/>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542" t="13873" r="-1542" b="-13873"/>
          </a:stretch>
        </a:blipFill>
      </dgm:spPr>
    </dgm:pt>
    <dgm:pt modelId="{AE53FD6E-C148-4AD9-A095-84FDC933D58C}" type="pres">
      <dgm:prSet presAssocID="{16302813-EDEC-49A8-B121-952EFA7FD15C}" presName="txShp" presStyleLbl="node1" presStyleIdx="1" presStyleCnt="4">
        <dgm:presLayoutVars>
          <dgm:bulletEnabled val="1"/>
        </dgm:presLayoutVars>
      </dgm:prSet>
      <dgm:spPr/>
      <dgm:t>
        <a:bodyPr/>
        <a:lstStyle/>
        <a:p>
          <a:endParaRPr lang="en-GB"/>
        </a:p>
      </dgm:t>
    </dgm:pt>
    <dgm:pt modelId="{1F977C9C-267E-4D14-B6EE-B335A54A1BB0}" type="pres">
      <dgm:prSet presAssocID="{168C7774-A1FB-4773-A45C-C6D67ABB0CD2}" presName="spacing" presStyleCnt="0"/>
      <dgm:spPr/>
    </dgm:pt>
    <dgm:pt modelId="{89CECF02-67EB-4A05-A5EF-A4F14C747141}" type="pres">
      <dgm:prSet presAssocID="{7BE5DEFC-30FF-4461-A910-5B6C53C3F28E}" presName="composite" presStyleCnt="0"/>
      <dgm:spPr/>
    </dgm:pt>
    <dgm:pt modelId="{C1C50059-2359-4322-AAA5-801B10394DEE}" type="pres">
      <dgm:prSet presAssocID="{7BE5DEFC-30FF-4461-A910-5B6C53C3F28E}" presName="imgShp" presStyleLbl="fgImgPlace1" presStyleIdx="2" presStyleCnt="4" custScaleY="110000"/>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088" t="4626" r="-7912" b="-4626"/>
          </a:stretch>
        </a:blipFill>
      </dgm:spPr>
    </dgm:pt>
    <dgm:pt modelId="{F943D648-CF72-452A-8FC3-9A3F95FCCBB3}" type="pres">
      <dgm:prSet presAssocID="{7BE5DEFC-30FF-4461-A910-5B6C53C3F28E}" presName="txShp" presStyleLbl="node1" presStyleIdx="2" presStyleCnt="4">
        <dgm:presLayoutVars>
          <dgm:bulletEnabled val="1"/>
        </dgm:presLayoutVars>
      </dgm:prSet>
      <dgm:spPr/>
      <dgm:t>
        <a:bodyPr/>
        <a:lstStyle/>
        <a:p>
          <a:endParaRPr lang="en-GB"/>
        </a:p>
      </dgm:t>
    </dgm:pt>
    <dgm:pt modelId="{89A64EC0-7354-4EC8-81DF-A3F8F420C85B}" type="pres">
      <dgm:prSet presAssocID="{8E5DDB2F-EB4E-4F6D-A624-B9F6559F4854}" presName="spacing" presStyleCnt="0"/>
      <dgm:spPr/>
    </dgm:pt>
    <dgm:pt modelId="{A46B61B6-7623-4638-8C5E-D99BBD988EA2}" type="pres">
      <dgm:prSet presAssocID="{23F1EC9F-5CCF-4595-99FE-82EE661CF12B}" presName="composite" presStyleCnt="0"/>
      <dgm:spPr/>
    </dgm:pt>
    <dgm:pt modelId="{9A6F962D-8490-4189-8A97-E76BA36BB0DD}" type="pres">
      <dgm:prSet presAssocID="{23F1EC9F-5CCF-4595-99FE-82EE661CF12B}" presName="imgShp" presStyleLbl="fgImgPlace1" presStyleIdx="3" presStyleCnt="4" custScaleY="110000"/>
      <dgm:spPr>
        <a:blipFill dpi="0" rotWithShape="1">
          <a:blip xmlns:r="http://schemas.openxmlformats.org/officeDocument/2006/relationships" r:embed="rId4">
            <a:biLevel thresh="50000"/>
            <a:extLst>
              <a:ext uri="{28A0092B-C50C-407E-A947-70E740481C1C}">
                <a14:useLocalDpi xmlns:a14="http://schemas.microsoft.com/office/drawing/2010/main" val="0"/>
              </a:ext>
            </a:extLst>
          </a:blip>
          <a:srcRect/>
          <a:stretch>
            <a:fillRect t="-1378" b="-6622"/>
          </a:stretch>
        </a:blipFill>
      </dgm:spPr>
    </dgm:pt>
    <dgm:pt modelId="{5773699D-2155-408C-87AA-6504C1212C9C}" type="pres">
      <dgm:prSet presAssocID="{23F1EC9F-5CCF-4595-99FE-82EE661CF12B}" presName="txShp" presStyleLbl="node1" presStyleIdx="3" presStyleCnt="4">
        <dgm:presLayoutVars>
          <dgm:bulletEnabled val="1"/>
        </dgm:presLayoutVars>
      </dgm:prSet>
      <dgm:spPr/>
      <dgm:t>
        <a:bodyPr/>
        <a:lstStyle/>
        <a:p>
          <a:endParaRPr lang="en-GB"/>
        </a:p>
      </dgm:t>
    </dgm:pt>
  </dgm:ptLst>
  <dgm:cxnLst>
    <dgm:cxn modelId="{767B6C9A-D3B5-4CAC-8330-1FB0E1AC07DA}" srcId="{410FB3C0-23D3-41C0-8E49-4C3006C72E86}" destId="{7BE5DEFC-30FF-4461-A910-5B6C53C3F28E}" srcOrd="2" destOrd="0" parTransId="{F34FC637-D439-44A3-9714-12229B053A51}" sibTransId="{8E5DDB2F-EB4E-4F6D-A624-B9F6559F4854}"/>
    <dgm:cxn modelId="{4588A0D7-CDF1-4528-B995-A2F0C4B4FE5B}" srcId="{410FB3C0-23D3-41C0-8E49-4C3006C72E86}" destId="{16302813-EDEC-49A8-B121-952EFA7FD15C}" srcOrd="1" destOrd="0" parTransId="{C3DF208C-681A-4FE1-BACB-BECFCAC6D5B0}" sibTransId="{168C7774-A1FB-4773-A45C-C6D67ABB0CD2}"/>
    <dgm:cxn modelId="{83DAA157-4D50-487A-89E5-2C4205460419}" type="presOf" srcId="{23F1EC9F-5CCF-4595-99FE-82EE661CF12B}" destId="{5773699D-2155-408C-87AA-6504C1212C9C}" srcOrd="0" destOrd="0" presId="urn:microsoft.com/office/officeart/2005/8/layout/vList3"/>
    <dgm:cxn modelId="{7D3DAC86-FEAA-4D6A-82AC-CE8887AA5FA8}" type="presOf" srcId="{410FB3C0-23D3-41C0-8E49-4C3006C72E86}" destId="{901B8804-EB08-41F4-A0D9-D47C9E0B4705}" srcOrd="0" destOrd="0" presId="urn:microsoft.com/office/officeart/2005/8/layout/vList3"/>
    <dgm:cxn modelId="{C735AFA6-2D5F-4788-A405-A7F5C7635365}" type="presOf" srcId="{7BE5DEFC-30FF-4461-A910-5B6C53C3F28E}" destId="{F943D648-CF72-452A-8FC3-9A3F95FCCBB3}" srcOrd="0" destOrd="0" presId="urn:microsoft.com/office/officeart/2005/8/layout/vList3"/>
    <dgm:cxn modelId="{2571180C-7A03-4332-8272-29828D615AEA}" type="presOf" srcId="{02BB0FD5-6FBD-44DB-9886-FFD6FCC927A7}" destId="{E902F6B9-F350-4CFD-BBA8-48A8AC8EAC41}" srcOrd="0" destOrd="0" presId="urn:microsoft.com/office/officeart/2005/8/layout/vList3"/>
    <dgm:cxn modelId="{4CD0FC0D-228A-49B2-A6D1-4AAEFAAD8590}" srcId="{410FB3C0-23D3-41C0-8E49-4C3006C72E86}" destId="{23F1EC9F-5CCF-4595-99FE-82EE661CF12B}" srcOrd="3" destOrd="0" parTransId="{6F653D48-B711-4E7F-9B27-05798ED01BE3}" sibTransId="{DF0ADC51-0A81-4FC1-B958-A709387F73D2}"/>
    <dgm:cxn modelId="{A35076BA-274C-4EFC-ABFA-F8DF043DA393}" srcId="{410FB3C0-23D3-41C0-8E49-4C3006C72E86}" destId="{02BB0FD5-6FBD-44DB-9886-FFD6FCC927A7}" srcOrd="0" destOrd="0" parTransId="{B521C30A-EC75-4C17-8D1E-EAA78EB28789}" sibTransId="{331D76F9-6832-4920-8803-966303EDD6EA}"/>
    <dgm:cxn modelId="{911A385B-652E-4388-9BC6-1B8D5BAAD657}" type="presOf" srcId="{16302813-EDEC-49A8-B121-952EFA7FD15C}" destId="{AE53FD6E-C148-4AD9-A095-84FDC933D58C}" srcOrd="0" destOrd="0" presId="urn:microsoft.com/office/officeart/2005/8/layout/vList3"/>
    <dgm:cxn modelId="{63093B4E-F166-4CEA-8905-86ABEDC6DC01}" type="presParOf" srcId="{901B8804-EB08-41F4-A0D9-D47C9E0B4705}" destId="{F0A1DEA2-45EC-4551-9FBA-99E1DC9B7D98}" srcOrd="0" destOrd="0" presId="urn:microsoft.com/office/officeart/2005/8/layout/vList3"/>
    <dgm:cxn modelId="{4DC197DB-4860-4B65-A5D7-8C4710463A8A}" type="presParOf" srcId="{F0A1DEA2-45EC-4551-9FBA-99E1DC9B7D98}" destId="{3BCF4237-5BC5-4C18-B333-FAADABB41E64}" srcOrd="0" destOrd="0" presId="urn:microsoft.com/office/officeart/2005/8/layout/vList3"/>
    <dgm:cxn modelId="{F3CADEE8-FB8E-4833-A45A-CF7830ABA263}" type="presParOf" srcId="{F0A1DEA2-45EC-4551-9FBA-99E1DC9B7D98}" destId="{E902F6B9-F350-4CFD-BBA8-48A8AC8EAC41}" srcOrd="1" destOrd="0" presId="urn:microsoft.com/office/officeart/2005/8/layout/vList3"/>
    <dgm:cxn modelId="{6B53F835-DDEE-4500-9C5D-8C86FCD408BF}" type="presParOf" srcId="{901B8804-EB08-41F4-A0D9-D47C9E0B4705}" destId="{AF4F242A-5C03-4107-A351-E5798927D01B}" srcOrd="1" destOrd="0" presId="urn:microsoft.com/office/officeart/2005/8/layout/vList3"/>
    <dgm:cxn modelId="{EA0122F2-6336-4CCD-8C12-0B9633A00EB2}" type="presParOf" srcId="{901B8804-EB08-41F4-A0D9-D47C9E0B4705}" destId="{D0A8D51C-1D72-47FB-A449-968396DC53C1}" srcOrd="2" destOrd="0" presId="urn:microsoft.com/office/officeart/2005/8/layout/vList3"/>
    <dgm:cxn modelId="{3B21DB70-5A75-4564-B5DE-80D81258BFB6}" type="presParOf" srcId="{D0A8D51C-1D72-47FB-A449-968396DC53C1}" destId="{928C4934-14D4-4FEB-A212-CFCEE50DC57B}" srcOrd="0" destOrd="0" presId="urn:microsoft.com/office/officeart/2005/8/layout/vList3"/>
    <dgm:cxn modelId="{6E324B68-F789-461D-B9C7-0BA539547DA2}" type="presParOf" srcId="{D0A8D51C-1D72-47FB-A449-968396DC53C1}" destId="{AE53FD6E-C148-4AD9-A095-84FDC933D58C}" srcOrd="1" destOrd="0" presId="urn:microsoft.com/office/officeart/2005/8/layout/vList3"/>
    <dgm:cxn modelId="{97E068CD-58B2-478E-9542-ABB009D5AB6D}" type="presParOf" srcId="{901B8804-EB08-41F4-A0D9-D47C9E0B4705}" destId="{1F977C9C-267E-4D14-B6EE-B335A54A1BB0}" srcOrd="3" destOrd="0" presId="urn:microsoft.com/office/officeart/2005/8/layout/vList3"/>
    <dgm:cxn modelId="{A4B6D687-5953-4424-B980-D0A480E14769}" type="presParOf" srcId="{901B8804-EB08-41F4-A0D9-D47C9E0B4705}" destId="{89CECF02-67EB-4A05-A5EF-A4F14C747141}" srcOrd="4" destOrd="0" presId="urn:microsoft.com/office/officeart/2005/8/layout/vList3"/>
    <dgm:cxn modelId="{7A20E308-EF8B-4910-9D59-A8EBC2342C90}" type="presParOf" srcId="{89CECF02-67EB-4A05-A5EF-A4F14C747141}" destId="{C1C50059-2359-4322-AAA5-801B10394DEE}" srcOrd="0" destOrd="0" presId="urn:microsoft.com/office/officeart/2005/8/layout/vList3"/>
    <dgm:cxn modelId="{40BFFD0E-22D6-4951-8393-041041ACD20D}" type="presParOf" srcId="{89CECF02-67EB-4A05-A5EF-A4F14C747141}" destId="{F943D648-CF72-452A-8FC3-9A3F95FCCBB3}" srcOrd="1" destOrd="0" presId="urn:microsoft.com/office/officeart/2005/8/layout/vList3"/>
    <dgm:cxn modelId="{05AD99AF-3D63-4B71-9035-0350B936CB56}" type="presParOf" srcId="{901B8804-EB08-41F4-A0D9-D47C9E0B4705}" destId="{89A64EC0-7354-4EC8-81DF-A3F8F420C85B}" srcOrd="5" destOrd="0" presId="urn:microsoft.com/office/officeart/2005/8/layout/vList3"/>
    <dgm:cxn modelId="{70F5F4D8-0A6D-476C-A5C6-5517CCFF2E4B}" type="presParOf" srcId="{901B8804-EB08-41F4-A0D9-D47C9E0B4705}" destId="{A46B61B6-7623-4638-8C5E-D99BBD988EA2}" srcOrd="6" destOrd="0" presId="urn:microsoft.com/office/officeart/2005/8/layout/vList3"/>
    <dgm:cxn modelId="{4E4C523B-043E-46A8-B248-45C4FFD76258}" type="presParOf" srcId="{A46B61B6-7623-4638-8C5E-D99BBD988EA2}" destId="{9A6F962D-8490-4189-8A97-E76BA36BB0DD}" srcOrd="0" destOrd="0" presId="urn:microsoft.com/office/officeart/2005/8/layout/vList3"/>
    <dgm:cxn modelId="{B69E19CB-EE32-45B5-8364-DB2B2B7CF465}" type="presParOf" srcId="{A46B61B6-7623-4638-8C5E-D99BBD988EA2}" destId="{5773699D-2155-408C-87AA-6504C1212C9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0FB3C0-23D3-41C0-8E49-4C3006C72E8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16302813-EDEC-49A8-B121-952EFA7FD15C}">
      <dgm:prSet custT="1">
        <dgm:style>
          <a:lnRef idx="2">
            <a:schemeClr val="accent3"/>
          </a:lnRef>
          <a:fillRef idx="1">
            <a:schemeClr val="lt1"/>
          </a:fillRef>
          <a:effectRef idx="0">
            <a:schemeClr val="accent3"/>
          </a:effectRef>
          <a:fontRef idx="minor">
            <a:schemeClr val="dk1"/>
          </a:fontRef>
        </dgm:style>
      </dgm:prSet>
      <dgm:spPr/>
      <dgm:t>
        <a:bodyPr/>
        <a:lstStyle/>
        <a:p>
          <a:r>
            <a:rPr lang="en-US" sz="2200" dirty="0"/>
            <a:t>Demand management</a:t>
          </a:r>
          <a:endParaRPr lang="en-IN" sz="2200" dirty="0"/>
        </a:p>
      </dgm:t>
    </dgm:pt>
    <dgm:pt modelId="{C3DF208C-681A-4FE1-BACB-BECFCAC6D5B0}" type="parTrans" cxnId="{4588A0D7-CDF1-4528-B995-A2F0C4B4FE5B}">
      <dgm:prSet/>
      <dgm:spPr/>
      <dgm:t>
        <a:bodyPr/>
        <a:lstStyle/>
        <a:p>
          <a:endParaRPr lang="en-US" sz="2200"/>
        </a:p>
      </dgm:t>
    </dgm:pt>
    <dgm:pt modelId="{168C7774-A1FB-4773-A45C-C6D67ABB0CD2}" type="sibTrans" cxnId="{4588A0D7-CDF1-4528-B995-A2F0C4B4FE5B}">
      <dgm:prSet/>
      <dgm:spPr/>
      <dgm:t>
        <a:bodyPr/>
        <a:lstStyle/>
        <a:p>
          <a:endParaRPr lang="en-US" sz="2200"/>
        </a:p>
      </dgm:t>
    </dgm:pt>
    <dgm:pt modelId="{23F1EC9F-5CCF-4595-99FE-82EE661CF12B}">
      <dgm:prSet custT="1">
        <dgm:style>
          <a:lnRef idx="2">
            <a:schemeClr val="accent4"/>
          </a:lnRef>
          <a:fillRef idx="1">
            <a:schemeClr val="lt1"/>
          </a:fillRef>
          <a:effectRef idx="0">
            <a:schemeClr val="accent4"/>
          </a:effectRef>
          <a:fontRef idx="minor">
            <a:schemeClr val="dk1"/>
          </a:fontRef>
        </dgm:style>
      </dgm:prSet>
      <dgm:spPr/>
      <dgm:t>
        <a:bodyPr/>
        <a:lstStyle/>
        <a:p>
          <a:r>
            <a:rPr lang="en-US" sz="2200" dirty="0"/>
            <a:t>RPO targets</a:t>
          </a:r>
          <a:endParaRPr lang="en-IN" sz="2200" dirty="0"/>
        </a:p>
      </dgm:t>
    </dgm:pt>
    <dgm:pt modelId="{6F653D48-B711-4E7F-9B27-05798ED01BE3}" type="parTrans" cxnId="{4CD0FC0D-228A-49B2-A6D1-4AAEFAAD8590}">
      <dgm:prSet/>
      <dgm:spPr/>
      <dgm:t>
        <a:bodyPr/>
        <a:lstStyle/>
        <a:p>
          <a:endParaRPr lang="en-US" sz="2200"/>
        </a:p>
      </dgm:t>
    </dgm:pt>
    <dgm:pt modelId="{DF0ADC51-0A81-4FC1-B958-A709387F73D2}" type="sibTrans" cxnId="{4CD0FC0D-228A-49B2-A6D1-4AAEFAAD8590}">
      <dgm:prSet/>
      <dgm:spPr/>
      <dgm:t>
        <a:bodyPr/>
        <a:lstStyle/>
        <a:p>
          <a:endParaRPr lang="en-US" sz="2200"/>
        </a:p>
      </dgm:t>
    </dgm:pt>
    <dgm:pt modelId="{7BE5DEFC-30FF-4461-A910-5B6C53C3F28E}">
      <dgm:prSet custT="1">
        <dgm:style>
          <a:lnRef idx="2">
            <a:schemeClr val="accent1"/>
          </a:lnRef>
          <a:fillRef idx="1">
            <a:schemeClr val="lt1"/>
          </a:fillRef>
          <a:effectRef idx="0">
            <a:schemeClr val="accent1"/>
          </a:effectRef>
          <a:fontRef idx="minor">
            <a:schemeClr val="dk1"/>
          </a:fontRef>
        </dgm:style>
      </dgm:prSet>
      <dgm:spPr/>
      <dgm:t>
        <a:bodyPr/>
        <a:lstStyle/>
        <a:p>
          <a:r>
            <a:rPr lang="en-US" sz="2200" dirty="0"/>
            <a:t>Network decongestion</a:t>
          </a:r>
          <a:endParaRPr lang="en-IN" sz="2200" dirty="0"/>
        </a:p>
      </dgm:t>
    </dgm:pt>
    <dgm:pt modelId="{F34FC637-D439-44A3-9714-12229B053A51}" type="parTrans" cxnId="{767B6C9A-D3B5-4CAC-8330-1FB0E1AC07DA}">
      <dgm:prSet/>
      <dgm:spPr/>
      <dgm:t>
        <a:bodyPr/>
        <a:lstStyle/>
        <a:p>
          <a:endParaRPr lang="en-US" sz="2200"/>
        </a:p>
      </dgm:t>
    </dgm:pt>
    <dgm:pt modelId="{8E5DDB2F-EB4E-4F6D-A624-B9F6559F4854}" type="sibTrans" cxnId="{767B6C9A-D3B5-4CAC-8330-1FB0E1AC07DA}">
      <dgm:prSet/>
      <dgm:spPr/>
      <dgm:t>
        <a:bodyPr/>
        <a:lstStyle/>
        <a:p>
          <a:endParaRPr lang="en-US" sz="2200"/>
        </a:p>
      </dgm:t>
    </dgm:pt>
    <dgm:pt modelId="{02BB0FD5-6FBD-44DB-9886-FFD6FCC927A7}">
      <dgm:prSet custT="1">
        <dgm:style>
          <a:lnRef idx="2">
            <a:schemeClr val="accent2"/>
          </a:lnRef>
          <a:fillRef idx="1">
            <a:schemeClr val="lt1"/>
          </a:fillRef>
          <a:effectRef idx="0">
            <a:schemeClr val="accent2"/>
          </a:effectRef>
          <a:fontRef idx="minor">
            <a:schemeClr val="dk1"/>
          </a:fontRef>
        </dgm:style>
      </dgm:prSet>
      <dgm:spPr/>
      <dgm:t>
        <a:bodyPr/>
        <a:lstStyle/>
        <a:p>
          <a:r>
            <a:rPr lang="en-US" sz="2200" dirty="0"/>
            <a:t>Reduction in T&amp;D losses</a:t>
          </a:r>
          <a:endParaRPr lang="en-IN" sz="2200" dirty="0"/>
        </a:p>
      </dgm:t>
    </dgm:pt>
    <dgm:pt modelId="{331D76F9-6832-4920-8803-966303EDD6EA}" type="sibTrans" cxnId="{A35076BA-274C-4EFC-ABFA-F8DF043DA393}">
      <dgm:prSet/>
      <dgm:spPr/>
      <dgm:t>
        <a:bodyPr/>
        <a:lstStyle/>
        <a:p>
          <a:endParaRPr lang="en-US" sz="2200"/>
        </a:p>
      </dgm:t>
    </dgm:pt>
    <dgm:pt modelId="{B521C30A-EC75-4C17-8D1E-EAA78EB28789}" type="parTrans" cxnId="{A35076BA-274C-4EFC-ABFA-F8DF043DA393}">
      <dgm:prSet/>
      <dgm:spPr/>
      <dgm:t>
        <a:bodyPr/>
        <a:lstStyle/>
        <a:p>
          <a:endParaRPr lang="en-US" sz="2200"/>
        </a:p>
      </dgm:t>
    </dgm:pt>
    <dgm:pt modelId="{731052DB-02D2-4889-93AD-7F86B29BCA21}" type="pres">
      <dgm:prSet presAssocID="{410FB3C0-23D3-41C0-8E49-4C3006C72E86}" presName="linear" presStyleCnt="0">
        <dgm:presLayoutVars>
          <dgm:dir/>
          <dgm:animLvl val="lvl"/>
          <dgm:resizeHandles val="exact"/>
        </dgm:presLayoutVars>
      </dgm:prSet>
      <dgm:spPr/>
      <dgm:t>
        <a:bodyPr/>
        <a:lstStyle/>
        <a:p>
          <a:endParaRPr lang="en-GB"/>
        </a:p>
      </dgm:t>
    </dgm:pt>
    <dgm:pt modelId="{FBBEA1A1-93D0-42AB-863D-5DE4D76DAF3D}" type="pres">
      <dgm:prSet presAssocID="{02BB0FD5-6FBD-44DB-9886-FFD6FCC927A7}" presName="parentLin" presStyleCnt="0"/>
      <dgm:spPr/>
    </dgm:pt>
    <dgm:pt modelId="{6E829A03-1B4B-4487-803B-64554FE97EC4}" type="pres">
      <dgm:prSet presAssocID="{02BB0FD5-6FBD-44DB-9886-FFD6FCC927A7}" presName="parentLeftMargin" presStyleLbl="node1" presStyleIdx="0" presStyleCnt="4"/>
      <dgm:spPr/>
      <dgm:t>
        <a:bodyPr/>
        <a:lstStyle/>
        <a:p>
          <a:endParaRPr lang="en-GB"/>
        </a:p>
      </dgm:t>
    </dgm:pt>
    <dgm:pt modelId="{BB244599-164F-45B2-AFAA-966E73473B3D}" type="pres">
      <dgm:prSet presAssocID="{02BB0FD5-6FBD-44DB-9886-FFD6FCC927A7}" presName="parentText" presStyleLbl="node1" presStyleIdx="0" presStyleCnt="4">
        <dgm:presLayoutVars>
          <dgm:chMax val="0"/>
          <dgm:bulletEnabled val="1"/>
        </dgm:presLayoutVars>
      </dgm:prSet>
      <dgm:spPr/>
      <dgm:t>
        <a:bodyPr/>
        <a:lstStyle/>
        <a:p>
          <a:endParaRPr lang="en-GB"/>
        </a:p>
      </dgm:t>
    </dgm:pt>
    <dgm:pt modelId="{B7E5C9CC-D79C-48AD-AA1F-D420D118BBF1}" type="pres">
      <dgm:prSet presAssocID="{02BB0FD5-6FBD-44DB-9886-FFD6FCC927A7}" presName="negativeSpace" presStyleCnt="0"/>
      <dgm:spPr/>
    </dgm:pt>
    <dgm:pt modelId="{066C66FF-1DEE-4DBA-8FDD-F0E4F0A88303}" type="pres">
      <dgm:prSet presAssocID="{02BB0FD5-6FBD-44DB-9886-FFD6FCC927A7}" presName="childText" presStyleLbl="conFgAcc1" presStyleIdx="0" presStyleCnt="4">
        <dgm:presLayoutVars>
          <dgm:bulletEnabled val="1"/>
        </dgm:presLayoutVars>
      </dgm:prSet>
      <dgm:spPr/>
    </dgm:pt>
    <dgm:pt modelId="{D22BFE0F-FF35-47F0-B517-03080167EAD0}" type="pres">
      <dgm:prSet presAssocID="{331D76F9-6832-4920-8803-966303EDD6EA}" presName="spaceBetweenRectangles" presStyleCnt="0"/>
      <dgm:spPr/>
    </dgm:pt>
    <dgm:pt modelId="{CAD685AC-3F65-4211-B03A-2D8ECC268882}" type="pres">
      <dgm:prSet presAssocID="{16302813-EDEC-49A8-B121-952EFA7FD15C}" presName="parentLin" presStyleCnt="0"/>
      <dgm:spPr/>
    </dgm:pt>
    <dgm:pt modelId="{11EA27A6-8ABD-4835-AA28-1BA4B99DCC7A}" type="pres">
      <dgm:prSet presAssocID="{16302813-EDEC-49A8-B121-952EFA7FD15C}" presName="parentLeftMargin" presStyleLbl="node1" presStyleIdx="0" presStyleCnt="4"/>
      <dgm:spPr/>
      <dgm:t>
        <a:bodyPr/>
        <a:lstStyle/>
        <a:p>
          <a:endParaRPr lang="en-GB"/>
        </a:p>
      </dgm:t>
    </dgm:pt>
    <dgm:pt modelId="{B3D9429D-96A0-46DC-8840-AEFF565E8EAF}" type="pres">
      <dgm:prSet presAssocID="{16302813-EDEC-49A8-B121-952EFA7FD15C}" presName="parentText" presStyleLbl="node1" presStyleIdx="1" presStyleCnt="4">
        <dgm:presLayoutVars>
          <dgm:chMax val="0"/>
          <dgm:bulletEnabled val="1"/>
        </dgm:presLayoutVars>
      </dgm:prSet>
      <dgm:spPr/>
      <dgm:t>
        <a:bodyPr/>
        <a:lstStyle/>
        <a:p>
          <a:endParaRPr lang="en-GB"/>
        </a:p>
      </dgm:t>
    </dgm:pt>
    <dgm:pt modelId="{55073916-24E1-4707-B871-BCE8310F99C0}" type="pres">
      <dgm:prSet presAssocID="{16302813-EDEC-49A8-B121-952EFA7FD15C}" presName="negativeSpace" presStyleCnt="0"/>
      <dgm:spPr/>
    </dgm:pt>
    <dgm:pt modelId="{C2AD2037-66B3-47C9-A875-03300B0CDFF2}" type="pres">
      <dgm:prSet presAssocID="{16302813-EDEC-49A8-B121-952EFA7FD15C}" presName="childText" presStyleLbl="conFgAcc1" presStyleIdx="1" presStyleCnt="4">
        <dgm:presLayoutVars>
          <dgm:bulletEnabled val="1"/>
        </dgm:presLayoutVars>
      </dgm:prSet>
      <dgm:spPr/>
    </dgm:pt>
    <dgm:pt modelId="{E66C0A66-8594-4143-A972-F39AE035F2F7}" type="pres">
      <dgm:prSet presAssocID="{168C7774-A1FB-4773-A45C-C6D67ABB0CD2}" presName="spaceBetweenRectangles" presStyleCnt="0"/>
      <dgm:spPr/>
    </dgm:pt>
    <dgm:pt modelId="{34383A01-C6A3-43B8-A629-B7BF398B1434}" type="pres">
      <dgm:prSet presAssocID="{7BE5DEFC-30FF-4461-A910-5B6C53C3F28E}" presName="parentLin" presStyleCnt="0"/>
      <dgm:spPr/>
    </dgm:pt>
    <dgm:pt modelId="{D4B55792-50A5-47E7-9996-445127A977BF}" type="pres">
      <dgm:prSet presAssocID="{7BE5DEFC-30FF-4461-A910-5B6C53C3F28E}" presName="parentLeftMargin" presStyleLbl="node1" presStyleIdx="1" presStyleCnt="4"/>
      <dgm:spPr/>
      <dgm:t>
        <a:bodyPr/>
        <a:lstStyle/>
        <a:p>
          <a:endParaRPr lang="en-GB"/>
        </a:p>
      </dgm:t>
    </dgm:pt>
    <dgm:pt modelId="{AFFAAC86-ACE8-4F3B-9415-0FBC3E73CF31}" type="pres">
      <dgm:prSet presAssocID="{7BE5DEFC-30FF-4461-A910-5B6C53C3F28E}" presName="parentText" presStyleLbl="node1" presStyleIdx="2" presStyleCnt="4">
        <dgm:presLayoutVars>
          <dgm:chMax val="0"/>
          <dgm:bulletEnabled val="1"/>
        </dgm:presLayoutVars>
      </dgm:prSet>
      <dgm:spPr/>
      <dgm:t>
        <a:bodyPr/>
        <a:lstStyle/>
        <a:p>
          <a:endParaRPr lang="en-GB"/>
        </a:p>
      </dgm:t>
    </dgm:pt>
    <dgm:pt modelId="{E8362643-FFC3-4406-8BD0-6267A03BC42B}" type="pres">
      <dgm:prSet presAssocID="{7BE5DEFC-30FF-4461-A910-5B6C53C3F28E}" presName="negativeSpace" presStyleCnt="0"/>
      <dgm:spPr/>
    </dgm:pt>
    <dgm:pt modelId="{2F1E8015-D55D-4795-BA69-603A9C97C6F1}" type="pres">
      <dgm:prSet presAssocID="{7BE5DEFC-30FF-4461-A910-5B6C53C3F28E}" presName="childText" presStyleLbl="conFgAcc1" presStyleIdx="2" presStyleCnt="4" custLinFactNeighborY="-16685">
        <dgm:presLayoutVars>
          <dgm:bulletEnabled val="1"/>
        </dgm:presLayoutVars>
        <dgm:style>
          <a:lnRef idx="2">
            <a:schemeClr val="accent1"/>
          </a:lnRef>
          <a:fillRef idx="1">
            <a:schemeClr val="lt1"/>
          </a:fillRef>
          <a:effectRef idx="0">
            <a:schemeClr val="accent1"/>
          </a:effectRef>
          <a:fontRef idx="minor">
            <a:schemeClr val="dk1"/>
          </a:fontRef>
        </dgm:style>
      </dgm:prSet>
      <dgm:spPr/>
    </dgm:pt>
    <dgm:pt modelId="{022753F9-1E89-4075-B811-75BF2C087F0B}" type="pres">
      <dgm:prSet presAssocID="{8E5DDB2F-EB4E-4F6D-A624-B9F6559F4854}" presName="spaceBetweenRectangles" presStyleCnt="0"/>
      <dgm:spPr/>
    </dgm:pt>
    <dgm:pt modelId="{224AC1D4-8128-45B1-96AA-9502C790C1BC}" type="pres">
      <dgm:prSet presAssocID="{23F1EC9F-5CCF-4595-99FE-82EE661CF12B}" presName="parentLin" presStyleCnt="0"/>
      <dgm:spPr/>
    </dgm:pt>
    <dgm:pt modelId="{890DB6E1-2BB2-46BC-9562-41C9B597A132}" type="pres">
      <dgm:prSet presAssocID="{23F1EC9F-5CCF-4595-99FE-82EE661CF12B}" presName="parentLeftMargin" presStyleLbl="node1" presStyleIdx="2" presStyleCnt="4"/>
      <dgm:spPr/>
      <dgm:t>
        <a:bodyPr/>
        <a:lstStyle/>
        <a:p>
          <a:endParaRPr lang="en-GB"/>
        </a:p>
      </dgm:t>
    </dgm:pt>
    <dgm:pt modelId="{D7F0D9A0-B7A5-4697-AF0E-E9A9EC8898E5}" type="pres">
      <dgm:prSet presAssocID="{23F1EC9F-5CCF-4595-99FE-82EE661CF12B}" presName="parentText" presStyleLbl="node1" presStyleIdx="3" presStyleCnt="4">
        <dgm:presLayoutVars>
          <dgm:chMax val="0"/>
          <dgm:bulletEnabled val="1"/>
        </dgm:presLayoutVars>
      </dgm:prSet>
      <dgm:spPr/>
      <dgm:t>
        <a:bodyPr/>
        <a:lstStyle/>
        <a:p>
          <a:endParaRPr lang="en-GB"/>
        </a:p>
      </dgm:t>
    </dgm:pt>
    <dgm:pt modelId="{4FF8A5FF-6AA1-4898-816C-55F50D2357E4}" type="pres">
      <dgm:prSet presAssocID="{23F1EC9F-5CCF-4595-99FE-82EE661CF12B}" presName="negativeSpace" presStyleCnt="0"/>
      <dgm:spPr/>
    </dgm:pt>
    <dgm:pt modelId="{FF774BC4-BCFC-464B-B02D-F5C9EDEDCF5E}" type="pres">
      <dgm:prSet presAssocID="{23F1EC9F-5CCF-4595-99FE-82EE661CF12B}" presName="childText" presStyleLbl="conFgAcc1" presStyleIdx="3" presStyleCnt="4">
        <dgm:presLayoutVars>
          <dgm:bulletEnabled val="1"/>
        </dgm:presLayoutVars>
        <dgm:style>
          <a:lnRef idx="2">
            <a:schemeClr val="accent4"/>
          </a:lnRef>
          <a:fillRef idx="1">
            <a:schemeClr val="lt1"/>
          </a:fillRef>
          <a:effectRef idx="0">
            <a:schemeClr val="accent4"/>
          </a:effectRef>
          <a:fontRef idx="minor">
            <a:schemeClr val="dk1"/>
          </a:fontRef>
        </dgm:style>
      </dgm:prSet>
      <dgm:spPr/>
    </dgm:pt>
  </dgm:ptLst>
  <dgm:cxnLst>
    <dgm:cxn modelId="{97E5C3A7-5E72-4882-9167-D46A111491FF}" type="presOf" srcId="{02BB0FD5-6FBD-44DB-9886-FFD6FCC927A7}" destId="{BB244599-164F-45B2-AFAA-966E73473B3D}" srcOrd="1" destOrd="0" presId="urn:microsoft.com/office/officeart/2005/8/layout/list1"/>
    <dgm:cxn modelId="{767B6C9A-D3B5-4CAC-8330-1FB0E1AC07DA}" srcId="{410FB3C0-23D3-41C0-8E49-4C3006C72E86}" destId="{7BE5DEFC-30FF-4461-A910-5B6C53C3F28E}" srcOrd="2" destOrd="0" parTransId="{F34FC637-D439-44A3-9714-12229B053A51}" sibTransId="{8E5DDB2F-EB4E-4F6D-A624-B9F6559F4854}"/>
    <dgm:cxn modelId="{DC23FB13-A9CE-4104-A935-9E93A7769740}" type="presOf" srcId="{02BB0FD5-6FBD-44DB-9886-FFD6FCC927A7}" destId="{6E829A03-1B4B-4487-803B-64554FE97EC4}" srcOrd="0" destOrd="0" presId="urn:microsoft.com/office/officeart/2005/8/layout/list1"/>
    <dgm:cxn modelId="{D2794F1E-E3E4-4912-B6AC-D0C5341CB3DB}" type="presOf" srcId="{16302813-EDEC-49A8-B121-952EFA7FD15C}" destId="{B3D9429D-96A0-46DC-8840-AEFF565E8EAF}" srcOrd="1" destOrd="0" presId="urn:microsoft.com/office/officeart/2005/8/layout/list1"/>
    <dgm:cxn modelId="{91517DEC-9660-484A-971E-9C24CFB2BAC3}" type="presOf" srcId="{23F1EC9F-5CCF-4595-99FE-82EE661CF12B}" destId="{D7F0D9A0-B7A5-4697-AF0E-E9A9EC8898E5}" srcOrd="1" destOrd="0" presId="urn:microsoft.com/office/officeart/2005/8/layout/list1"/>
    <dgm:cxn modelId="{B7E86A47-0B85-4B81-91A1-5D7B48C199DB}" type="presOf" srcId="{7BE5DEFC-30FF-4461-A910-5B6C53C3F28E}" destId="{AFFAAC86-ACE8-4F3B-9415-0FBC3E73CF31}" srcOrd="1" destOrd="0" presId="urn:microsoft.com/office/officeart/2005/8/layout/list1"/>
    <dgm:cxn modelId="{4588A0D7-CDF1-4528-B995-A2F0C4B4FE5B}" srcId="{410FB3C0-23D3-41C0-8E49-4C3006C72E86}" destId="{16302813-EDEC-49A8-B121-952EFA7FD15C}" srcOrd="1" destOrd="0" parTransId="{C3DF208C-681A-4FE1-BACB-BECFCAC6D5B0}" sibTransId="{168C7774-A1FB-4773-A45C-C6D67ABB0CD2}"/>
    <dgm:cxn modelId="{BD54AE79-357C-4223-98C6-B7B48903AB69}" type="presOf" srcId="{410FB3C0-23D3-41C0-8E49-4C3006C72E86}" destId="{731052DB-02D2-4889-93AD-7F86B29BCA21}" srcOrd="0" destOrd="0" presId="urn:microsoft.com/office/officeart/2005/8/layout/list1"/>
    <dgm:cxn modelId="{1635AF78-0E11-492B-B85D-B3BA7A6CC84A}" type="presOf" srcId="{16302813-EDEC-49A8-B121-952EFA7FD15C}" destId="{11EA27A6-8ABD-4835-AA28-1BA4B99DCC7A}" srcOrd="0" destOrd="0" presId="urn:microsoft.com/office/officeart/2005/8/layout/list1"/>
    <dgm:cxn modelId="{1BD7CDB4-6245-475F-A111-92428F92BAD1}" type="presOf" srcId="{23F1EC9F-5CCF-4595-99FE-82EE661CF12B}" destId="{890DB6E1-2BB2-46BC-9562-41C9B597A132}" srcOrd="0" destOrd="0" presId="urn:microsoft.com/office/officeart/2005/8/layout/list1"/>
    <dgm:cxn modelId="{4CD0FC0D-228A-49B2-A6D1-4AAEFAAD8590}" srcId="{410FB3C0-23D3-41C0-8E49-4C3006C72E86}" destId="{23F1EC9F-5CCF-4595-99FE-82EE661CF12B}" srcOrd="3" destOrd="0" parTransId="{6F653D48-B711-4E7F-9B27-05798ED01BE3}" sibTransId="{DF0ADC51-0A81-4FC1-B958-A709387F73D2}"/>
    <dgm:cxn modelId="{B1252CC0-BBF5-4ED3-BA5D-20B76AACEDAC}" type="presOf" srcId="{7BE5DEFC-30FF-4461-A910-5B6C53C3F28E}" destId="{D4B55792-50A5-47E7-9996-445127A977BF}" srcOrd="0" destOrd="0" presId="urn:microsoft.com/office/officeart/2005/8/layout/list1"/>
    <dgm:cxn modelId="{A35076BA-274C-4EFC-ABFA-F8DF043DA393}" srcId="{410FB3C0-23D3-41C0-8E49-4C3006C72E86}" destId="{02BB0FD5-6FBD-44DB-9886-FFD6FCC927A7}" srcOrd="0" destOrd="0" parTransId="{B521C30A-EC75-4C17-8D1E-EAA78EB28789}" sibTransId="{331D76F9-6832-4920-8803-966303EDD6EA}"/>
    <dgm:cxn modelId="{06AA2F5C-C91B-4F55-BB56-7C764BD27B58}" type="presParOf" srcId="{731052DB-02D2-4889-93AD-7F86B29BCA21}" destId="{FBBEA1A1-93D0-42AB-863D-5DE4D76DAF3D}" srcOrd="0" destOrd="0" presId="urn:microsoft.com/office/officeart/2005/8/layout/list1"/>
    <dgm:cxn modelId="{002466B3-FF9B-4C6C-AE69-B2C2248B809B}" type="presParOf" srcId="{FBBEA1A1-93D0-42AB-863D-5DE4D76DAF3D}" destId="{6E829A03-1B4B-4487-803B-64554FE97EC4}" srcOrd="0" destOrd="0" presId="urn:microsoft.com/office/officeart/2005/8/layout/list1"/>
    <dgm:cxn modelId="{FB139C59-79A0-4013-AC82-A7051DF7C789}" type="presParOf" srcId="{FBBEA1A1-93D0-42AB-863D-5DE4D76DAF3D}" destId="{BB244599-164F-45B2-AFAA-966E73473B3D}" srcOrd="1" destOrd="0" presId="urn:microsoft.com/office/officeart/2005/8/layout/list1"/>
    <dgm:cxn modelId="{B2E2B004-BDEB-4523-BA51-A85CA9BDFACA}" type="presParOf" srcId="{731052DB-02D2-4889-93AD-7F86B29BCA21}" destId="{B7E5C9CC-D79C-48AD-AA1F-D420D118BBF1}" srcOrd="1" destOrd="0" presId="urn:microsoft.com/office/officeart/2005/8/layout/list1"/>
    <dgm:cxn modelId="{C63103FB-4F50-420A-BA24-B775D87A45F4}" type="presParOf" srcId="{731052DB-02D2-4889-93AD-7F86B29BCA21}" destId="{066C66FF-1DEE-4DBA-8FDD-F0E4F0A88303}" srcOrd="2" destOrd="0" presId="urn:microsoft.com/office/officeart/2005/8/layout/list1"/>
    <dgm:cxn modelId="{F3D9E26A-9057-4098-A8D3-F4EF8D23E751}" type="presParOf" srcId="{731052DB-02D2-4889-93AD-7F86B29BCA21}" destId="{D22BFE0F-FF35-47F0-B517-03080167EAD0}" srcOrd="3" destOrd="0" presId="urn:microsoft.com/office/officeart/2005/8/layout/list1"/>
    <dgm:cxn modelId="{D5F61CDF-5BD5-4E11-BF58-71719ECF514D}" type="presParOf" srcId="{731052DB-02D2-4889-93AD-7F86B29BCA21}" destId="{CAD685AC-3F65-4211-B03A-2D8ECC268882}" srcOrd="4" destOrd="0" presId="urn:microsoft.com/office/officeart/2005/8/layout/list1"/>
    <dgm:cxn modelId="{D03BDB3D-3D67-4C04-A2BB-2CAB282C9F63}" type="presParOf" srcId="{CAD685AC-3F65-4211-B03A-2D8ECC268882}" destId="{11EA27A6-8ABD-4835-AA28-1BA4B99DCC7A}" srcOrd="0" destOrd="0" presId="urn:microsoft.com/office/officeart/2005/8/layout/list1"/>
    <dgm:cxn modelId="{683929FF-D548-465F-B5EE-158F8B1E2E13}" type="presParOf" srcId="{CAD685AC-3F65-4211-B03A-2D8ECC268882}" destId="{B3D9429D-96A0-46DC-8840-AEFF565E8EAF}" srcOrd="1" destOrd="0" presId="urn:microsoft.com/office/officeart/2005/8/layout/list1"/>
    <dgm:cxn modelId="{5EBE83EF-4B89-4CB6-AB39-817C6BFE72AF}" type="presParOf" srcId="{731052DB-02D2-4889-93AD-7F86B29BCA21}" destId="{55073916-24E1-4707-B871-BCE8310F99C0}" srcOrd="5" destOrd="0" presId="urn:microsoft.com/office/officeart/2005/8/layout/list1"/>
    <dgm:cxn modelId="{D35B82CC-617B-43A6-8A17-7F9BE23080BA}" type="presParOf" srcId="{731052DB-02D2-4889-93AD-7F86B29BCA21}" destId="{C2AD2037-66B3-47C9-A875-03300B0CDFF2}" srcOrd="6" destOrd="0" presId="urn:microsoft.com/office/officeart/2005/8/layout/list1"/>
    <dgm:cxn modelId="{11DAF9F1-E425-488C-9B79-BE444C71184A}" type="presParOf" srcId="{731052DB-02D2-4889-93AD-7F86B29BCA21}" destId="{E66C0A66-8594-4143-A972-F39AE035F2F7}" srcOrd="7" destOrd="0" presId="urn:microsoft.com/office/officeart/2005/8/layout/list1"/>
    <dgm:cxn modelId="{000C2D70-8A2C-4A16-8F99-662E7B13E542}" type="presParOf" srcId="{731052DB-02D2-4889-93AD-7F86B29BCA21}" destId="{34383A01-C6A3-43B8-A629-B7BF398B1434}" srcOrd="8" destOrd="0" presId="urn:microsoft.com/office/officeart/2005/8/layout/list1"/>
    <dgm:cxn modelId="{66FE10FA-2FEF-4643-AD33-B04B7E956D4C}" type="presParOf" srcId="{34383A01-C6A3-43B8-A629-B7BF398B1434}" destId="{D4B55792-50A5-47E7-9996-445127A977BF}" srcOrd="0" destOrd="0" presId="urn:microsoft.com/office/officeart/2005/8/layout/list1"/>
    <dgm:cxn modelId="{D6D9C5F9-660A-479E-A862-45D32BC21FF4}" type="presParOf" srcId="{34383A01-C6A3-43B8-A629-B7BF398B1434}" destId="{AFFAAC86-ACE8-4F3B-9415-0FBC3E73CF31}" srcOrd="1" destOrd="0" presId="urn:microsoft.com/office/officeart/2005/8/layout/list1"/>
    <dgm:cxn modelId="{C7074CF2-3658-492B-A56C-DBF82390AD9C}" type="presParOf" srcId="{731052DB-02D2-4889-93AD-7F86B29BCA21}" destId="{E8362643-FFC3-4406-8BD0-6267A03BC42B}" srcOrd="9" destOrd="0" presId="urn:microsoft.com/office/officeart/2005/8/layout/list1"/>
    <dgm:cxn modelId="{3C95A16F-514B-42BC-97D6-A6D18FC67351}" type="presParOf" srcId="{731052DB-02D2-4889-93AD-7F86B29BCA21}" destId="{2F1E8015-D55D-4795-BA69-603A9C97C6F1}" srcOrd="10" destOrd="0" presId="urn:microsoft.com/office/officeart/2005/8/layout/list1"/>
    <dgm:cxn modelId="{F0162A8C-9135-488B-8A8F-9D87440EC03D}" type="presParOf" srcId="{731052DB-02D2-4889-93AD-7F86B29BCA21}" destId="{022753F9-1E89-4075-B811-75BF2C087F0B}" srcOrd="11" destOrd="0" presId="urn:microsoft.com/office/officeart/2005/8/layout/list1"/>
    <dgm:cxn modelId="{C80FDCA3-6196-4A58-9C4D-6BCA0F33B9A2}" type="presParOf" srcId="{731052DB-02D2-4889-93AD-7F86B29BCA21}" destId="{224AC1D4-8128-45B1-96AA-9502C790C1BC}" srcOrd="12" destOrd="0" presId="urn:microsoft.com/office/officeart/2005/8/layout/list1"/>
    <dgm:cxn modelId="{06A3AC58-E085-4C8B-B7F4-0A171F54A459}" type="presParOf" srcId="{224AC1D4-8128-45B1-96AA-9502C790C1BC}" destId="{890DB6E1-2BB2-46BC-9562-41C9B597A132}" srcOrd="0" destOrd="0" presId="urn:microsoft.com/office/officeart/2005/8/layout/list1"/>
    <dgm:cxn modelId="{D1018ECF-2E23-4859-9285-0FD21B4F6D04}" type="presParOf" srcId="{224AC1D4-8128-45B1-96AA-9502C790C1BC}" destId="{D7F0D9A0-B7A5-4697-AF0E-E9A9EC8898E5}" srcOrd="1" destOrd="0" presId="urn:microsoft.com/office/officeart/2005/8/layout/list1"/>
    <dgm:cxn modelId="{F237AAAB-FC40-4AC5-B46B-10D8C2686251}" type="presParOf" srcId="{731052DB-02D2-4889-93AD-7F86B29BCA21}" destId="{4FF8A5FF-6AA1-4898-816C-55F50D2357E4}" srcOrd="13" destOrd="0" presId="urn:microsoft.com/office/officeart/2005/8/layout/list1"/>
    <dgm:cxn modelId="{6294EB49-31DD-4253-98F9-C452A4D4D9CD}" type="presParOf" srcId="{731052DB-02D2-4889-93AD-7F86B29BCA21}" destId="{FF774BC4-BCFC-464B-B02D-F5C9EDEDCF5E}"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0FB3C0-23D3-41C0-8E49-4C3006C72E86}"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D68AE95B-B7B1-477D-8659-B50DE256738B}">
      <dgm:prSet phldrT="[Text]" custT="1"/>
      <dgm:spPr/>
      <dgm:t>
        <a:bodyPr/>
        <a:lstStyle/>
        <a:p>
          <a:r>
            <a:rPr lang="en-IN" sz="2200" dirty="0"/>
            <a:t>Cost-benefit analysis method</a:t>
          </a:r>
          <a:endParaRPr lang="en-US" sz="2200" dirty="0"/>
        </a:p>
      </dgm:t>
    </dgm:pt>
    <dgm:pt modelId="{DA971A53-7D58-4FD8-B83F-78F34E487A68}" type="sibTrans" cxnId="{4CF0E617-240B-4885-9D5F-12F9810FBF61}">
      <dgm:prSet/>
      <dgm:spPr/>
      <dgm:t>
        <a:bodyPr/>
        <a:lstStyle/>
        <a:p>
          <a:endParaRPr lang="en-US" sz="2200"/>
        </a:p>
      </dgm:t>
    </dgm:pt>
    <dgm:pt modelId="{71D7E6F1-C79E-49A4-B98F-0C2DE0ADFF9B}" type="parTrans" cxnId="{4CF0E617-240B-4885-9D5F-12F9810FBF61}">
      <dgm:prSet/>
      <dgm:spPr/>
      <dgm:t>
        <a:bodyPr/>
        <a:lstStyle/>
        <a:p>
          <a:endParaRPr lang="en-US" sz="2200"/>
        </a:p>
      </dgm:t>
    </dgm:pt>
    <dgm:pt modelId="{4B3147B4-961B-4ED3-BA23-E3E20A6C75EC}">
      <dgm:prSet phldrT="[Text]" custT="1"/>
      <dgm:spPr/>
      <dgm:t>
        <a:bodyPr/>
        <a:lstStyle/>
        <a:p>
          <a:r>
            <a:rPr lang="en-IN" sz="2200" dirty="0"/>
            <a:t>Location and time specific</a:t>
          </a:r>
        </a:p>
      </dgm:t>
    </dgm:pt>
    <dgm:pt modelId="{D8ADFF37-0EFA-4949-90EE-47304B82EFDA}" type="sibTrans" cxnId="{2EFA3C27-32F3-49DD-BD79-5C3174998D22}">
      <dgm:prSet/>
      <dgm:spPr/>
      <dgm:t>
        <a:bodyPr/>
        <a:lstStyle/>
        <a:p>
          <a:endParaRPr lang="en-US" sz="2200"/>
        </a:p>
      </dgm:t>
    </dgm:pt>
    <dgm:pt modelId="{DC78E630-0C13-41A7-A0BD-219BC555B568}" type="parTrans" cxnId="{2EFA3C27-32F3-49DD-BD79-5C3174998D22}">
      <dgm:prSet/>
      <dgm:spPr/>
      <dgm:t>
        <a:bodyPr/>
        <a:lstStyle/>
        <a:p>
          <a:endParaRPr lang="en-US" sz="2200"/>
        </a:p>
      </dgm:t>
    </dgm:pt>
    <dgm:pt modelId="{98E54C9C-7D80-47F4-9DC7-D2387EA38C5C}">
      <dgm:prSet phldrT="[Text]" custT="1"/>
      <dgm:spPr>
        <a:solidFill>
          <a:schemeClr val="accent1"/>
        </a:solidFill>
      </dgm:spPr>
      <dgm:t>
        <a:bodyPr/>
        <a:lstStyle/>
        <a:p>
          <a:r>
            <a:rPr lang="en-US" sz="2200" dirty="0"/>
            <a:t>Equitable compensation of solar electricity</a:t>
          </a:r>
          <a:endParaRPr lang="en-IN" sz="2200" dirty="0"/>
        </a:p>
      </dgm:t>
    </dgm:pt>
    <dgm:pt modelId="{F5B72062-EDF6-4583-86F3-47BD7491C1B7}" type="parTrans" cxnId="{6B253A6A-2BF3-419B-B68C-BE87D2EF0826}">
      <dgm:prSet/>
      <dgm:spPr/>
      <dgm:t>
        <a:bodyPr/>
        <a:lstStyle/>
        <a:p>
          <a:endParaRPr lang="en-US" sz="2200"/>
        </a:p>
      </dgm:t>
    </dgm:pt>
    <dgm:pt modelId="{09756AD0-A5AD-40E6-86E9-5609816FD966}" type="sibTrans" cxnId="{6B253A6A-2BF3-419B-B68C-BE87D2EF0826}">
      <dgm:prSet/>
      <dgm:spPr/>
      <dgm:t>
        <a:bodyPr/>
        <a:lstStyle/>
        <a:p>
          <a:endParaRPr lang="en-US" sz="2200"/>
        </a:p>
      </dgm:t>
    </dgm:pt>
    <dgm:pt modelId="{48BA5E84-8FF9-4688-A644-7B25E931F836}">
      <dgm:prSet custT="1"/>
      <dgm:spPr/>
      <dgm:t>
        <a:bodyPr/>
        <a:lstStyle/>
        <a:p>
          <a:r>
            <a:rPr lang="en-IN" sz="2200" dirty="0"/>
            <a:t>Flexibility to choose different perspectives: discom, consumer, society</a:t>
          </a:r>
        </a:p>
      </dgm:t>
    </dgm:pt>
    <dgm:pt modelId="{FE117BC1-013E-471A-AAE4-5B8C2BAEB54B}" type="parTrans" cxnId="{927F50B5-65C3-4750-8DC1-E19EDCBAD1B1}">
      <dgm:prSet/>
      <dgm:spPr/>
      <dgm:t>
        <a:bodyPr/>
        <a:lstStyle/>
        <a:p>
          <a:endParaRPr lang="en-US"/>
        </a:p>
      </dgm:t>
    </dgm:pt>
    <dgm:pt modelId="{AEACE416-997F-40F9-BEA0-087959201EBC}" type="sibTrans" cxnId="{927F50B5-65C3-4750-8DC1-E19EDCBAD1B1}">
      <dgm:prSet/>
      <dgm:spPr/>
      <dgm:t>
        <a:bodyPr/>
        <a:lstStyle/>
        <a:p>
          <a:endParaRPr lang="en-US"/>
        </a:p>
      </dgm:t>
    </dgm:pt>
    <dgm:pt modelId="{4716A8AA-28C2-469A-90BE-FAB7E189456E}" type="pres">
      <dgm:prSet presAssocID="{410FB3C0-23D3-41C0-8E49-4C3006C72E86}" presName="Name0" presStyleCnt="0">
        <dgm:presLayoutVars>
          <dgm:chMax val="7"/>
          <dgm:chPref val="7"/>
          <dgm:dir/>
        </dgm:presLayoutVars>
      </dgm:prSet>
      <dgm:spPr/>
      <dgm:t>
        <a:bodyPr/>
        <a:lstStyle/>
        <a:p>
          <a:endParaRPr lang="en-GB"/>
        </a:p>
      </dgm:t>
    </dgm:pt>
    <dgm:pt modelId="{96D7AF3F-8ACA-4C82-A3F3-8B8A6C5B4A3B}" type="pres">
      <dgm:prSet presAssocID="{410FB3C0-23D3-41C0-8E49-4C3006C72E86}" presName="Name1" presStyleCnt="0"/>
      <dgm:spPr/>
    </dgm:pt>
    <dgm:pt modelId="{02BA823D-F3DD-4E1F-A2CE-52D4CD289160}" type="pres">
      <dgm:prSet presAssocID="{410FB3C0-23D3-41C0-8E49-4C3006C72E86}" presName="cycle" presStyleCnt="0"/>
      <dgm:spPr/>
    </dgm:pt>
    <dgm:pt modelId="{2342DDDD-F203-411C-A54B-D9D419960E0D}" type="pres">
      <dgm:prSet presAssocID="{410FB3C0-23D3-41C0-8E49-4C3006C72E86}" presName="srcNode" presStyleLbl="node1" presStyleIdx="0" presStyleCnt="4"/>
      <dgm:spPr/>
    </dgm:pt>
    <dgm:pt modelId="{E339CC1F-F529-4C44-81C6-0BEDEB033547}" type="pres">
      <dgm:prSet presAssocID="{410FB3C0-23D3-41C0-8E49-4C3006C72E86}" presName="conn" presStyleLbl="parChTrans1D2" presStyleIdx="0" presStyleCnt="1"/>
      <dgm:spPr/>
      <dgm:t>
        <a:bodyPr/>
        <a:lstStyle/>
        <a:p>
          <a:endParaRPr lang="en-GB"/>
        </a:p>
      </dgm:t>
    </dgm:pt>
    <dgm:pt modelId="{EA0B26C9-D8F7-4752-8256-704DBBEBBAAC}" type="pres">
      <dgm:prSet presAssocID="{410FB3C0-23D3-41C0-8E49-4C3006C72E86}" presName="extraNode" presStyleLbl="node1" presStyleIdx="0" presStyleCnt="4"/>
      <dgm:spPr/>
    </dgm:pt>
    <dgm:pt modelId="{740A200D-46CA-45AC-9D36-0D6695E768FC}" type="pres">
      <dgm:prSet presAssocID="{410FB3C0-23D3-41C0-8E49-4C3006C72E86}" presName="dstNode" presStyleLbl="node1" presStyleIdx="0" presStyleCnt="4"/>
      <dgm:spPr/>
    </dgm:pt>
    <dgm:pt modelId="{74C198D9-8D0F-4461-8E77-5FAD897580E8}" type="pres">
      <dgm:prSet presAssocID="{D68AE95B-B7B1-477D-8659-B50DE256738B}" presName="text_1" presStyleLbl="node1" presStyleIdx="0" presStyleCnt="4">
        <dgm:presLayoutVars>
          <dgm:bulletEnabled val="1"/>
        </dgm:presLayoutVars>
      </dgm:prSet>
      <dgm:spPr/>
      <dgm:t>
        <a:bodyPr/>
        <a:lstStyle/>
        <a:p>
          <a:endParaRPr lang="en-GB"/>
        </a:p>
      </dgm:t>
    </dgm:pt>
    <dgm:pt modelId="{516A7189-BF8C-4F5E-A7EB-D8A06D031E53}" type="pres">
      <dgm:prSet presAssocID="{D68AE95B-B7B1-477D-8659-B50DE256738B}" presName="accent_1" presStyleCnt="0"/>
      <dgm:spPr/>
    </dgm:pt>
    <dgm:pt modelId="{D35E26AC-15D8-4A15-9937-45BB0A5B9ED5}" type="pres">
      <dgm:prSet presAssocID="{D68AE95B-B7B1-477D-8659-B50DE256738B}" presName="accentRepeatNode" presStyleLbl="solidFgAcc1" presStyleIdx="0" presStyleCnt="4"/>
      <dgm:spPr/>
    </dgm:pt>
    <dgm:pt modelId="{2524E0F0-FB3F-41CA-BCA7-7C9C8613DA91}" type="pres">
      <dgm:prSet presAssocID="{4B3147B4-961B-4ED3-BA23-E3E20A6C75EC}" presName="text_2" presStyleLbl="node1" presStyleIdx="1" presStyleCnt="4">
        <dgm:presLayoutVars>
          <dgm:bulletEnabled val="1"/>
        </dgm:presLayoutVars>
      </dgm:prSet>
      <dgm:spPr/>
      <dgm:t>
        <a:bodyPr/>
        <a:lstStyle/>
        <a:p>
          <a:endParaRPr lang="en-GB"/>
        </a:p>
      </dgm:t>
    </dgm:pt>
    <dgm:pt modelId="{B8E8EAC9-9896-496A-B643-3D55FC801B51}" type="pres">
      <dgm:prSet presAssocID="{4B3147B4-961B-4ED3-BA23-E3E20A6C75EC}" presName="accent_2" presStyleCnt="0"/>
      <dgm:spPr/>
    </dgm:pt>
    <dgm:pt modelId="{9D9CD318-BEAE-448D-BE0A-BC7A3CB4E66D}" type="pres">
      <dgm:prSet presAssocID="{4B3147B4-961B-4ED3-BA23-E3E20A6C75EC}" presName="accentRepeatNode" presStyleLbl="solidFgAcc1" presStyleIdx="1" presStyleCnt="4"/>
      <dgm:spPr/>
    </dgm:pt>
    <dgm:pt modelId="{8A706637-DEF3-4F35-975D-A306BCC4DADA}" type="pres">
      <dgm:prSet presAssocID="{48BA5E84-8FF9-4688-A644-7B25E931F836}" presName="text_3" presStyleLbl="node1" presStyleIdx="2" presStyleCnt="4">
        <dgm:presLayoutVars>
          <dgm:bulletEnabled val="1"/>
        </dgm:presLayoutVars>
      </dgm:prSet>
      <dgm:spPr/>
      <dgm:t>
        <a:bodyPr/>
        <a:lstStyle/>
        <a:p>
          <a:endParaRPr lang="en-GB"/>
        </a:p>
      </dgm:t>
    </dgm:pt>
    <dgm:pt modelId="{4AAAF8B5-7033-4F5F-AB38-35517C735778}" type="pres">
      <dgm:prSet presAssocID="{48BA5E84-8FF9-4688-A644-7B25E931F836}" presName="accent_3" presStyleCnt="0"/>
      <dgm:spPr/>
    </dgm:pt>
    <dgm:pt modelId="{93870105-142F-485F-8923-BE3BF59380BB}" type="pres">
      <dgm:prSet presAssocID="{48BA5E84-8FF9-4688-A644-7B25E931F836}" presName="accentRepeatNode" presStyleLbl="solidFgAcc1" presStyleIdx="2" presStyleCnt="4"/>
      <dgm:spPr/>
    </dgm:pt>
    <dgm:pt modelId="{EBFB73BA-8713-48C6-B004-4ED461B05640}" type="pres">
      <dgm:prSet presAssocID="{98E54C9C-7D80-47F4-9DC7-D2387EA38C5C}" presName="text_4" presStyleLbl="node1" presStyleIdx="3" presStyleCnt="4">
        <dgm:presLayoutVars>
          <dgm:bulletEnabled val="1"/>
        </dgm:presLayoutVars>
      </dgm:prSet>
      <dgm:spPr/>
      <dgm:t>
        <a:bodyPr/>
        <a:lstStyle/>
        <a:p>
          <a:endParaRPr lang="en-GB"/>
        </a:p>
      </dgm:t>
    </dgm:pt>
    <dgm:pt modelId="{E3477176-A1F7-4ADD-ABBD-9B003004FB28}" type="pres">
      <dgm:prSet presAssocID="{98E54C9C-7D80-47F4-9DC7-D2387EA38C5C}" presName="accent_4" presStyleCnt="0"/>
      <dgm:spPr/>
    </dgm:pt>
    <dgm:pt modelId="{FD1D17FF-0E23-4FF6-874F-B9842D7C1421}" type="pres">
      <dgm:prSet presAssocID="{98E54C9C-7D80-47F4-9DC7-D2387EA38C5C}" presName="accentRepeatNode" presStyleLbl="solidFgAcc1" presStyleIdx="3" presStyleCnt="4"/>
      <dgm:spPr>
        <a:solidFill>
          <a:schemeClr val="bg1"/>
        </a:solidFill>
        <a:ln>
          <a:solidFill>
            <a:schemeClr val="accent1"/>
          </a:solidFill>
        </a:ln>
      </dgm:spPr>
    </dgm:pt>
  </dgm:ptLst>
  <dgm:cxnLst>
    <dgm:cxn modelId="{FFFF7406-5283-481F-9505-848C577FD8D5}" type="presOf" srcId="{4B3147B4-961B-4ED3-BA23-E3E20A6C75EC}" destId="{2524E0F0-FB3F-41CA-BCA7-7C9C8613DA91}" srcOrd="0" destOrd="0" presId="urn:microsoft.com/office/officeart/2008/layout/VerticalCurvedList"/>
    <dgm:cxn modelId="{4CF0E617-240B-4885-9D5F-12F9810FBF61}" srcId="{410FB3C0-23D3-41C0-8E49-4C3006C72E86}" destId="{D68AE95B-B7B1-477D-8659-B50DE256738B}" srcOrd="0" destOrd="0" parTransId="{71D7E6F1-C79E-49A4-B98F-0C2DE0ADFF9B}" sibTransId="{DA971A53-7D58-4FD8-B83F-78F34E487A68}"/>
    <dgm:cxn modelId="{4C478956-133C-481B-94ED-3DDBD010F7AB}" type="presOf" srcId="{48BA5E84-8FF9-4688-A644-7B25E931F836}" destId="{8A706637-DEF3-4F35-975D-A306BCC4DADA}" srcOrd="0" destOrd="0" presId="urn:microsoft.com/office/officeart/2008/layout/VerticalCurvedList"/>
    <dgm:cxn modelId="{927F50B5-65C3-4750-8DC1-E19EDCBAD1B1}" srcId="{410FB3C0-23D3-41C0-8E49-4C3006C72E86}" destId="{48BA5E84-8FF9-4688-A644-7B25E931F836}" srcOrd="2" destOrd="0" parTransId="{FE117BC1-013E-471A-AAE4-5B8C2BAEB54B}" sibTransId="{AEACE416-997F-40F9-BEA0-087959201EBC}"/>
    <dgm:cxn modelId="{4A19834A-4808-4C9C-A300-04A3AD5D2333}" type="presOf" srcId="{410FB3C0-23D3-41C0-8E49-4C3006C72E86}" destId="{4716A8AA-28C2-469A-90BE-FAB7E189456E}" srcOrd="0" destOrd="0" presId="urn:microsoft.com/office/officeart/2008/layout/VerticalCurvedList"/>
    <dgm:cxn modelId="{6B253A6A-2BF3-419B-B68C-BE87D2EF0826}" srcId="{410FB3C0-23D3-41C0-8E49-4C3006C72E86}" destId="{98E54C9C-7D80-47F4-9DC7-D2387EA38C5C}" srcOrd="3" destOrd="0" parTransId="{F5B72062-EDF6-4583-86F3-47BD7491C1B7}" sibTransId="{09756AD0-A5AD-40E6-86E9-5609816FD966}"/>
    <dgm:cxn modelId="{D297D4BB-0C0E-440E-B989-4B18463E0268}" type="presOf" srcId="{DA971A53-7D58-4FD8-B83F-78F34E487A68}" destId="{E339CC1F-F529-4C44-81C6-0BEDEB033547}" srcOrd="0" destOrd="0" presId="urn:microsoft.com/office/officeart/2008/layout/VerticalCurvedList"/>
    <dgm:cxn modelId="{E6D8A0A6-E421-4EF9-B690-2F0C3F51C9C3}" type="presOf" srcId="{98E54C9C-7D80-47F4-9DC7-D2387EA38C5C}" destId="{EBFB73BA-8713-48C6-B004-4ED461B05640}" srcOrd="0" destOrd="0" presId="urn:microsoft.com/office/officeart/2008/layout/VerticalCurvedList"/>
    <dgm:cxn modelId="{4CC6B01C-CBA7-48F1-B323-D7B7DC680F17}" type="presOf" srcId="{D68AE95B-B7B1-477D-8659-B50DE256738B}" destId="{74C198D9-8D0F-4461-8E77-5FAD897580E8}" srcOrd="0" destOrd="0" presId="urn:microsoft.com/office/officeart/2008/layout/VerticalCurvedList"/>
    <dgm:cxn modelId="{2EFA3C27-32F3-49DD-BD79-5C3174998D22}" srcId="{410FB3C0-23D3-41C0-8E49-4C3006C72E86}" destId="{4B3147B4-961B-4ED3-BA23-E3E20A6C75EC}" srcOrd="1" destOrd="0" parTransId="{DC78E630-0C13-41A7-A0BD-219BC555B568}" sibTransId="{D8ADFF37-0EFA-4949-90EE-47304B82EFDA}"/>
    <dgm:cxn modelId="{24231C5F-555E-4D34-B433-87C38A0C1E29}" type="presParOf" srcId="{4716A8AA-28C2-469A-90BE-FAB7E189456E}" destId="{96D7AF3F-8ACA-4C82-A3F3-8B8A6C5B4A3B}" srcOrd="0" destOrd="0" presId="urn:microsoft.com/office/officeart/2008/layout/VerticalCurvedList"/>
    <dgm:cxn modelId="{A0C2DF7B-E5FE-4218-B981-7792F752C591}" type="presParOf" srcId="{96D7AF3F-8ACA-4C82-A3F3-8B8A6C5B4A3B}" destId="{02BA823D-F3DD-4E1F-A2CE-52D4CD289160}" srcOrd="0" destOrd="0" presId="urn:microsoft.com/office/officeart/2008/layout/VerticalCurvedList"/>
    <dgm:cxn modelId="{8CBAF6F9-37BC-4DA2-BB3F-9EA5FB70B5F6}" type="presParOf" srcId="{02BA823D-F3DD-4E1F-A2CE-52D4CD289160}" destId="{2342DDDD-F203-411C-A54B-D9D419960E0D}" srcOrd="0" destOrd="0" presId="urn:microsoft.com/office/officeart/2008/layout/VerticalCurvedList"/>
    <dgm:cxn modelId="{7ADE3D42-869D-470F-AE2A-DA1F3D7B221F}" type="presParOf" srcId="{02BA823D-F3DD-4E1F-A2CE-52D4CD289160}" destId="{E339CC1F-F529-4C44-81C6-0BEDEB033547}" srcOrd="1" destOrd="0" presId="urn:microsoft.com/office/officeart/2008/layout/VerticalCurvedList"/>
    <dgm:cxn modelId="{C0CEA8E8-AD73-486C-9AF3-7586CB72AFF4}" type="presParOf" srcId="{02BA823D-F3DD-4E1F-A2CE-52D4CD289160}" destId="{EA0B26C9-D8F7-4752-8256-704DBBEBBAAC}" srcOrd="2" destOrd="0" presId="urn:microsoft.com/office/officeart/2008/layout/VerticalCurvedList"/>
    <dgm:cxn modelId="{8FA7A56F-7F0A-4B5F-8023-ADC006261D44}" type="presParOf" srcId="{02BA823D-F3DD-4E1F-A2CE-52D4CD289160}" destId="{740A200D-46CA-45AC-9D36-0D6695E768FC}" srcOrd="3" destOrd="0" presId="urn:microsoft.com/office/officeart/2008/layout/VerticalCurvedList"/>
    <dgm:cxn modelId="{F82D38AB-9697-4030-9FE4-BFF54BA1BB3B}" type="presParOf" srcId="{96D7AF3F-8ACA-4C82-A3F3-8B8A6C5B4A3B}" destId="{74C198D9-8D0F-4461-8E77-5FAD897580E8}" srcOrd="1" destOrd="0" presId="urn:microsoft.com/office/officeart/2008/layout/VerticalCurvedList"/>
    <dgm:cxn modelId="{01329990-3332-4CF6-9340-08D315B87540}" type="presParOf" srcId="{96D7AF3F-8ACA-4C82-A3F3-8B8A6C5B4A3B}" destId="{516A7189-BF8C-4F5E-A7EB-D8A06D031E53}" srcOrd="2" destOrd="0" presId="urn:microsoft.com/office/officeart/2008/layout/VerticalCurvedList"/>
    <dgm:cxn modelId="{0901C8D3-8EF0-47B3-BC39-5B300A525D1F}" type="presParOf" srcId="{516A7189-BF8C-4F5E-A7EB-D8A06D031E53}" destId="{D35E26AC-15D8-4A15-9937-45BB0A5B9ED5}" srcOrd="0" destOrd="0" presId="urn:microsoft.com/office/officeart/2008/layout/VerticalCurvedList"/>
    <dgm:cxn modelId="{A4938A52-1F9B-4AAB-B952-8A683BDD27A7}" type="presParOf" srcId="{96D7AF3F-8ACA-4C82-A3F3-8B8A6C5B4A3B}" destId="{2524E0F0-FB3F-41CA-BCA7-7C9C8613DA91}" srcOrd="3" destOrd="0" presId="urn:microsoft.com/office/officeart/2008/layout/VerticalCurvedList"/>
    <dgm:cxn modelId="{50FAD785-981F-4B20-AD0E-BA83D3DEAB0F}" type="presParOf" srcId="{96D7AF3F-8ACA-4C82-A3F3-8B8A6C5B4A3B}" destId="{B8E8EAC9-9896-496A-B643-3D55FC801B51}" srcOrd="4" destOrd="0" presId="urn:microsoft.com/office/officeart/2008/layout/VerticalCurvedList"/>
    <dgm:cxn modelId="{FC2D4DF4-4EE4-4B80-A9E2-4A565830F98B}" type="presParOf" srcId="{B8E8EAC9-9896-496A-B643-3D55FC801B51}" destId="{9D9CD318-BEAE-448D-BE0A-BC7A3CB4E66D}" srcOrd="0" destOrd="0" presId="urn:microsoft.com/office/officeart/2008/layout/VerticalCurvedList"/>
    <dgm:cxn modelId="{31EC2E38-D82B-4358-ACDF-2945D7DF4442}" type="presParOf" srcId="{96D7AF3F-8ACA-4C82-A3F3-8B8A6C5B4A3B}" destId="{8A706637-DEF3-4F35-975D-A306BCC4DADA}" srcOrd="5" destOrd="0" presId="urn:microsoft.com/office/officeart/2008/layout/VerticalCurvedList"/>
    <dgm:cxn modelId="{B95E0E2E-25EE-46D4-8ABB-FDD519E7A3E1}" type="presParOf" srcId="{96D7AF3F-8ACA-4C82-A3F3-8B8A6C5B4A3B}" destId="{4AAAF8B5-7033-4F5F-AB38-35517C735778}" srcOrd="6" destOrd="0" presId="urn:microsoft.com/office/officeart/2008/layout/VerticalCurvedList"/>
    <dgm:cxn modelId="{9C32A40A-9FDC-4147-B422-AA92846F56D8}" type="presParOf" srcId="{4AAAF8B5-7033-4F5F-AB38-35517C735778}" destId="{93870105-142F-485F-8923-BE3BF59380BB}" srcOrd="0" destOrd="0" presId="urn:microsoft.com/office/officeart/2008/layout/VerticalCurvedList"/>
    <dgm:cxn modelId="{462E41EB-527E-49C7-93B7-378AFD70C5AF}" type="presParOf" srcId="{96D7AF3F-8ACA-4C82-A3F3-8B8A6C5B4A3B}" destId="{EBFB73BA-8713-48C6-B004-4ED461B05640}" srcOrd="7" destOrd="0" presId="urn:microsoft.com/office/officeart/2008/layout/VerticalCurvedList"/>
    <dgm:cxn modelId="{DF134CC8-A8D0-4270-8D2E-53AC87DC123C}" type="presParOf" srcId="{96D7AF3F-8ACA-4C82-A3F3-8B8A6C5B4A3B}" destId="{E3477176-A1F7-4ADD-ABBD-9B003004FB28}" srcOrd="8" destOrd="0" presId="urn:microsoft.com/office/officeart/2008/layout/VerticalCurvedList"/>
    <dgm:cxn modelId="{01B35CBA-EC78-4D31-BB73-1852D0ED0D55}" type="presParOf" srcId="{E3477176-A1F7-4ADD-ABBD-9B003004FB28}" destId="{FD1D17FF-0E23-4FF6-874F-B9842D7C142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0FB3C0-23D3-41C0-8E49-4C3006C72E8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83CD081-3C5B-47F7-B701-5EE6952A5387}">
      <dgm:prSet phldrT="[Text]" custT="1">
        <dgm:style>
          <a:lnRef idx="2">
            <a:schemeClr val="accent2"/>
          </a:lnRef>
          <a:fillRef idx="1">
            <a:schemeClr val="lt1"/>
          </a:fillRef>
          <a:effectRef idx="0">
            <a:schemeClr val="accent2"/>
          </a:effectRef>
          <a:fontRef idx="minor">
            <a:schemeClr val="dk1"/>
          </a:fontRef>
        </dgm:style>
      </dgm:prSet>
      <dgm:spPr/>
      <dgm:t>
        <a:bodyPr/>
        <a:lstStyle/>
        <a:p>
          <a:r>
            <a:rPr lang="en-IN" sz="2200" dirty="0"/>
            <a:t>Efficient demand and supply management</a:t>
          </a:r>
          <a:endParaRPr lang="en-US" sz="2200" dirty="0"/>
        </a:p>
      </dgm:t>
    </dgm:pt>
    <dgm:pt modelId="{1BBA73DA-5A11-4436-AC7E-236023053100}" type="parTrans" cxnId="{53933C31-C423-4830-BCF3-F934CEBD854D}">
      <dgm:prSet/>
      <dgm:spPr/>
      <dgm:t>
        <a:bodyPr/>
        <a:lstStyle/>
        <a:p>
          <a:endParaRPr lang="en-US" sz="2200"/>
        </a:p>
      </dgm:t>
    </dgm:pt>
    <dgm:pt modelId="{ABED0039-2468-4D5C-A75F-331518474438}" type="sibTrans" cxnId="{53933C31-C423-4830-BCF3-F934CEBD854D}">
      <dgm:prSet/>
      <dgm:spPr>
        <a:ln>
          <a:solidFill>
            <a:schemeClr val="tx1"/>
          </a:solidFill>
        </a:ln>
      </dgm:spPr>
      <dgm:t>
        <a:bodyPr/>
        <a:lstStyle/>
        <a:p>
          <a:endParaRPr lang="en-US" sz="2200"/>
        </a:p>
      </dgm:t>
    </dgm:pt>
    <dgm:pt modelId="{1E64245F-701B-48EE-AD80-2FBA4F820C71}">
      <dgm:prSet phldrT="[Text]" custT="1">
        <dgm:style>
          <a:lnRef idx="2">
            <a:schemeClr val="accent3"/>
          </a:lnRef>
          <a:fillRef idx="1">
            <a:schemeClr val="lt1"/>
          </a:fillRef>
          <a:effectRef idx="0">
            <a:schemeClr val="accent3"/>
          </a:effectRef>
          <a:fontRef idx="minor">
            <a:schemeClr val="dk1"/>
          </a:fontRef>
        </dgm:style>
      </dgm:prSet>
      <dgm:spPr/>
      <dgm:t>
        <a:bodyPr/>
        <a:lstStyle/>
        <a:p>
          <a:r>
            <a:rPr lang="en-IN" sz="2200" dirty="0"/>
            <a:t>Wiser investments for grid upgradation</a:t>
          </a:r>
        </a:p>
      </dgm:t>
    </dgm:pt>
    <dgm:pt modelId="{028C5C30-327B-4A65-81AE-AA4E96464522}" type="parTrans" cxnId="{D9322C03-D4DE-45C7-9790-E376292F8CE0}">
      <dgm:prSet/>
      <dgm:spPr/>
      <dgm:t>
        <a:bodyPr/>
        <a:lstStyle/>
        <a:p>
          <a:endParaRPr lang="en-US" sz="2200"/>
        </a:p>
      </dgm:t>
    </dgm:pt>
    <dgm:pt modelId="{697017F4-7C9B-4645-A5F0-D4054E194E7C}" type="sibTrans" cxnId="{D9322C03-D4DE-45C7-9790-E376292F8CE0}">
      <dgm:prSet/>
      <dgm:spPr/>
      <dgm:t>
        <a:bodyPr/>
        <a:lstStyle/>
        <a:p>
          <a:endParaRPr lang="en-US" sz="2200"/>
        </a:p>
      </dgm:t>
    </dgm:pt>
    <dgm:pt modelId="{C0E546EE-57F3-44CA-863B-7DF065A78C86}">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200" dirty="0"/>
            <a:t>Strategic deployment of rooftop solar projects</a:t>
          </a:r>
          <a:endParaRPr lang="en-IN" sz="2200" dirty="0"/>
        </a:p>
      </dgm:t>
    </dgm:pt>
    <dgm:pt modelId="{C8139B97-A235-4976-9AE1-FE4D1AD92890}" type="parTrans" cxnId="{8053A07B-72B5-4BBB-AB8A-429698F88971}">
      <dgm:prSet/>
      <dgm:spPr/>
      <dgm:t>
        <a:bodyPr/>
        <a:lstStyle/>
        <a:p>
          <a:endParaRPr lang="en-US" sz="2200"/>
        </a:p>
      </dgm:t>
    </dgm:pt>
    <dgm:pt modelId="{4D4DE097-01AB-4140-A9E3-E3B2E3BB72B1}" type="sibTrans" cxnId="{8053A07B-72B5-4BBB-AB8A-429698F88971}">
      <dgm:prSet/>
      <dgm:spPr/>
      <dgm:t>
        <a:bodyPr/>
        <a:lstStyle/>
        <a:p>
          <a:endParaRPr lang="en-US" sz="2200"/>
        </a:p>
      </dgm:t>
    </dgm:pt>
    <dgm:pt modelId="{FF5D2ED2-C019-46FD-BD3F-2EACE999B4F9}">
      <dgm:prSet phldrT="[Text]" custT="1">
        <dgm:style>
          <a:lnRef idx="2">
            <a:schemeClr val="accent4"/>
          </a:lnRef>
          <a:fillRef idx="1">
            <a:schemeClr val="lt1"/>
          </a:fillRef>
          <a:effectRef idx="0">
            <a:schemeClr val="accent4"/>
          </a:effectRef>
          <a:fontRef idx="minor">
            <a:schemeClr val="dk1"/>
          </a:fontRef>
        </dgm:style>
      </dgm:prSet>
      <dgm:spPr>
        <a:ln/>
      </dgm:spPr>
      <dgm:t>
        <a:bodyPr/>
        <a:lstStyle/>
        <a:p>
          <a:r>
            <a:rPr lang="en-IN" sz="2200" dirty="0"/>
            <a:t>Support for equitable solar tariffs and operational incentives</a:t>
          </a:r>
          <a:endParaRPr lang="en-US" sz="2200" dirty="0"/>
        </a:p>
      </dgm:t>
    </dgm:pt>
    <dgm:pt modelId="{84F478AB-1651-4C41-A6C9-B148FD85DF42}" type="parTrans" cxnId="{0160F713-AF6A-4D84-8F00-9C0DA0827B33}">
      <dgm:prSet/>
      <dgm:spPr/>
      <dgm:t>
        <a:bodyPr/>
        <a:lstStyle/>
        <a:p>
          <a:endParaRPr lang="en-US" sz="2200"/>
        </a:p>
      </dgm:t>
    </dgm:pt>
    <dgm:pt modelId="{C771DF8C-08F1-47A5-B080-3661F891A56A}" type="sibTrans" cxnId="{0160F713-AF6A-4D84-8F00-9C0DA0827B33}">
      <dgm:prSet/>
      <dgm:spPr/>
      <dgm:t>
        <a:bodyPr/>
        <a:lstStyle/>
        <a:p>
          <a:endParaRPr lang="en-US" sz="2200"/>
        </a:p>
      </dgm:t>
    </dgm:pt>
    <dgm:pt modelId="{D3927B98-6081-4DB6-921F-3A281FCD90C5}" type="pres">
      <dgm:prSet presAssocID="{410FB3C0-23D3-41C0-8E49-4C3006C72E86}" presName="linear" presStyleCnt="0">
        <dgm:presLayoutVars>
          <dgm:dir/>
          <dgm:animLvl val="lvl"/>
          <dgm:resizeHandles val="exact"/>
        </dgm:presLayoutVars>
      </dgm:prSet>
      <dgm:spPr/>
      <dgm:t>
        <a:bodyPr/>
        <a:lstStyle/>
        <a:p>
          <a:endParaRPr lang="en-GB"/>
        </a:p>
      </dgm:t>
    </dgm:pt>
    <dgm:pt modelId="{8E927205-3FE8-42CA-A765-44B2DBFA9D6E}" type="pres">
      <dgm:prSet presAssocID="{283CD081-3C5B-47F7-B701-5EE6952A5387}" presName="parentLin" presStyleCnt="0"/>
      <dgm:spPr/>
    </dgm:pt>
    <dgm:pt modelId="{32FC0CB1-4436-4C23-B15D-09FE8F350C3F}" type="pres">
      <dgm:prSet presAssocID="{283CD081-3C5B-47F7-B701-5EE6952A5387}" presName="parentLeftMargin" presStyleLbl="node1" presStyleIdx="0" presStyleCnt="4"/>
      <dgm:spPr/>
      <dgm:t>
        <a:bodyPr/>
        <a:lstStyle/>
        <a:p>
          <a:endParaRPr lang="en-GB"/>
        </a:p>
      </dgm:t>
    </dgm:pt>
    <dgm:pt modelId="{662F9FBB-D453-47A9-A712-BBC1EC831FAB}" type="pres">
      <dgm:prSet presAssocID="{283CD081-3C5B-47F7-B701-5EE6952A5387}" presName="parentText" presStyleLbl="node1" presStyleIdx="0" presStyleCnt="4">
        <dgm:presLayoutVars>
          <dgm:chMax val="0"/>
          <dgm:bulletEnabled val="1"/>
        </dgm:presLayoutVars>
      </dgm:prSet>
      <dgm:spPr/>
      <dgm:t>
        <a:bodyPr/>
        <a:lstStyle/>
        <a:p>
          <a:endParaRPr lang="en-GB"/>
        </a:p>
      </dgm:t>
    </dgm:pt>
    <dgm:pt modelId="{1A244AC8-A3F4-44A8-B29F-F5EAA6C500EB}" type="pres">
      <dgm:prSet presAssocID="{283CD081-3C5B-47F7-B701-5EE6952A5387}" presName="negativeSpace" presStyleCnt="0"/>
      <dgm:spPr/>
    </dgm:pt>
    <dgm:pt modelId="{D8D04F7F-5D69-4EC3-98D0-3F59CA134B38}" type="pres">
      <dgm:prSet presAssocID="{283CD081-3C5B-47F7-B701-5EE6952A5387}" presName="childText" presStyleLbl="conFgAcc1" presStyleIdx="0" presStyleCnt="4">
        <dgm:presLayoutVars>
          <dgm:bulletEnabled val="1"/>
        </dgm:presLayoutVars>
      </dgm:prSet>
      <dgm:spPr/>
    </dgm:pt>
    <dgm:pt modelId="{488CA32C-4D40-4EC2-8661-3812ECF65A9A}" type="pres">
      <dgm:prSet presAssocID="{ABED0039-2468-4D5C-A75F-331518474438}" presName="spaceBetweenRectangles" presStyleCnt="0"/>
      <dgm:spPr/>
    </dgm:pt>
    <dgm:pt modelId="{1DCE0745-8AB4-465A-941E-537617A91305}" type="pres">
      <dgm:prSet presAssocID="{1E64245F-701B-48EE-AD80-2FBA4F820C71}" presName="parentLin" presStyleCnt="0"/>
      <dgm:spPr/>
    </dgm:pt>
    <dgm:pt modelId="{F142A3E0-4271-455E-B5DE-234036F37E29}" type="pres">
      <dgm:prSet presAssocID="{1E64245F-701B-48EE-AD80-2FBA4F820C71}" presName="parentLeftMargin" presStyleLbl="node1" presStyleIdx="0" presStyleCnt="4"/>
      <dgm:spPr/>
      <dgm:t>
        <a:bodyPr/>
        <a:lstStyle/>
        <a:p>
          <a:endParaRPr lang="en-GB"/>
        </a:p>
      </dgm:t>
    </dgm:pt>
    <dgm:pt modelId="{A5C3B150-D9A0-4D2B-BABD-DB10A1C76AC6}" type="pres">
      <dgm:prSet presAssocID="{1E64245F-701B-48EE-AD80-2FBA4F820C71}" presName="parentText" presStyleLbl="node1" presStyleIdx="1" presStyleCnt="4">
        <dgm:presLayoutVars>
          <dgm:chMax val="0"/>
          <dgm:bulletEnabled val="1"/>
        </dgm:presLayoutVars>
      </dgm:prSet>
      <dgm:spPr/>
      <dgm:t>
        <a:bodyPr/>
        <a:lstStyle/>
        <a:p>
          <a:endParaRPr lang="en-GB"/>
        </a:p>
      </dgm:t>
    </dgm:pt>
    <dgm:pt modelId="{7F007B83-4BF0-409E-8D01-AA443F778862}" type="pres">
      <dgm:prSet presAssocID="{1E64245F-701B-48EE-AD80-2FBA4F820C71}" presName="negativeSpace" presStyleCnt="0"/>
      <dgm:spPr/>
    </dgm:pt>
    <dgm:pt modelId="{7F87060C-F958-48EF-8407-19BE0146EDDB}" type="pres">
      <dgm:prSet presAssocID="{1E64245F-701B-48EE-AD80-2FBA4F820C71}" presName="childText" presStyleLbl="conFgAcc1" presStyleIdx="1" presStyleCnt="4">
        <dgm:presLayoutVars>
          <dgm:bulletEnabled val="1"/>
        </dgm:presLayoutVars>
      </dgm:prSet>
      <dgm:spPr/>
    </dgm:pt>
    <dgm:pt modelId="{D2CBF979-5D6B-4BBC-933C-74CCECADC2FB}" type="pres">
      <dgm:prSet presAssocID="{697017F4-7C9B-4645-A5F0-D4054E194E7C}" presName="spaceBetweenRectangles" presStyleCnt="0"/>
      <dgm:spPr/>
    </dgm:pt>
    <dgm:pt modelId="{8008038B-473F-4777-A521-B534E34E5D1B}" type="pres">
      <dgm:prSet presAssocID="{C0E546EE-57F3-44CA-863B-7DF065A78C86}" presName="parentLin" presStyleCnt="0"/>
      <dgm:spPr/>
    </dgm:pt>
    <dgm:pt modelId="{B337FEEF-B15D-4532-8911-738ACE213F0D}" type="pres">
      <dgm:prSet presAssocID="{C0E546EE-57F3-44CA-863B-7DF065A78C86}" presName="parentLeftMargin" presStyleLbl="node1" presStyleIdx="1" presStyleCnt="4"/>
      <dgm:spPr/>
      <dgm:t>
        <a:bodyPr/>
        <a:lstStyle/>
        <a:p>
          <a:endParaRPr lang="en-GB"/>
        </a:p>
      </dgm:t>
    </dgm:pt>
    <dgm:pt modelId="{BDBB2C86-2D95-46F9-AE42-ED8B73A5C108}" type="pres">
      <dgm:prSet presAssocID="{C0E546EE-57F3-44CA-863B-7DF065A78C86}" presName="parentText" presStyleLbl="node1" presStyleIdx="2" presStyleCnt="4">
        <dgm:presLayoutVars>
          <dgm:chMax val="0"/>
          <dgm:bulletEnabled val="1"/>
        </dgm:presLayoutVars>
      </dgm:prSet>
      <dgm:spPr/>
      <dgm:t>
        <a:bodyPr/>
        <a:lstStyle/>
        <a:p>
          <a:endParaRPr lang="en-GB"/>
        </a:p>
      </dgm:t>
    </dgm:pt>
    <dgm:pt modelId="{7BB6F7CC-0DA7-479B-93EA-AFB9A83781A9}" type="pres">
      <dgm:prSet presAssocID="{C0E546EE-57F3-44CA-863B-7DF065A78C86}" presName="negativeSpace" presStyleCnt="0"/>
      <dgm:spPr/>
    </dgm:pt>
    <dgm:pt modelId="{76CB8345-4CF9-4318-9D3F-3162D072F41F}" type="pres">
      <dgm:prSet presAssocID="{C0E546EE-57F3-44CA-863B-7DF065A78C86}" presName="childText" presStyleLbl="conFgAcc1" presStyleIdx="2" presStyleCnt="4">
        <dgm:presLayoutVars>
          <dgm:bulletEnabled val="1"/>
        </dgm:presLayoutVars>
        <dgm:style>
          <a:lnRef idx="2">
            <a:schemeClr val="accent1"/>
          </a:lnRef>
          <a:fillRef idx="1">
            <a:schemeClr val="lt1"/>
          </a:fillRef>
          <a:effectRef idx="0">
            <a:schemeClr val="accent1"/>
          </a:effectRef>
          <a:fontRef idx="minor">
            <a:schemeClr val="dk1"/>
          </a:fontRef>
        </dgm:style>
      </dgm:prSet>
      <dgm:spPr/>
    </dgm:pt>
    <dgm:pt modelId="{5FA9EE5F-AC8A-4F25-BBEB-DABC4AA3964F}" type="pres">
      <dgm:prSet presAssocID="{4D4DE097-01AB-4140-A9E3-E3B2E3BB72B1}" presName="spaceBetweenRectangles" presStyleCnt="0"/>
      <dgm:spPr/>
    </dgm:pt>
    <dgm:pt modelId="{D77E9AF3-0EDF-427C-92FF-0B3CFF8C5684}" type="pres">
      <dgm:prSet presAssocID="{FF5D2ED2-C019-46FD-BD3F-2EACE999B4F9}" presName="parentLin" presStyleCnt="0"/>
      <dgm:spPr/>
    </dgm:pt>
    <dgm:pt modelId="{E52664E1-C6C7-4C9B-A677-7C3FE15A8C34}" type="pres">
      <dgm:prSet presAssocID="{FF5D2ED2-C019-46FD-BD3F-2EACE999B4F9}" presName="parentLeftMargin" presStyleLbl="node1" presStyleIdx="2" presStyleCnt="4"/>
      <dgm:spPr/>
      <dgm:t>
        <a:bodyPr/>
        <a:lstStyle/>
        <a:p>
          <a:endParaRPr lang="en-GB"/>
        </a:p>
      </dgm:t>
    </dgm:pt>
    <dgm:pt modelId="{448C0B9B-AC6A-4439-B6D6-DE32C9F6395D}" type="pres">
      <dgm:prSet presAssocID="{FF5D2ED2-C019-46FD-BD3F-2EACE999B4F9}" presName="parentText" presStyleLbl="node1" presStyleIdx="3" presStyleCnt="4">
        <dgm:presLayoutVars>
          <dgm:chMax val="0"/>
          <dgm:bulletEnabled val="1"/>
        </dgm:presLayoutVars>
      </dgm:prSet>
      <dgm:spPr/>
      <dgm:t>
        <a:bodyPr/>
        <a:lstStyle/>
        <a:p>
          <a:endParaRPr lang="en-GB"/>
        </a:p>
      </dgm:t>
    </dgm:pt>
    <dgm:pt modelId="{43543276-BF17-4D30-8543-408AA3F73884}" type="pres">
      <dgm:prSet presAssocID="{FF5D2ED2-C019-46FD-BD3F-2EACE999B4F9}" presName="negativeSpace" presStyleCnt="0"/>
      <dgm:spPr/>
    </dgm:pt>
    <dgm:pt modelId="{141E71AD-8E70-4767-B0BE-FA6B29992550}" type="pres">
      <dgm:prSet presAssocID="{FF5D2ED2-C019-46FD-BD3F-2EACE999B4F9}" presName="childText" presStyleLbl="conFgAcc1" presStyleIdx="3" presStyleCnt="4">
        <dgm:presLayoutVars>
          <dgm:bulletEnabled val="1"/>
        </dgm:presLayoutVars>
        <dgm:style>
          <a:lnRef idx="2">
            <a:schemeClr val="accent4"/>
          </a:lnRef>
          <a:fillRef idx="1">
            <a:schemeClr val="lt1"/>
          </a:fillRef>
          <a:effectRef idx="0">
            <a:schemeClr val="accent4"/>
          </a:effectRef>
          <a:fontRef idx="minor">
            <a:schemeClr val="dk1"/>
          </a:fontRef>
        </dgm:style>
      </dgm:prSet>
      <dgm:spPr/>
    </dgm:pt>
  </dgm:ptLst>
  <dgm:cxnLst>
    <dgm:cxn modelId="{875F0F5A-4270-4086-8C1D-189F4F038CAE}" type="presOf" srcId="{283CD081-3C5B-47F7-B701-5EE6952A5387}" destId="{662F9FBB-D453-47A9-A712-BBC1EC831FAB}" srcOrd="1" destOrd="0" presId="urn:microsoft.com/office/officeart/2005/8/layout/list1"/>
    <dgm:cxn modelId="{B25845E9-93E8-4958-8122-C48C7F07B56C}" type="presOf" srcId="{1E64245F-701B-48EE-AD80-2FBA4F820C71}" destId="{F142A3E0-4271-455E-B5DE-234036F37E29}" srcOrd="0" destOrd="0" presId="urn:microsoft.com/office/officeart/2005/8/layout/list1"/>
    <dgm:cxn modelId="{D9322C03-D4DE-45C7-9790-E376292F8CE0}" srcId="{410FB3C0-23D3-41C0-8E49-4C3006C72E86}" destId="{1E64245F-701B-48EE-AD80-2FBA4F820C71}" srcOrd="1" destOrd="0" parTransId="{028C5C30-327B-4A65-81AE-AA4E96464522}" sibTransId="{697017F4-7C9B-4645-A5F0-D4054E194E7C}"/>
    <dgm:cxn modelId="{07A1765C-0112-473A-B648-10B6676BD197}" type="presOf" srcId="{C0E546EE-57F3-44CA-863B-7DF065A78C86}" destId="{BDBB2C86-2D95-46F9-AE42-ED8B73A5C108}" srcOrd="1" destOrd="0" presId="urn:microsoft.com/office/officeart/2005/8/layout/list1"/>
    <dgm:cxn modelId="{8053A07B-72B5-4BBB-AB8A-429698F88971}" srcId="{410FB3C0-23D3-41C0-8E49-4C3006C72E86}" destId="{C0E546EE-57F3-44CA-863B-7DF065A78C86}" srcOrd="2" destOrd="0" parTransId="{C8139B97-A235-4976-9AE1-FE4D1AD92890}" sibTransId="{4D4DE097-01AB-4140-A9E3-E3B2E3BB72B1}"/>
    <dgm:cxn modelId="{5712442D-CA6E-4C8B-9AEA-5BC608D15E48}" type="presOf" srcId="{410FB3C0-23D3-41C0-8E49-4C3006C72E86}" destId="{D3927B98-6081-4DB6-921F-3A281FCD90C5}" srcOrd="0" destOrd="0" presId="urn:microsoft.com/office/officeart/2005/8/layout/list1"/>
    <dgm:cxn modelId="{7EF25E1F-E021-4DD0-BC99-0491AAF5D6EA}" type="presOf" srcId="{283CD081-3C5B-47F7-B701-5EE6952A5387}" destId="{32FC0CB1-4436-4C23-B15D-09FE8F350C3F}" srcOrd="0" destOrd="0" presId="urn:microsoft.com/office/officeart/2005/8/layout/list1"/>
    <dgm:cxn modelId="{320AC80A-4F01-4965-8098-36C8892D53AB}" type="presOf" srcId="{C0E546EE-57F3-44CA-863B-7DF065A78C86}" destId="{B337FEEF-B15D-4532-8911-738ACE213F0D}" srcOrd="0" destOrd="0" presId="urn:microsoft.com/office/officeart/2005/8/layout/list1"/>
    <dgm:cxn modelId="{53933C31-C423-4830-BCF3-F934CEBD854D}" srcId="{410FB3C0-23D3-41C0-8E49-4C3006C72E86}" destId="{283CD081-3C5B-47F7-B701-5EE6952A5387}" srcOrd="0" destOrd="0" parTransId="{1BBA73DA-5A11-4436-AC7E-236023053100}" sibTransId="{ABED0039-2468-4D5C-A75F-331518474438}"/>
    <dgm:cxn modelId="{0160F713-AF6A-4D84-8F00-9C0DA0827B33}" srcId="{410FB3C0-23D3-41C0-8E49-4C3006C72E86}" destId="{FF5D2ED2-C019-46FD-BD3F-2EACE999B4F9}" srcOrd="3" destOrd="0" parTransId="{84F478AB-1651-4C41-A6C9-B148FD85DF42}" sibTransId="{C771DF8C-08F1-47A5-B080-3661F891A56A}"/>
    <dgm:cxn modelId="{21500F32-F2FC-4B82-BFBA-CE8AE7F9CCD4}" type="presOf" srcId="{1E64245F-701B-48EE-AD80-2FBA4F820C71}" destId="{A5C3B150-D9A0-4D2B-BABD-DB10A1C76AC6}" srcOrd="1" destOrd="0" presId="urn:microsoft.com/office/officeart/2005/8/layout/list1"/>
    <dgm:cxn modelId="{026A7E8A-0BA3-4678-B800-9414D4BAF97B}" type="presOf" srcId="{FF5D2ED2-C019-46FD-BD3F-2EACE999B4F9}" destId="{E52664E1-C6C7-4C9B-A677-7C3FE15A8C34}" srcOrd="0" destOrd="0" presId="urn:microsoft.com/office/officeart/2005/8/layout/list1"/>
    <dgm:cxn modelId="{8EB9C890-BD5C-42DF-812F-D2F6162B5904}" type="presOf" srcId="{FF5D2ED2-C019-46FD-BD3F-2EACE999B4F9}" destId="{448C0B9B-AC6A-4439-B6D6-DE32C9F6395D}" srcOrd="1" destOrd="0" presId="urn:microsoft.com/office/officeart/2005/8/layout/list1"/>
    <dgm:cxn modelId="{D8413878-005C-4ECB-B748-806729E7D73E}" type="presParOf" srcId="{D3927B98-6081-4DB6-921F-3A281FCD90C5}" destId="{8E927205-3FE8-42CA-A765-44B2DBFA9D6E}" srcOrd="0" destOrd="0" presId="urn:microsoft.com/office/officeart/2005/8/layout/list1"/>
    <dgm:cxn modelId="{9CE82781-AA0C-40FC-9DF2-98BF64DBF559}" type="presParOf" srcId="{8E927205-3FE8-42CA-A765-44B2DBFA9D6E}" destId="{32FC0CB1-4436-4C23-B15D-09FE8F350C3F}" srcOrd="0" destOrd="0" presId="urn:microsoft.com/office/officeart/2005/8/layout/list1"/>
    <dgm:cxn modelId="{92D3E4C3-CF88-4EF1-BD95-272BDD36D575}" type="presParOf" srcId="{8E927205-3FE8-42CA-A765-44B2DBFA9D6E}" destId="{662F9FBB-D453-47A9-A712-BBC1EC831FAB}" srcOrd="1" destOrd="0" presId="urn:microsoft.com/office/officeart/2005/8/layout/list1"/>
    <dgm:cxn modelId="{64B60B23-0FA7-4C87-B362-7E360A8284DC}" type="presParOf" srcId="{D3927B98-6081-4DB6-921F-3A281FCD90C5}" destId="{1A244AC8-A3F4-44A8-B29F-F5EAA6C500EB}" srcOrd="1" destOrd="0" presId="urn:microsoft.com/office/officeart/2005/8/layout/list1"/>
    <dgm:cxn modelId="{281BA5CC-C5AF-486D-A471-0556CB1E8FFF}" type="presParOf" srcId="{D3927B98-6081-4DB6-921F-3A281FCD90C5}" destId="{D8D04F7F-5D69-4EC3-98D0-3F59CA134B38}" srcOrd="2" destOrd="0" presId="urn:microsoft.com/office/officeart/2005/8/layout/list1"/>
    <dgm:cxn modelId="{CFBD43C0-AFF2-4C21-ACCC-273924B8D8DE}" type="presParOf" srcId="{D3927B98-6081-4DB6-921F-3A281FCD90C5}" destId="{488CA32C-4D40-4EC2-8661-3812ECF65A9A}" srcOrd="3" destOrd="0" presId="urn:microsoft.com/office/officeart/2005/8/layout/list1"/>
    <dgm:cxn modelId="{0AA5AC6E-410D-4ACC-BD6E-1E7DE8FB3583}" type="presParOf" srcId="{D3927B98-6081-4DB6-921F-3A281FCD90C5}" destId="{1DCE0745-8AB4-465A-941E-537617A91305}" srcOrd="4" destOrd="0" presId="urn:microsoft.com/office/officeart/2005/8/layout/list1"/>
    <dgm:cxn modelId="{0506D01C-F88B-46A7-9ED9-6D8C001738DD}" type="presParOf" srcId="{1DCE0745-8AB4-465A-941E-537617A91305}" destId="{F142A3E0-4271-455E-B5DE-234036F37E29}" srcOrd="0" destOrd="0" presId="urn:microsoft.com/office/officeart/2005/8/layout/list1"/>
    <dgm:cxn modelId="{F953963B-5606-45F7-A137-2BB6A02CF1B1}" type="presParOf" srcId="{1DCE0745-8AB4-465A-941E-537617A91305}" destId="{A5C3B150-D9A0-4D2B-BABD-DB10A1C76AC6}" srcOrd="1" destOrd="0" presId="urn:microsoft.com/office/officeart/2005/8/layout/list1"/>
    <dgm:cxn modelId="{461DCE42-34AE-488A-A96A-49B6119C8B37}" type="presParOf" srcId="{D3927B98-6081-4DB6-921F-3A281FCD90C5}" destId="{7F007B83-4BF0-409E-8D01-AA443F778862}" srcOrd="5" destOrd="0" presId="urn:microsoft.com/office/officeart/2005/8/layout/list1"/>
    <dgm:cxn modelId="{21A98A0E-6D08-4D3B-96BB-D222F0A9E48D}" type="presParOf" srcId="{D3927B98-6081-4DB6-921F-3A281FCD90C5}" destId="{7F87060C-F958-48EF-8407-19BE0146EDDB}" srcOrd="6" destOrd="0" presId="urn:microsoft.com/office/officeart/2005/8/layout/list1"/>
    <dgm:cxn modelId="{0A2634F9-C05B-43E1-81E7-2C2C667C76FD}" type="presParOf" srcId="{D3927B98-6081-4DB6-921F-3A281FCD90C5}" destId="{D2CBF979-5D6B-4BBC-933C-74CCECADC2FB}" srcOrd="7" destOrd="0" presId="urn:microsoft.com/office/officeart/2005/8/layout/list1"/>
    <dgm:cxn modelId="{92268B44-3BB9-4C79-9B1B-3881DA278CFF}" type="presParOf" srcId="{D3927B98-6081-4DB6-921F-3A281FCD90C5}" destId="{8008038B-473F-4777-A521-B534E34E5D1B}" srcOrd="8" destOrd="0" presId="urn:microsoft.com/office/officeart/2005/8/layout/list1"/>
    <dgm:cxn modelId="{906054F9-6285-442C-9F8A-BE98F5D9747F}" type="presParOf" srcId="{8008038B-473F-4777-A521-B534E34E5D1B}" destId="{B337FEEF-B15D-4532-8911-738ACE213F0D}" srcOrd="0" destOrd="0" presId="urn:microsoft.com/office/officeart/2005/8/layout/list1"/>
    <dgm:cxn modelId="{A8EEAA03-0A9A-42F7-BC95-0FB018B3AFDA}" type="presParOf" srcId="{8008038B-473F-4777-A521-B534E34E5D1B}" destId="{BDBB2C86-2D95-46F9-AE42-ED8B73A5C108}" srcOrd="1" destOrd="0" presId="urn:microsoft.com/office/officeart/2005/8/layout/list1"/>
    <dgm:cxn modelId="{1AF202A9-60B1-478B-86EA-1CAEA2E8D7DF}" type="presParOf" srcId="{D3927B98-6081-4DB6-921F-3A281FCD90C5}" destId="{7BB6F7CC-0DA7-479B-93EA-AFB9A83781A9}" srcOrd="9" destOrd="0" presId="urn:microsoft.com/office/officeart/2005/8/layout/list1"/>
    <dgm:cxn modelId="{727B298E-8705-4A7E-ABDB-F992DEF31F2E}" type="presParOf" srcId="{D3927B98-6081-4DB6-921F-3A281FCD90C5}" destId="{76CB8345-4CF9-4318-9D3F-3162D072F41F}" srcOrd="10" destOrd="0" presId="urn:microsoft.com/office/officeart/2005/8/layout/list1"/>
    <dgm:cxn modelId="{92066392-4747-4D0B-848C-9717C183BD58}" type="presParOf" srcId="{D3927B98-6081-4DB6-921F-3A281FCD90C5}" destId="{5FA9EE5F-AC8A-4F25-BBEB-DABC4AA3964F}" srcOrd="11" destOrd="0" presId="urn:microsoft.com/office/officeart/2005/8/layout/list1"/>
    <dgm:cxn modelId="{00010A61-218A-486D-B933-501E37CA8ED1}" type="presParOf" srcId="{D3927B98-6081-4DB6-921F-3A281FCD90C5}" destId="{D77E9AF3-0EDF-427C-92FF-0B3CFF8C5684}" srcOrd="12" destOrd="0" presId="urn:microsoft.com/office/officeart/2005/8/layout/list1"/>
    <dgm:cxn modelId="{5C998E33-3DFA-4248-BC73-E8DFCC4379E6}" type="presParOf" srcId="{D77E9AF3-0EDF-427C-92FF-0B3CFF8C5684}" destId="{E52664E1-C6C7-4C9B-A677-7C3FE15A8C34}" srcOrd="0" destOrd="0" presId="urn:microsoft.com/office/officeart/2005/8/layout/list1"/>
    <dgm:cxn modelId="{F5877059-E8F9-4B67-8CDD-FBF8DA4F8129}" type="presParOf" srcId="{D77E9AF3-0EDF-427C-92FF-0B3CFF8C5684}" destId="{448C0B9B-AC6A-4439-B6D6-DE32C9F6395D}" srcOrd="1" destOrd="0" presId="urn:microsoft.com/office/officeart/2005/8/layout/list1"/>
    <dgm:cxn modelId="{BBE00DA0-664E-4CDF-B935-4E409B537DC7}" type="presParOf" srcId="{D3927B98-6081-4DB6-921F-3A281FCD90C5}" destId="{43543276-BF17-4D30-8543-408AA3F73884}" srcOrd="13" destOrd="0" presId="urn:microsoft.com/office/officeart/2005/8/layout/list1"/>
    <dgm:cxn modelId="{AB67B3A3-DF95-4BAE-AA49-C98D164B0543}" type="presParOf" srcId="{D3927B98-6081-4DB6-921F-3A281FCD90C5}" destId="{141E71AD-8E70-4767-B0BE-FA6B2999255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EDB046-8C87-4EFF-9135-89A88EA93DB4}"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endParaRPr lang="en-US"/>
        </a:p>
      </dgm:t>
    </dgm:pt>
    <dgm:pt modelId="{132CB5F7-B5A1-46F2-AACE-C2DAB7087CB2}">
      <dgm:prSet phldrT="[Text]" custT="1"/>
      <dgm:spPr/>
      <dgm:t>
        <a:bodyPr/>
        <a:lstStyle/>
        <a:p>
          <a:r>
            <a:rPr lang="en-US" sz="2400" dirty="0"/>
            <a:t>Identify benefits and costs of rooftop solar to discom</a:t>
          </a:r>
        </a:p>
      </dgm:t>
    </dgm:pt>
    <dgm:pt modelId="{E4207CA6-0EEA-49E3-BF62-AC2CB3DCD69B}" type="parTrans" cxnId="{D09B30D8-ECA0-48E1-AE4B-E926D47A65B3}">
      <dgm:prSet/>
      <dgm:spPr/>
      <dgm:t>
        <a:bodyPr/>
        <a:lstStyle/>
        <a:p>
          <a:endParaRPr lang="en-US" sz="2400"/>
        </a:p>
      </dgm:t>
    </dgm:pt>
    <dgm:pt modelId="{793E9502-BBFE-4596-B8E0-A565A34C4C1D}" type="sibTrans" cxnId="{D09B30D8-ECA0-48E1-AE4B-E926D47A65B3}">
      <dgm:prSet/>
      <dgm:spPr/>
      <dgm:t>
        <a:bodyPr/>
        <a:lstStyle/>
        <a:p>
          <a:endParaRPr lang="en-US" sz="2400"/>
        </a:p>
      </dgm:t>
    </dgm:pt>
    <dgm:pt modelId="{5BD8F4EB-A168-458E-A563-88B7424B0ED4}">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dirty="0"/>
            <a:t>Define framework</a:t>
          </a:r>
        </a:p>
      </dgm:t>
    </dgm:pt>
    <dgm:pt modelId="{35289C45-1560-4089-97A8-474060D743F9}" type="parTrans" cxnId="{EFCDB51E-7B11-4045-A1D6-B8E3C904C3E0}">
      <dgm:prSet/>
      <dgm:spPr/>
      <dgm:t>
        <a:bodyPr/>
        <a:lstStyle/>
        <a:p>
          <a:endParaRPr lang="en-US" sz="2400"/>
        </a:p>
      </dgm:t>
    </dgm:pt>
    <dgm:pt modelId="{1259E0DC-1FE4-483E-B657-4D021EF82E2F}" type="sibTrans" cxnId="{EFCDB51E-7B11-4045-A1D6-B8E3C904C3E0}">
      <dgm:prSet/>
      <dgm:spPr/>
      <dgm:t>
        <a:bodyPr/>
        <a:lstStyle/>
        <a:p>
          <a:endParaRPr lang="en-US" sz="2400"/>
        </a:p>
      </dgm:t>
    </dgm:pt>
    <dgm:pt modelId="{E752BC46-6B51-403D-9E64-6A1899F2FD7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dirty="0"/>
            <a:t>Estimate net benefit and cost</a:t>
          </a:r>
        </a:p>
      </dgm:t>
    </dgm:pt>
    <dgm:pt modelId="{D97E0463-AFBE-4129-913D-FFEF5F9D21CB}" type="parTrans" cxnId="{7A0220F7-50A0-4D66-9315-D6FDA1AD7ADD}">
      <dgm:prSet/>
      <dgm:spPr/>
      <dgm:t>
        <a:bodyPr/>
        <a:lstStyle/>
        <a:p>
          <a:endParaRPr lang="en-US" sz="2400"/>
        </a:p>
      </dgm:t>
    </dgm:pt>
    <dgm:pt modelId="{6A77B648-34D8-4726-87D7-AB969C9A84FB}" type="sibTrans" cxnId="{7A0220F7-50A0-4D66-9315-D6FDA1AD7ADD}">
      <dgm:prSet/>
      <dgm:spPr/>
      <dgm:t>
        <a:bodyPr/>
        <a:lstStyle/>
        <a:p>
          <a:endParaRPr lang="en-US" sz="2400"/>
        </a:p>
      </dgm:t>
    </dgm:pt>
    <dgm:pt modelId="{9EDD054A-DED0-4A25-B7C1-B7A8533C5BA7}" type="pres">
      <dgm:prSet presAssocID="{91EDB046-8C87-4EFF-9135-89A88EA93DB4}" presName="rootnode" presStyleCnt="0">
        <dgm:presLayoutVars>
          <dgm:chMax/>
          <dgm:chPref/>
          <dgm:dir/>
          <dgm:animLvl val="lvl"/>
        </dgm:presLayoutVars>
      </dgm:prSet>
      <dgm:spPr/>
      <dgm:t>
        <a:bodyPr/>
        <a:lstStyle/>
        <a:p>
          <a:endParaRPr lang="en-GB"/>
        </a:p>
      </dgm:t>
    </dgm:pt>
    <dgm:pt modelId="{16144B55-862C-4A30-97E7-64F587286CFC}" type="pres">
      <dgm:prSet presAssocID="{132CB5F7-B5A1-46F2-AACE-C2DAB7087CB2}" presName="composite" presStyleCnt="0"/>
      <dgm:spPr/>
    </dgm:pt>
    <dgm:pt modelId="{30E8776C-8E87-48EF-96AB-2A6C5EF38FB7}" type="pres">
      <dgm:prSet presAssocID="{132CB5F7-B5A1-46F2-AACE-C2DAB7087CB2}" presName="bentUpArrow1" presStyleLbl="alignImgPlace1" presStyleIdx="0" presStyleCnt="2" custScaleX="82645" custLinFactNeighborX="-50033"/>
      <dgm:spPr/>
    </dgm:pt>
    <dgm:pt modelId="{133A36D9-1F73-49AD-9003-98885FB768DF}" type="pres">
      <dgm:prSet presAssocID="{132CB5F7-B5A1-46F2-AACE-C2DAB7087CB2}" presName="ParentText" presStyleLbl="node1" presStyleIdx="0" presStyleCnt="3" custScaleX="259374" custLinFactNeighborX="-30592">
        <dgm:presLayoutVars>
          <dgm:chMax val="1"/>
          <dgm:chPref val="1"/>
          <dgm:bulletEnabled val="1"/>
        </dgm:presLayoutVars>
      </dgm:prSet>
      <dgm:spPr/>
      <dgm:t>
        <a:bodyPr/>
        <a:lstStyle/>
        <a:p>
          <a:endParaRPr lang="en-GB"/>
        </a:p>
      </dgm:t>
    </dgm:pt>
    <dgm:pt modelId="{BD71A795-3DFA-42D9-8301-C22B3FAC9BD4}" type="pres">
      <dgm:prSet presAssocID="{132CB5F7-B5A1-46F2-AACE-C2DAB7087CB2}" presName="ChildText" presStyleLbl="revTx" presStyleIdx="0" presStyleCnt="2">
        <dgm:presLayoutVars>
          <dgm:chMax val="0"/>
          <dgm:chPref val="0"/>
          <dgm:bulletEnabled val="1"/>
        </dgm:presLayoutVars>
      </dgm:prSet>
      <dgm:spPr/>
    </dgm:pt>
    <dgm:pt modelId="{B5FB9C28-060E-4120-B4E1-7A02FE38E9A0}" type="pres">
      <dgm:prSet presAssocID="{793E9502-BBFE-4596-B8E0-A565A34C4C1D}" presName="sibTrans" presStyleCnt="0"/>
      <dgm:spPr/>
    </dgm:pt>
    <dgm:pt modelId="{82F15E72-EC94-4FA4-9A3F-E80196049912}" type="pres">
      <dgm:prSet presAssocID="{5BD8F4EB-A168-458E-A563-88B7424B0ED4}" presName="composite" presStyleCnt="0"/>
      <dgm:spPr/>
    </dgm:pt>
    <dgm:pt modelId="{CD79B89C-B5B0-4A0B-BDBF-503AD502E6B2}" type="pres">
      <dgm:prSet presAssocID="{5BD8F4EB-A168-458E-A563-88B7424B0ED4}" presName="bentUpArrow1" presStyleLbl="alignImgPlace1" presStyleIdx="1" presStyleCnt="2" custScaleX="82645" custLinFactNeighborX="-19128">
        <dgm:style>
          <a:lnRef idx="1">
            <a:schemeClr val="accent3"/>
          </a:lnRef>
          <a:fillRef idx="2">
            <a:schemeClr val="accent3"/>
          </a:fillRef>
          <a:effectRef idx="1">
            <a:schemeClr val="accent3"/>
          </a:effectRef>
          <a:fontRef idx="minor">
            <a:schemeClr val="dk1"/>
          </a:fontRef>
        </dgm:style>
      </dgm:prSet>
      <dgm:spPr>
        <a:solidFill>
          <a:schemeClr val="accent3">
            <a:lumMod val="40000"/>
            <a:lumOff val="60000"/>
          </a:schemeClr>
        </a:solidFill>
        <a:ln w="19050">
          <a:solidFill>
            <a:schemeClr val="accent3"/>
          </a:solidFill>
        </a:ln>
        <a:effectLst/>
      </dgm:spPr>
    </dgm:pt>
    <dgm:pt modelId="{C935F794-8FB8-49F4-A4B1-A7731E9F7D0B}" type="pres">
      <dgm:prSet presAssocID="{5BD8F4EB-A168-458E-A563-88B7424B0ED4}" presName="ParentText" presStyleLbl="node1" presStyleIdx="1" presStyleCnt="3" custScaleX="259374" custLinFactNeighborX="-4522">
        <dgm:presLayoutVars>
          <dgm:chMax val="1"/>
          <dgm:chPref val="1"/>
          <dgm:bulletEnabled val="1"/>
        </dgm:presLayoutVars>
      </dgm:prSet>
      <dgm:spPr/>
      <dgm:t>
        <a:bodyPr/>
        <a:lstStyle/>
        <a:p>
          <a:endParaRPr lang="en-GB"/>
        </a:p>
      </dgm:t>
    </dgm:pt>
    <dgm:pt modelId="{C5D8BABA-E8BC-486C-905F-29D94CD40D9B}" type="pres">
      <dgm:prSet presAssocID="{5BD8F4EB-A168-458E-A563-88B7424B0ED4}" presName="ChildText" presStyleLbl="revTx" presStyleIdx="1" presStyleCnt="2">
        <dgm:presLayoutVars>
          <dgm:chMax val="0"/>
          <dgm:chPref val="0"/>
          <dgm:bulletEnabled val="1"/>
        </dgm:presLayoutVars>
      </dgm:prSet>
      <dgm:spPr/>
    </dgm:pt>
    <dgm:pt modelId="{89A08708-979E-4F77-A261-375CADBF3FA7}" type="pres">
      <dgm:prSet presAssocID="{1259E0DC-1FE4-483E-B657-4D021EF82E2F}" presName="sibTrans" presStyleCnt="0"/>
      <dgm:spPr/>
    </dgm:pt>
    <dgm:pt modelId="{7776AA9E-C9CF-4EE5-B743-5756BEB8DB51}" type="pres">
      <dgm:prSet presAssocID="{E752BC46-6B51-403D-9E64-6A1899F2FD74}" presName="composite" presStyleCnt="0"/>
      <dgm:spPr/>
    </dgm:pt>
    <dgm:pt modelId="{8F828855-0A56-48D7-A427-4CFBC8E652FE}" type="pres">
      <dgm:prSet presAssocID="{E752BC46-6B51-403D-9E64-6A1899F2FD74}" presName="ParentText" presStyleLbl="node1" presStyleIdx="2" presStyleCnt="3" custScaleX="259374" custLinFactNeighborX="16361">
        <dgm:presLayoutVars>
          <dgm:chMax val="1"/>
          <dgm:chPref val="1"/>
          <dgm:bulletEnabled val="1"/>
        </dgm:presLayoutVars>
      </dgm:prSet>
      <dgm:spPr/>
      <dgm:t>
        <a:bodyPr/>
        <a:lstStyle/>
        <a:p>
          <a:endParaRPr lang="en-GB"/>
        </a:p>
      </dgm:t>
    </dgm:pt>
  </dgm:ptLst>
  <dgm:cxnLst>
    <dgm:cxn modelId="{2D814BD3-92AB-4B6D-A540-CE4EB13977F3}" type="presOf" srcId="{5BD8F4EB-A168-458E-A563-88B7424B0ED4}" destId="{C935F794-8FB8-49F4-A4B1-A7731E9F7D0B}" srcOrd="0" destOrd="0" presId="urn:microsoft.com/office/officeart/2005/8/layout/StepDownProcess"/>
    <dgm:cxn modelId="{B2958952-4B23-4F5C-AEF0-A9ED0C88633F}" type="presOf" srcId="{132CB5F7-B5A1-46F2-AACE-C2DAB7087CB2}" destId="{133A36D9-1F73-49AD-9003-98885FB768DF}" srcOrd="0" destOrd="0" presId="urn:microsoft.com/office/officeart/2005/8/layout/StepDownProcess"/>
    <dgm:cxn modelId="{D09B30D8-ECA0-48E1-AE4B-E926D47A65B3}" srcId="{91EDB046-8C87-4EFF-9135-89A88EA93DB4}" destId="{132CB5F7-B5A1-46F2-AACE-C2DAB7087CB2}" srcOrd="0" destOrd="0" parTransId="{E4207CA6-0EEA-49E3-BF62-AC2CB3DCD69B}" sibTransId="{793E9502-BBFE-4596-B8E0-A565A34C4C1D}"/>
    <dgm:cxn modelId="{7B1B15D1-EE1E-491D-9F8C-E58062F36EF6}" type="presOf" srcId="{E752BC46-6B51-403D-9E64-6A1899F2FD74}" destId="{8F828855-0A56-48D7-A427-4CFBC8E652FE}" srcOrd="0" destOrd="0" presId="urn:microsoft.com/office/officeart/2005/8/layout/StepDownProcess"/>
    <dgm:cxn modelId="{7A0220F7-50A0-4D66-9315-D6FDA1AD7ADD}" srcId="{91EDB046-8C87-4EFF-9135-89A88EA93DB4}" destId="{E752BC46-6B51-403D-9E64-6A1899F2FD74}" srcOrd="2" destOrd="0" parTransId="{D97E0463-AFBE-4129-913D-FFEF5F9D21CB}" sibTransId="{6A77B648-34D8-4726-87D7-AB969C9A84FB}"/>
    <dgm:cxn modelId="{EFCDB51E-7B11-4045-A1D6-B8E3C904C3E0}" srcId="{91EDB046-8C87-4EFF-9135-89A88EA93DB4}" destId="{5BD8F4EB-A168-458E-A563-88B7424B0ED4}" srcOrd="1" destOrd="0" parTransId="{35289C45-1560-4089-97A8-474060D743F9}" sibTransId="{1259E0DC-1FE4-483E-B657-4D021EF82E2F}"/>
    <dgm:cxn modelId="{F1DF9E92-E210-4DA4-BA94-489616D0BAC7}" type="presOf" srcId="{91EDB046-8C87-4EFF-9135-89A88EA93DB4}" destId="{9EDD054A-DED0-4A25-B7C1-B7A8533C5BA7}" srcOrd="0" destOrd="0" presId="urn:microsoft.com/office/officeart/2005/8/layout/StepDownProcess"/>
    <dgm:cxn modelId="{29CE9D8C-0CC7-435E-ABAA-3D831F89BF5A}" type="presParOf" srcId="{9EDD054A-DED0-4A25-B7C1-B7A8533C5BA7}" destId="{16144B55-862C-4A30-97E7-64F587286CFC}" srcOrd="0" destOrd="0" presId="urn:microsoft.com/office/officeart/2005/8/layout/StepDownProcess"/>
    <dgm:cxn modelId="{B9EB488B-B462-4011-AF4F-B0725652711C}" type="presParOf" srcId="{16144B55-862C-4A30-97E7-64F587286CFC}" destId="{30E8776C-8E87-48EF-96AB-2A6C5EF38FB7}" srcOrd="0" destOrd="0" presId="urn:microsoft.com/office/officeart/2005/8/layout/StepDownProcess"/>
    <dgm:cxn modelId="{433E72B4-F414-41CB-BC49-BAD596A1F26B}" type="presParOf" srcId="{16144B55-862C-4A30-97E7-64F587286CFC}" destId="{133A36D9-1F73-49AD-9003-98885FB768DF}" srcOrd="1" destOrd="0" presId="urn:microsoft.com/office/officeart/2005/8/layout/StepDownProcess"/>
    <dgm:cxn modelId="{F4C873ED-E56F-40CC-A75F-EF45AC673F41}" type="presParOf" srcId="{16144B55-862C-4A30-97E7-64F587286CFC}" destId="{BD71A795-3DFA-42D9-8301-C22B3FAC9BD4}" srcOrd="2" destOrd="0" presId="urn:microsoft.com/office/officeart/2005/8/layout/StepDownProcess"/>
    <dgm:cxn modelId="{C5D48670-6EF4-4E0E-8B09-318581463124}" type="presParOf" srcId="{9EDD054A-DED0-4A25-B7C1-B7A8533C5BA7}" destId="{B5FB9C28-060E-4120-B4E1-7A02FE38E9A0}" srcOrd="1" destOrd="0" presId="urn:microsoft.com/office/officeart/2005/8/layout/StepDownProcess"/>
    <dgm:cxn modelId="{298ED454-2ECD-426A-8C07-B62A0B00B2FE}" type="presParOf" srcId="{9EDD054A-DED0-4A25-B7C1-B7A8533C5BA7}" destId="{82F15E72-EC94-4FA4-9A3F-E80196049912}" srcOrd="2" destOrd="0" presId="urn:microsoft.com/office/officeart/2005/8/layout/StepDownProcess"/>
    <dgm:cxn modelId="{0960E6F9-FF23-4F14-A3FA-B9F7CE37945A}" type="presParOf" srcId="{82F15E72-EC94-4FA4-9A3F-E80196049912}" destId="{CD79B89C-B5B0-4A0B-BDBF-503AD502E6B2}" srcOrd="0" destOrd="0" presId="urn:microsoft.com/office/officeart/2005/8/layout/StepDownProcess"/>
    <dgm:cxn modelId="{32035C50-295C-4652-BCE9-F44CD09B3C30}" type="presParOf" srcId="{82F15E72-EC94-4FA4-9A3F-E80196049912}" destId="{C935F794-8FB8-49F4-A4B1-A7731E9F7D0B}" srcOrd="1" destOrd="0" presId="urn:microsoft.com/office/officeart/2005/8/layout/StepDownProcess"/>
    <dgm:cxn modelId="{B2A90CB8-F52A-4C65-85B3-440CCE3FF109}" type="presParOf" srcId="{82F15E72-EC94-4FA4-9A3F-E80196049912}" destId="{C5D8BABA-E8BC-486C-905F-29D94CD40D9B}" srcOrd="2" destOrd="0" presId="urn:microsoft.com/office/officeart/2005/8/layout/StepDownProcess"/>
    <dgm:cxn modelId="{244DEC5F-414B-408E-832D-2D8FA738EAE9}" type="presParOf" srcId="{9EDD054A-DED0-4A25-B7C1-B7A8533C5BA7}" destId="{89A08708-979E-4F77-A261-375CADBF3FA7}" srcOrd="3" destOrd="0" presId="urn:microsoft.com/office/officeart/2005/8/layout/StepDownProcess"/>
    <dgm:cxn modelId="{9DF6F026-E6FD-4FF8-899D-E73E6CC9C269}" type="presParOf" srcId="{9EDD054A-DED0-4A25-B7C1-B7A8533C5BA7}" destId="{7776AA9E-C9CF-4EE5-B743-5756BEB8DB51}" srcOrd="4" destOrd="0" presId="urn:microsoft.com/office/officeart/2005/8/layout/StepDownProcess"/>
    <dgm:cxn modelId="{9303FE31-E5E9-4BC3-927D-2FA20569F133}" type="presParOf" srcId="{7776AA9E-C9CF-4EE5-B743-5756BEB8DB51}" destId="{8F828855-0A56-48D7-A427-4CFBC8E652FE}"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4AFF3E-9209-4895-9A3D-57D177DC8105}"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F1BAB479-B9A6-4AAC-A168-2F32DFE1D2CE}">
      <dgm:prSet phldrT="[Text]" custT="1"/>
      <dgm:spPr/>
      <dgm:t>
        <a:bodyPr/>
        <a:lstStyle/>
        <a:p>
          <a:r>
            <a:rPr lang="en-US" sz="2200" dirty="0"/>
            <a:t>Comprehension</a:t>
          </a:r>
        </a:p>
      </dgm:t>
    </dgm:pt>
    <dgm:pt modelId="{A7F4A30F-06E4-4FC7-A782-79214874338B}" type="parTrans" cxnId="{43FA3CC0-77C8-4765-A31B-ACB1636EBEF6}">
      <dgm:prSet/>
      <dgm:spPr/>
      <dgm:t>
        <a:bodyPr/>
        <a:lstStyle/>
        <a:p>
          <a:endParaRPr lang="en-US" sz="2200"/>
        </a:p>
      </dgm:t>
    </dgm:pt>
    <dgm:pt modelId="{DC519687-C94B-4A37-BCB2-FD509FACC7CA}" type="sibTrans" cxnId="{43FA3CC0-77C8-4765-A31B-ACB1636EBEF6}">
      <dgm:prSet/>
      <dgm:spPr/>
      <dgm:t>
        <a:bodyPr/>
        <a:lstStyle/>
        <a:p>
          <a:endParaRPr lang="en-US" sz="2200"/>
        </a:p>
      </dgm:t>
    </dgm:pt>
    <dgm:pt modelId="{84066913-2032-4FF1-A241-9BE10D1035B5}">
      <dgm:prSet custT="1"/>
      <dgm:spPr/>
      <dgm:t>
        <a:bodyPr/>
        <a:lstStyle/>
        <a:p>
          <a:r>
            <a:rPr lang="en-US" sz="2200" dirty="0"/>
            <a:t>Multiple components</a:t>
          </a:r>
        </a:p>
      </dgm:t>
    </dgm:pt>
    <dgm:pt modelId="{7B7FB051-3AC2-43F1-959B-B75C2753E807}" type="parTrans" cxnId="{4E1CA2F6-E6E0-452E-AB79-B926CCAFBB61}">
      <dgm:prSet/>
      <dgm:spPr/>
      <dgm:t>
        <a:bodyPr/>
        <a:lstStyle/>
        <a:p>
          <a:endParaRPr lang="en-US" sz="2200"/>
        </a:p>
      </dgm:t>
    </dgm:pt>
    <dgm:pt modelId="{47A9C526-119C-400F-85A4-6D9402376395}" type="sibTrans" cxnId="{4E1CA2F6-E6E0-452E-AB79-B926CCAFBB61}">
      <dgm:prSet/>
      <dgm:spPr/>
      <dgm:t>
        <a:bodyPr/>
        <a:lstStyle/>
        <a:p>
          <a:endParaRPr lang="en-US" sz="2200"/>
        </a:p>
      </dgm:t>
    </dgm:pt>
    <dgm:pt modelId="{B175363C-7877-40D6-A4E1-412AF02C31BB}">
      <dgm:prSet custT="1"/>
      <dgm:spPr/>
      <dgm:t>
        <a:bodyPr/>
        <a:lstStyle/>
        <a:p>
          <a:r>
            <a:rPr lang="en-US" sz="2200" dirty="0"/>
            <a:t>Data availability</a:t>
          </a:r>
        </a:p>
      </dgm:t>
    </dgm:pt>
    <dgm:pt modelId="{8911886E-235E-4307-A673-D0B12F1BC522}" type="parTrans" cxnId="{FE9600E2-94E1-40C5-B1DA-0EFEBD99780F}">
      <dgm:prSet/>
      <dgm:spPr/>
      <dgm:t>
        <a:bodyPr/>
        <a:lstStyle/>
        <a:p>
          <a:endParaRPr lang="en-US" sz="2200"/>
        </a:p>
      </dgm:t>
    </dgm:pt>
    <dgm:pt modelId="{4052B7D6-1E00-4D6A-83AE-4EB5FD207333}" type="sibTrans" cxnId="{FE9600E2-94E1-40C5-B1DA-0EFEBD99780F}">
      <dgm:prSet/>
      <dgm:spPr/>
      <dgm:t>
        <a:bodyPr/>
        <a:lstStyle/>
        <a:p>
          <a:endParaRPr lang="en-US" sz="2200"/>
        </a:p>
      </dgm:t>
    </dgm:pt>
    <dgm:pt modelId="{18915EAC-8FDE-4A6E-844B-7114ED018601}">
      <dgm:prSet custT="1"/>
      <dgm:spPr/>
      <dgm:t>
        <a:bodyPr/>
        <a:lstStyle/>
        <a:p>
          <a:r>
            <a:rPr lang="en-US" sz="2200" dirty="0"/>
            <a:t>Granular data required</a:t>
          </a:r>
        </a:p>
      </dgm:t>
    </dgm:pt>
    <dgm:pt modelId="{EAD1CC74-C924-4AA6-9EB1-AD51B1C20B13}" type="parTrans" cxnId="{C66CD94F-0A7F-4369-B120-08BEE0B207BB}">
      <dgm:prSet/>
      <dgm:spPr/>
      <dgm:t>
        <a:bodyPr/>
        <a:lstStyle/>
        <a:p>
          <a:endParaRPr lang="en-US" sz="2200"/>
        </a:p>
      </dgm:t>
    </dgm:pt>
    <dgm:pt modelId="{62B3FD49-ACD4-44B4-AED5-8608831BC61F}" type="sibTrans" cxnId="{C66CD94F-0A7F-4369-B120-08BEE0B207BB}">
      <dgm:prSet/>
      <dgm:spPr/>
      <dgm:t>
        <a:bodyPr/>
        <a:lstStyle/>
        <a:p>
          <a:endParaRPr lang="en-US" sz="2200"/>
        </a:p>
      </dgm:t>
    </dgm:pt>
    <dgm:pt modelId="{9621E500-68CF-465A-9223-DC331CF43957}">
      <dgm:prSet custT="1"/>
      <dgm:spPr/>
      <dgm:t>
        <a:bodyPr/>
        <a:lstStyle/>
        <a:p>
          <a:r>
            <a:rPr lang="en-US" sz="2200" dirty="0"/>
            <a:t>Data accuracy</a:t>
          </a:r>
        </a:p>
      </dgm:t>
    </dgm:pt>
    <dgm:pt modelId="{584B94B8-C526-48E2-A1E1-973FE99C68A0}" type="parTrans" cxnId="{3F2B0D67-FA85-462A-BD3C-90C5574BD2B4}">
      <dgm:prSet/>
      <dgm:spPr/>
      <dgm:t>
        <a:bodyPr/>
        <a:lstStyle/>
        <a:p>
          <a:endParaRPr lang="en-US" sz="2200"/>
        </a:p>
      </dgm:t>
    </dgm:pt>
    <dgm:pt modelId="{D44A40FA-B5F0-4BCA-9173-81F94D04823F}" type="sibTrans" cxnId="{3F2B0D67-FA85-462A-BD3C-90C5574BD2B4}">
      <dgm:prSet/>
      <dgm:spPr/>
      <dgm:t>
        <a:bodyPr/>
        <a:lstStyle/>
        <a:p>
          <a:endParaRPr lang="en-US" sz="2200"/>
        </a:p>
      </dgm:t>
    </dgm:pt>
    <dgm:pt modelId="{4F853E17-6E02-4D8A-BD31-78607DD2F0A3}">
      <dgm:prSet custT="1"/>
      <dgm:spPr/>
      <dgm:t>
        <a:bodyPr/>
        <a:lstStyle/>
        <a:p>
          <a:r>
            <a:rPr lang="en-US" sz="2200" dirty="0"/>
            <a:t>Long term projections</a:t>
          </a:r>
        </a:p>
      </dgm:t>
    </dgm:pt>
    <dgm:pt modelId="{99CE6180-130A-49EE-8904-F2381648F2E9}" type="parTrans" cxnId="{42B777AF-2014-474C-A4DA-7960D8F3F756}">
      <dgm:prSet/>
      <dgm:spPr/>
      <dgm:t>
        <a:bodyPr/>
        <a:lstStyle/>
        <a:p>
          <a:endParaRPr lang="en-US" sz="2200"/>
        </a:p>
      </dgm:t>
    </dgm:pt>
    <dgm:pt modelId="{0D34DA1F-BAED-4841-9955-14F54DDC01D7}" type="sibTrans" cxnId="{42B777AF-2014-474C-A4DA-7960D8F3F756}">
      <dgm:prSet/>
      <dgm:spPr/>
      <dgm:t>
        <a:bodyPr/>
        <a:lstStyle/>
        <a:p>
          <a:endParaRPr lang="en-US" sz="2200"/>
        </a:p>
      </dgm:t>
    </dgm:pt>
    <dgm:pt modelId="{B3ED090E-53B1-470E-A7C1-EDDCCB7C686E}">
      <dgm:prSet custT="1"/>
      <dgm:spPr/>
      <dgm:t>
        <a:bodyPr/>
        <a:lstStyle/>
        <a:p>
          <a:r>
            <a:rPr lang="en-US" sz="2200" dirty="0"/>
            <a:t>Computation limitations</a:t>
          </a:r>
        </a:p>
      </dgm:t>
    </dgm:pt>
    <dgm:pt modelId="{3438DBCE-9AE9-48F0-A24C-C1975C43BA45}" type="parTrans" cxnId="{AF2A54C3-23B1-426C-A1C4-8ED91394D26F}">
      <dgm:prSet/>
      <dgm:spPr/>
      <dgm:t>
        <a:bodyPr/>
        <a:lstStyle/>
        <a:p>
          <a:endParaRPr lang="en-US" sz="2200"/>
        </a:p>
      </dgm:t>
    </dgm:pt>
    <dgm:pt modelId="{97FAD285-189B-473B-B45C-41D0AE461AED}" type="sibTrans" cxnId="{AF2A54C3-23B1-426C-A1C4-8ED91394D26F}">
      <dgm:prSet/>
      <dgm:spPr/>
      <dgm:t>
        <a:bodyPr/>
        <a:lstStyle/>
        <a:p>
          <a:endParaRPr lang="en-US" sz="2200"/>
        </a:p>
      </dgm:t>
    </dgm:pt>
    <dgm:pt modelId="{E40EBB8F-FD95-4DA0-BDFA-AE2187CAE7CD}">
      <dgm:prSet custT="1"/>
      <dgm:spPr>
        <a:solidFill>
          <a:schemeClr val="accent1"/>
        </a:solidFill>
      </dgm:spPr>
      <dgm:t>
        <a:bodyPr/>
        <a:lstStyle/>
        <a:p>
          <a:r>
            <a:rPr lang="en-US" sz="2200" dirty="0"/>
            <a:t>Scaling up the analysis from DT level to the entire service area</a:t>
          </a:r>
        </a:p>
      </dgm:t>
    </dgm:pt>
    <dgm:pt modelId="{C22FA82E-A504-420A-A2F8-FA3FA46FD3D6}" type="parTrans" cxnId="{DCCF99D0-0A8C-4070-BBF4-335AD41B8A43}">
      <dgm:prSet/>
      <dgm:spPr/>
      <dgm:t>
        <a:bodyPr/>
        <a:lstStyle/>
        <a:p>
          <a:endParaRPr lang="en-US" sz="2200"/>
        </a:p>
      </dgm:t>
    </dgm:pt>
    <dgm:pt modelId="{CC5A368B-7572-4D44-A1D8-9AF02A93DF9A}" type="sibTrans" cxnId="{DCCF99D0-0A8C-4070-BBF4-335AD41B8A43}">
      <dgm:prSet/>
      <dgm:spPr/>
      <dgm:t>
        <a:bodyPr/>
        <a:lstStyle/>
        <a:p>
          <a:endParaRPr lang="en-US" sz="2200"/>
        </a:p>
      </dgm:t>
    </dgm:pt>
    <dgm:pt modelId="{03A9C01D-94A8-4611-BF52-107C87297EC6}" type="pres">
      <dgm:prSet presAssocID="{A24AFF3E-9209-4895-9A3D-57D177DC8105}" presName="theList" presStyleCnt="0">
        <dgm:presLayoutVars>
          <dgm:dir/>
          <dgm:animLvl val="lvl"/>
          <dgm:resizeHandles val="exact"/>
        </dgm:presLayoutVars>
      </dgm:prSet>
      <dgm:spPr/>
      <dgm:t>
        <a:bodyPr/>
        <a:lstStyle/>
        <a:p>
          <a:endParaRPr lang="en-GB"/>
        </a:p>
      </dgm:t>
    </dgm:pt>
    <dgm:pt modelId="{3271C78F-19F8-479C-9106-46F1880A41BD}" type="pres">
      <dgm:prSet presAssocID="{F1BAB479-B9A6-4AAC-A168-2F32DFE1D2CE}" presName="compNode" presStyleCnt="0"/>
      <dgm:spPr/>
    </dgm:pt>
    <dgm:pt modelId="{0B928917-EB28-411D-BCB0-B72D33B6E21D}" type="pres">
      <dgm:prSet presAssocID="{F1BAB479-B9A6-4AAC-A168-2F32DFE1D2CE}" presName="aNode" presStyleLbl="bgShp" presStyleIdx="0" presStyleCnt="4"/>
      <dgm:spPr/>
      <dgm:t>
        <a:bodyPr/>
        <a:lstStyle/>
        <a:p>
          <a:endParaRPr lang="en-GB"/>
        </a:p>
      </dgm:t>
    </dgm:pt>
    <dgm:pt modelId="{E4E023ED-F7EA-4450-A4BD-A1C215EDCED3}" type="pres">
      <dgm:prSet presAssocID="{F1BAB479-B9A6-4AAC-A168-2F32DFE1D2CE}" presName="textNode" presStyleLbl="bgShp" presStyleIdx="0" presStyleCnt="4"/>
      <dgm:spPr/>
      <dgm:t>
        <a:bodyPr/>
        <a:lstStyle/>
        <a:p>
          <a:endParaRPr lang="en-GB"/>
        </a:p>
      </dgm:t>
    </dgm:pt>
    <dgm:pt modelId="{DDB9C4C5-5FD3-4BB7-A19E-B6015F46DB71}" type="pres">
      <dgm:prSet presAssocID="{F1BAB479-B9A6-4AAC-A168-2F32DFE1D2CE}" presName="compChildNode" presStyleCnt="0"/>
      <dgm:spPr/>
    </dgm:pt>
    <dgm:pt modelId="{5FD8660F-6523-4F07-8F87-FBB2AFB0D249}" type="pres">
      <dgm:prSet presAssocID="{F1BAB479-B9A6-4AAC-A168-2F32DFE1D2CE}" presName="theInnerList" presStyleCnt="0"/>
      <dgm:spPr/>
    </dgm:pt>
    <dgm:pt modelId="{C4B01857-A044-4FC9-823E-BA132C053E8D}" type="pres">
      <dgm:prSet presAssocID="{84066913-2032-4FF1-A241-9BE10D1035B5}" presName="childNode" presStyleLbl="node1" presStyleIdx="0" presStyleCnt="4">
        <dgm:presLayoutVars>
          <dgm:bulletEnabled val="1"/>
        </dgm:presLayoutVars>
      </dgm:prSet>
      <dgm:spPr/>
      <dgm:t>
        <a:bodyPr/>
        <a:lstStyle/>
        <a:p>
          <a:endParaRPr lang="en-GB"/>
        </a:p>
      </dgm:t>
    </dgm:pt>
    <dgm:pt modelId="{F8EFD9B4-DE92-4A24-992F-E2AB532B3C46}" type="pres">
      <dgm:prSet presAssocID="{F1BAB479-B9A6-4AAC-A168-2F32DFE1D2CE}" presName="aSpace" presStyleCnt="0"/>
      <dgm:spPr/>
    </dgm:pt>
    <dgm:pt modelId="{68C918F7-0BC1-4E4A-8BBD-2F5795A0DB77}" type="pres">
      <dgm:prSet presAssocID="{B175363C-7877-40D6-A4E1-412AF02C31BB}" presName="compNode" presStyleCnt="0"/>
      <dgm:spPr/>
    </dgm:pt>
    <dgm:pt modelId="{6B954835-E658-40A1-B353-B59E37FE9545}" type="pres">
      <dgm:prSet presAssocID="{B175363C-7877-40D6-A4E1-412AF02C31BB}" presName="aNode" presStyleLbl="bgShp" presStyleIdx="1" presStyleCnt="4"/>
      <dgm:spPr/>
      <dgm:t>
        <a:bodyPr/>
        <a:lstStyle/>
        <a:p>
          <a:endParaRPr lang="en-GB"/>
        </a:p>
      </dgm:t>
    </dgm:pt>
    <dgm:pt modelId="{59E20698-467F-4159-A75A-07C944658107}" type="pres">
      <dgm:prSet presAssocID="{B175363C-7877-40D6-A4E1-412AF02C31BB}" presName="textNode" presStyleLbl="bgShp" presStyleIdx="1" presStyleCnt="4"/>
      <dgm:spPr/>
      <dgm:t>
        <a:bodyPr/>
        <a:lstStyle/>
        <a:p>
          <a:endParaRPr lang="en-GB"/>
        </a:p>
      </dgm:t>
    </dgm:pt>
    <dgm:pt modelId="{2D4A55B5-1237-4A69-9B08-75D2BA4EA19F}" type="pres">
      <dgm:prSet presAssocID="{B175363C-7877-40D6-A4E1-412AF02C31BB}" presName="compChildNode" presStyleCnt="0"/>
      <dgm:spPr/>
    </dgm:pt>
    <dgm:pt modelId="{E489FE74-8060-4763-A7CF-322776387C6D}" type="pres">
      <dgm:prSet presAssocID="{B175363C-7877-40D6-A4E1-412AF02C31BB}" presName="theInnerList" presStyleCnt="0"/>
      <dgm:spPr/>
    </dgm:pt>
    <dgm:pt modelId="{8BC5888D-6594-4D56-AD24-3C9C1B405382}" type="pres">
      <dgm:prSet presAssocID="{18915EAC-8FDE-4A6E-844B-7114ED018601}" presName="childNode" presStyleLbl="node1" presStyleIdx="1" presStyleCnt="4">
        <dgm:presLayoutVars>
          <dgm:bulletEnabled val="1"/>
        </dgm:presLayoutVars>
      </dgm:prSet>
      <dgm:spPr/>
      <dgm:t>
        <a:bodyPr/>
        <a:lstStyle/>
        <a:p>
          <a:endParaRPr lang="en-GB"/>
        </a:p>
      </dgm:t>
    </dgm:pt>
    <dgm:pt modelId="{B86390A8-A911-4299-99EA-D6B2B957F783}" type="pres">
      <dgm:prSet presAssocID="{B175363C-7877-40D6-A4E1-412AF02C31BB}" presName="aSpace" presStyleCnt="0"/>
      <dgm:spPr/>
    </dgm:pt>
    <dgm:pt modelId="{B925F21C-BB47-4BC9-8EE9-7645A32995A0}" type="pres">
      <dgm:prSet presAssocID="{9621E500-68CF-465A-9223-DC331CF43957}" presName="compNode" presStyleCnt="0"/>
      <dgm:spPr/>
    </dgm:pt>
    <dgm:pt modelId="{EF1935B8-EC81-4E38-AD51-68BDE2097332}" type="pres">
      <dgm:prSet presAssocID="{9621E500-68CF-465A-9223-DC331CF43957}" presName="aNode" presStyleLbl="bgShp" presStyleIdx="2" presStyleCnt="4"/>
      <dgm:spPr/>
      <dgm:t>
        <a:bodyPr/>
        <a:lstStyle/>
        <a:p>
          <a:endParaRPr lang="en-GB"/>
        </a:p>
      </dgm:t>
    </dgm:pt>
    <dgm:pt modelId="{2A5C6C60-F2CD-48C6-BEDA-E273FE881939}" type="pres">
      <dgm:prSet presAssocID="{9621E500-68CF-465A-9223-DC331CF43957}" presName="textNode" presStyleLbl="bgShp" presStyleIdx="2" presStyleCnt="4"/>
      <dgm:spPr/>
      <dgm:t>
        <a:bodyPr/>
        <a:lstStyle/>
        <a:p>
          <a:endParaRPr lang="en-GB"/>
        </a:p>
      </dgm:t>
    </dgm:pt>
    <dgm:pt modelId="{BE444536-7206-4A0E-AC93-34FEDF2C3FBD}" type="pres">
      <dgm:prSet presAssocID="{9621E500-68CF-465A-9223-DC331CF43957}" presName="compChildNode" presStyleCnt="0"/>
      <dgm:spPr/>
    </dgm:pt>
    <dgm:pt modelId="{376A9E23-AB09-41AF-A68A-BBB3D0AAE36A}" type="pres">
      <dgm:prSet presAssocID="{9621E500-68CF-465A-9223-DC331CF43957}" presName="theInnerList" presStyleCnt="0"/>
      <dgm:spPr/>
    </dgm:pt>
    <dgm:pt modelId="{55AE5CBE-C563-475E-9541-CC74C84B8B7F}" type="pres">
      <dgm:prSet presAssocID="{4F853E17-6E02-4D8A-BD31-78607DD2F0A3}" presName="childNode" presStyleLbl="node1" presStyleIdx="2" presStyleCnt="4">
        <dgm:presLayoutVars>
          <dgm:bulletEnabled val="1"/>
        </dgm:presLayoutVars>
      </dgm:prSet>
      <dgm:spPr/>
      <dgm:t>
        <a:bodyPr/>
        <a:lstStyle/>
        <a:p>
          <a:endParaRPr lang="en-GB"/>
        </a:p>
      </dgm:t>
    </dgm:pt>
    <dgm:pt modelId="{3D189E95-C9E6-4894-914D-F9D6A29F73D5}" type="pres">
      <dgm:prSet presAssocID="{9621E500-68CF-465A-9223-DC331CF43957}" presName="aSpace" presStyleCnt="0"/>
      <dgm:spPr/>
    </dgm:pt>
    <dgm:pt modelId="{DD504911-4F66-40F1-9CA7-562EA4BDDE1C}" type="pres">
      <dgm:prSet presAssocID="{B3ED090E-53B1-470E-A7C1-EDDCCB7C686E}" presName="compNode" presStyleCnt="0"/>
      <dgm:spPr/>
    </dgm:pt>
    <dgm:pt modelId="{EF611F8A-D3E4-4F6C-8B74-69A8545C3867}" type="pres">
      <dgm:prSet presAssocID="{B3ED090E-53B1-470E-A7C1-EDDCCB7C686E}" presName="aNode" presStyleLbl="bgShp" presStyleIdx="3" presStyleCnt="4"/>
      <dgm:spPr/>
      <dgm:t>
        <a:bodyPr/>
        <a:lstStyle/>
        <a:p>
          <a:endParaRPr lang="en-GB"/>
        </a:p>
      </dgm:t>
    </dgm:pt>
    <dgm:pt modelId="{ED7E52E0-3F03-4443-B8E1-8759A38AECB8}" type="pres">
      <dgm:prSet presAssocID="{B3ED090E-53B1-470E-A7C1-EDDCCB7C686E}" presName="textNode" presStyleLbl="bgShp" presStyleIdx="3" presStyleCnt="4"/>
      <dgm:spPr/>
      <dgm:t>
        <a:bodyPr/>
        <a:lstStyle/>
        <a:p>
          <a:endParaRPr lang="en-GB"/>
        </a:p>
      </dgm:t>
    </dgm:pt>
    <dgm:pt modelId="{81671357-17CB-4F16-B6FE-3654B4B0DD70}" type="pres">
      <dgm:prSet presAssocID="{B3ED090E-53B1-470E-A7C1-EDDCCB7C686E}" presName="compChildNode" presStyleCnt="0"/>
      <dgm:spPr/>
    </dgm:pt>
    <dgm:pt modelId="{0D0CB9D1-B943-474D-AA97-969F80C3386A}" type="pres">
      <dgm:prSet presAssocID="{B3ED090E-53B1-470E-A7C1-EDDCCB7C686E}" presName="theInnerList" presStyleCnt="0"/>
      <dgm:spPr/>
    </dgm:pt>
    <dgm:pt modelId="{AD449498-3BEA-4567-B117-1B3DD58FE6DC}" type="pres">
      <dgm:prSet presAssocID="{E40EBB8F-FD95-4DA0-BDFA-AE2187CAE7CD}" presName="childNode" presStyleLbl="node1" presStyleIdx="3" presStyleCnt="4">
        <dgm:presLayoutVars>
          <dgm:bulletEnabled val="1"/>
        </dgm:presLayoutVars>
      </dgm:prSet>
      <dgm:spPr/>
      <dgm:t>
        <a:bodyPr/>
        <a:lstStyle/>
        <a:p>
          <a:endParaRPr lang="en-GB"/>
        </a:p>
      </dgm:t>
    </dgm:pt>
  </dgm:ptLst>
  <dgm:cxnLst>
    <dgm:cxn modelId="{FE9600E2-94E1-40C5-B1DA-0EFEBD99780F}" srcId="{A24AFF3E-9209-4895-9A3D-57D177DC8105}" destId="{B175363C-7877-40D6-A4E1-412AF02C31BB}" srcOrd="1" destOrd="0" parTransId="{8911886E-235E-4307-A673-D0B12F1BC522}" sibTransId="{4052B7D6-1E00-4D6A-83AE-4EB5FD207333}"/>
    <dgm:cxn modelId="{DCCF99D0-0A8C-4070-BBF4-335AD41B8A43}" srcId="{B3ED090E-53B1-470E-A7C1-EDDCCB7C686E}" destId="{E40EBB8F-FD95-4DA0-BDFA-AE2187CAE7CD}" srcOrd="0" destOrd="0" parTransId="{C22FA82E-A504-420A-A2F8-FA3FA46FD3D6}" sibTransId="{CC5A368B-7572-4D44-A1D8-9AF02A93DF9A}"/>
    <dgm:cxn modelId="{C0B45A96-1621-46F7-8482-77F4C2E0ACA5}" type="presOf" srcId="{9621E500-68CF-465A-9223-DC331CF43957}" destId="{EF1935B8-EC81-4E38-AD51-68BDE2097332}" srcOrd="0" destOrd="0" presId="urn:microsoft.com/office/officeart/2005/8/layout/lProcess2"/>
    <dgm:cxn modelId="{E2A7BC27-5455-44FC-B61B-11627E9620E3}" type="presOf" srcId="{B3ED090E-53B1-470E-A7C1-EDDCCB7C686E}" destId="{EF611F8A-D3E4-4F6C-8B74-69A8545C3867}" srcOrd="0" destOrd="0" presId="urn:microsoft.com/office/officeart/2005/8/layout/lProcess2"/>
    <dgm:cxn modelId="{338B6ED5-18F0-454E-B901-2F905812929B}" type="presOf" srcId="{84066913-2032-4FF1-A241-9BE10D1035B5}" destId="{C4B01857-A044-4FC9-823E-BA132C053E8D}" srcOrd="0" destOrd="0" presId="urn:microsoft.com/office/officeart/2005/8/layout/lProcess2"/>
    <dgm:cxn modelId="{6C59AE81-52A0-4522-9D9D-65B082FDE9EC}" type="presOf" srcId="{F1BAB479-B9A6-4AAC-A168-2F32DFE1D2CE}" destId="{E4E023ED-F7EA-4450-A4BD-A1C215EDCED3}" srcOrd="1" destOrd="0" presId="urn:microsoft.com/office/officeart/2005/8/layout/lProcess2"/>
    <dgm:cxn modelId="{42B777AF-2014-474C-A4DA-7960D8F3F756}" srcId="{9621E500-68CF-465A-9223-DC331CF43957}" destId="{4F853E17-6E02-4D8A-BD31-78607DD2F0A3}" srcOrd="0" destOrd="0" parTransId="{99CE6180-130A-49EE-8904-F2381648F2E9}" sibTransId="{0D34DA1F-BAED-4841-9955-14F54DDC01D7}"/>
    <dgm:cxn modelId="{0C84BD19-AE04-40F1-AA3E-DCE27DEBB6CB}" type="presOf" srcId="{9621E500-68CF-465A-9223-DC331CF43957}" destId="{2A5C6C60-F2CD-48C6-BEDA-E273FE881939}" srcOrd="1" destOrd="0" presId="urn:microsoft.com/office/officeart/2005/8/layout/lProcess2"/>
    <dgm:cxn modelId="{DAFCA457-91F7-4AD2-90E9-226CEF2FAE45}" type="presOf" srcId="{E40EBB8F-FD95-4DA0-BDFA-AE2187CAE7CD}" destId="{AD449498-3BEA-4567-B117-1B3DD58FE6DC}" srcOrd="0" destOrd="0" presId="urn:microsoft.com/office/officeart/2005/8/layout/lProcess2"/>
    <dgm:cxn modelId="{43FA3CC0-77C8-4765-A31B-ACB1636EBEF6}" srcId="{A24AFF3E-9209-4895-9A3D-57D177DC8105}" destId="{F1BAB479-B9A6-4AAC-A168-2F32DFE1D2CE}" srcOrd="0" destOrd="0" parTransId="{A7F4A30F-06E4-4FC7-A782-79214874338B}" sibTransId="{DC519687-C94B-4A37-BCB2-FD509FACC7CA}"/>
    <dgm:cxn modelId="{59877506-5143-490F-9D8C-8245A8F87F41}" type="presOf" srcId="{F1BAB479-B9A6-4AAC-A168-2F32DFE1D2CE}" destId="{0B928917-EB28-411D-BCB0-B72D33B6E21D}" srcOrd="0" destOrd="0" presId="urn:microsoft.com/office/officeart/2005/8/layout/lProcess2"/>
    <dgm:cxn modelId="{AF2A54C3-23B1-426C-A1C4-8ED91394D26F}" srcId="{A24AFF3E-9209-4895-9A3D-57D177DC8105}" destId="{B3ED090E-53B1-470E-A7C1-EDDCCB7C686E}" srcOrd="3" destOrd="0" parTransId="{3438DBCE-9AE9-48F0-A24C-C1975C43BA45}" sibTransId="{97FAD285-189B-473B-B45C-41D0AE461AED}"/>
    <dgm:cxn modelId="{86681FC2-FB3E-4033-AFDD-4FA7DF208795}" type="presOf" srcId="{B175363C-7877-40D6-A4E1-412AF02C31BB}" destId="{6B954835-E658-40A1-B353-B59E37FE9545}" srcOrd="0" destOrd="0" presId="urn:microsoft.com/office/officeart/2005/8/layout/lProcess2"/>
    <dgm:cxn modelId="{4E1CA2F6-E6E0-452E-AB79-B926CCAFBB61}" srcId="{F1BAB479-B9A6-4AAC-A168-2F32DFE1D2CE}" destId="{84066913-2032-4FF1-A241-9BE10D1035B5}" srcOrd="0" destOrd="0" parTransId="{7B7FB051-3AC2-43F1-959B-B75C2753E807}" sibTransId="{47A9C526-119C-400F-85A4-6D9402376395}"/>
    <dgm:cxn modelId="{E167C42F-C882-4E54-BDE2-45DC157B5AA0}" type="presOf" srcId="{B175363C-7877-40D6-A4E1-412AF02C31BB}" destId="{59E20698-467F-4159-A75A-07C944658107}" srcOrd="1" destOrd="0" presId="urn:microsoft.com/office/officeart/2005/8/layout/lProcess2"/>
    <dgm:cxn modelId="{3F2B0D67-FA85-462A-BD3C-90C5574BD2B4}" srcId="{A24AFF3E-9209-4895-9A3D-57D177DC8105}" destId="{9621E500-68CF-465A-9223-DC331CF43957}" srcOrd="2" destOrd="0" parTransId="{584B94B8-C526-48E2-A1E1-973FE99C68A0}" sibTransId="{D44A40FA-B5F0-4BCA-9173-81F94D04823F}"/>
    <dgm:cxn modelId="{712E81EA-AB39-4BA6-8661-9D73C8052E3B}" type="presOf" srcId="{B3ED090E-53B1-470E-A7C1-EDDCCB7C686E}" destId="{ED7E52E0-3F03-4443-B8E1-8759A38AECB8}" srcOrd="1" destOrd="0" presId="urn:microsoft.com/office/officeart/2005/8/layout/lProcess2"/>
    <dgm:cxn modelId="{9A7C8BB3-265F-49DB-9CE8-B1F9C185EE2C}" type="presOf" srcId="{A24AFF3E-9209-4895-9A3D-57D177DC8105}" destId="{03A9C01D-94A8-4611-BF52-107C87297EC6}" srcOrd="0" destOrd="0" presId="urn:microsoft.com/office/officeart/2005/8/layout/lProcess2"/>
    <dgm:cxn modelId="{C66CD94F-0A7F-4369-B120-08BEE0B207BB}" srcId="{B175363C-7877-40D6-A4E1-412AF02C31BB}" destId="{18915EAC-8FDE-4A6E-844B-7114ED018601}" srcOrd="0" destOrd="0" parTransId="{EAD1CC74-C924-4AA6-9EB1-AD51B1C20B13}" sibTransId="{62B3FD49-ACD4-44B4-AED5-8608831BC61F}"/>
    <dgm:cxn modelId="{62008A9E-15E0-4CD3-ACF8-2FDB58FDB7B3}" type="presOf" srcId="{4F853E17-6E02-4D8A-BD31-78607DD2F0A3}" destId="{55AE5CBE-C563-475E-9541-CC74C84B8B7F}" srcOrd="0" destOrd="0" presId="urn:microsoft.com/office/officeart/2005/8/layout/lProcess2"/>
    <dgm:cxn modelId="{926C7F52-C9B7-474B-916D-5DAB556353B3}" type="presOf" srcId="{18915EAC-8FDE-4A6E-844B-7114ED018601}" destId="{8BC5888D-6594-4D56-AD24-3C9C1B405382}" srcOrd="0" destOrd="0" presId="urn:microsoft.com/office/officeart/2005/8/layout/lProcess2"/>
    <dgm:cxn modelId="{86F43A00-A9E9-42D9-8CAD-9989F738EB40}" type="presParOf" srcId="{03A9C01D-94A8-4611-BF52-107C87297EC6}" destId="{3271C78F-19F8-479C-9106-46F1880A41BD}" srcOrd="0" destOrd="0" presId="urn:microsoft.com/office/officeart/2005/8/layout/lProcess2"/>
    <dgm:cxn modelId="{A6BAEC7D-429E-4E52-AE48-19574D2F0B06}" type="presParOf" srcId="{3271C78F-19F8-479C-9106-46F1880A41BD}" destId="{0B928917-EB28-411D-BCB0-B72D33B6E21D}" srcOrd="0" destOrd="0" presId="urn:microsoft.com/office/officeart/2005/8/layout/lProcess2"/>
    <dgm:cxn modelId="{F7D8A3C7-2E4D-4B0E-BA16-3E66BBE1BE44}" type="presParOf" srcId="{3271C78F-19F8-479C-9106-46F1880A41BD}" destId="{E4E023ED-F7EA-4450-A4BD-A1C215EDCED3}" srcOrd="1" destOrd="0" presId="urn:microsoft.com/office/officeart/2005/8/layout/lProcess2"/>
    <dgm:cxn modelId="{F639DA57-2BD4-4DDD-8E42-BE6D6965AD07}" type="presParOf" srcId="{3271C78F-19F8-479C-9106-46F1880A41BD}" destId="{DDB9C4C5-5FD3-4BB7-A19E-B6015F46DB71}" srcOrd="2" destOrd="0" presId="urn:microsoft.com/office/officeart/2005/8/layout/lProcess2"/>
    <dgm:cxn modelId="{2B9F789A-2663-445A-9C0C-DDBA6880603F}" type="presParOf" srcId="{DDB9C4C5-5FD3-4BB7-A19E-B6015F46DB71}" destId="{5FD8660F-6523-4F07-8F87-FBB2AFB0D249}" srcOrd="0" destOrd="0" presId="urn:microsoft.com/office/officeart/2005/8/layout/lProcess2"/>
    <dgm:cxn modelId="{3D3F09E9-3D72-4EC9-B28B-BBB0018C20A5}" type="presParOf" srcId="{5FD8660F-6523-4F07-8F87-FBB2AFB0D249}" destId="{C4B01857-A044-4FC9-823E-BA132C053E8D}" srcOrd="0" destOrd="0" presId="urn:microsoft.com/office/officeart/2005/8/layout/lProcess2"/>
    <dgm:cxn modelId="{183E0CEC-29EB-4F99-9A36-36C1B0F9545C}" type="presParOf" srcId="{03A9C01D-94A8-4611-BF52-107C87297EC6}" destId="{F8EFD9B4-DE92-4A24-992F-E2AB532B3C46}" srcOrd="1" destOrd="0" presId="urn:microsoft.com/office/officeart/2005/8/layout/lProcess2"/>
    <dgm:cxn modelId="{44C1F33F-9B20-4108-9BAC-29E262D30291}" type="presParOf" srcId="{03A9C01D-94A8-4611-BF52-107C87297EC6}" destId="{68C918F7-0BC1-4E4A-8BBD-2F5795A0DB77}" srcOrd="2" destOrd="0" presId="urn:microsoft.com/office/officeart/2005/8/layout/lProcess2"/>
    <dgm:cxn modelId="{2A247FDC-615D-4E70-8EE8-CC834B099894}" type="presParOf" srcId="{68C918F7-0BC1-4E4A-8BBD-2F5795A0DB77}" destId="{6B954835-E658-40A1-B353-B59E37FE9545}" srcOrd="0" destOrd="0" presId="urn:microsoft.com/office/officeart/2005/8/layout/lProcess2"/>
    <dgm:cxn modelId="{254C0EC0-E422-4744-8E81-902917ED594B}" type="presParOf" srcId="{68C918F7-0BC1-4E4A-8BBD-2F5795A0DB77}" destId="{59E20698-467F-4159-A75A-07C944658107}" srcOrd="1" destOrd="0" presId="urn:microsoft.com/office/officeart/2005/8/layout/lProcess2"/>
    <dgm:cxn modelId="{57B934C6-991F-4F89-B601-9D8135C79F49}" type="presParOf" srcId="{68C918F7-0BC1-4E4A-8BBD-2F5795A0DB77}" destId="{2D4A55B5-1237-4A69-9B08-75D2BA4EA19F}" srcOrd="2" destOrd="0" presId="urn:microsoft.com/office/officeart/2005/8/layout/lProcess2"/>
    <dgm:cxn modelId="{9EE1BC55-05BE-4911-AF57-7C42FCF1F094}" type="presParOf" srcId="{2D4A55B5-1237-4A69-9B08-75D2BA4EA19F}" destId="{E489FE74-8060-4763-A7CF-322776387C6D}" srcOrd="0" destOrd="0" presId="urn:microsoft.com/office/officeart/2005/8/layout/lProcess2"/>
    <dgm:cxn modelId="{AD551F57-F2B4-4305-8724-05CDE4E9EB46}" type="presParOf" srcId="{E489FE74-8060-4763-A7CF-322776387C6D}" destId="{8BC5888D-6594-4D56-AD24-3C9C1B405382}" srcOrd="0" destOrd="0" presId="urn:microsoft.com/office/officeart/2005/8/layout/lProcess2"/>
    <dgm:cxn modelId="{E1DBD72C-EAF5-419C-A0FC-24AE022226C6}" type="presParOf" srcId="{03A9C01D-94A8-4611-BF52-107C87297EC6}" destId="{B86390A8-A911-4299-99EA-D6B2B957F783}" srcOrd="3" destOrd="0" presId="urn:microsoft.com/office/officeart/2005/8/layout/lProcess2"/>
    <dgm:cxn modelId="{7991BCEA-1141-4F5A-8999-B38E8BB838EE}" type="presParOf" srcId="{03A9C01D-94A8-4611-BF52-107C87297EC6}" destId="{B925F21C-BB47-4BC9-8EE9-7645A32995A0}" srcOrd="4" destOrd="0" presId="urn:microsoft.com/office/officeart/2005/8/layout/lProcess2"/>
    <dgm:cxn modelId="{74E0A2AF-7C3E-4658-A6B3-6255AD94E2CD}" type="presParOf" srcId="{B925F21C-BB47-4BC9-8EE9-7645A32995A0}" destId="{EF1935B8-EC81-4E38-AD51-68BDE2097332}" srcOrd="0" destOrd="0" presId="urn:microsoft.com/office/officeart/2005/8/layout/lProcess2"/>
    <dgm:cxn modelId="{2293E911-F2AA-4569-B8AB-9EA5D2F276D0}" type="presParOf" srcId="{B925F21C-BB47-4BC9-8EE9-7645A32995A0}" destId="{2A5C6C60-F2CD-48C6-BEDA-E273FE881939}" srcOrd="1" destOrd="0" presId="urn:microsoft.com/office/officeart/2005/8/layout/lProcess2"/>
    <dgm:cxn modelId="{9230F5BA-A361-4BB4-8E6F-DAE0B9D42992}" type="presParOf" srcId="{B925F21C-BB47-4BC9-8EE9-7645A32995A0}" destId="{BE444536-7206-4A0E-AC93-34FEDF2C3FBD}" srcOrd="2" destOrd="0" presId="urn:microsoft.com/office/officeart/2005/8/layout/lProcess2"/>
    <dgm:cxn modelId="{0B9C2EF7-85D5-4D01-B3E0-FA7536ABEA5B}" type="presParOf" srcId="{BE444536-7206-4A0E-AC93-34FEDF2C3FBD}" destId="{376A9E23-AB09-41AF-A68A-BBB3D0AAE36A}" srcOrd="0" destOrd="0" presId="urn:microsoft.com/office/officeart/2005/8/layout/lProcess2"/>
    <dgm:cxn modelId="{5ABBAC8E-2F00-4BF8-A86D-902E29912AAB}" type="presParOf" srcId="{376A9E23-AB09-41AF-A68A-BBB3D0AAE36A}" destId="{55AE5CBE-C563-475E-9541-CC74C84B8B7F}" srcOrd="0" destOrd="0" presId="urn:microsoft.com/office/officeart/2005/8/layout/lProcess2"/>
    <dgm:cxn modelId="{8E393234-7C72-44DA-9572-49EF8E0CEF6B}" type="presParOf" srcId="{03A9C01D-94A8-4611-BF52-107C87297EC6}" destId="{3D189E95-C9E6-4894-914D-F9D6A29F73D5}" srcOrd="5" destOrd="0" presId="urn:microsoft.com/office/officeart/2005/8/layout/lProcess2"/>
    <dgm:cxn modelId="{444A8FD4-0561-48E2-9A9E-D8536542755F}" type="presParOf" srcId="{03A9C01D-94A8-4611-BF52-107C87297EC6}" destId="{DD504911-4F66-40F1-9CA7-562EA4BDDE1C}" srcOrd="6" destOrd="0" presId="urn:microsoft.com/office/officeart/2005/8/layout/lProcess2"/>
    <dgm:cxn modelId="{21ACED91-5C28-4FB0-8702-6FBC43B2C5D5}" type="presParOf" srcId="{DD504911-4F66-40F1-9CA7-562EA4BDDE1C}" destId="{EF611F8A-D3E4-4F6C-8B74-69A8545C3867}" srcOrd="0" destOrd="0" presId="urn:microsoft.com/office/officeart/2005/8/layout/lProcess2"/>
    <dgm:cxn modelId="{B7E7FCF9-E067-4982-96DE-0EA666BE6204}" type="presParOf" srcId="{DD504911-4F66-40F1-9CA7-562EA4BDDE1C}" destId="{ED7E52E0-3F03-4443-B8E1-8759A38AECB8}" srcOrd="1" destOrd="0" presId="urn:microsoft.com/office/officeart/2005/8/layout/lProcess2"/>
    <dgm:cxn modelId="{057BA63D-2891-4740-8BDA-01A3369D6B90}" type="presParOf" srcId="{DD504911-4F66-40F1-9CA7-562EA4BDDE1C}" destId="{81671357-17CB-4F16-B6FE-3654B4B0DD70}" srcOrd="2" destOrd="0" presId="urn:microsoft.com/office/officeart/2005/8/layout/lProcess2"/>
    <dgm:cxn modelId="{F9DE9DDB-53B5-456B-885A-FD5CCCAD2C3D}" type="presParOf" srcId="{81671357-17CB-4F16-B6FE-3654B4B0DD70}" destId="{0D0CB9D1-B943-474D-AA97-969F80C3386A}" srcOrd="0" destOrd="0" presId="urn:microsoft.com/office/officeart/2005/8/layout/lProcess2"/>
    <dgm:cxn modelId="{CDB99BB2-62AB-4CA9-90F4-DE96FA765DB2}" type="presParOf" srcId="{0D0CB9D1-B943-474D-AA97-969F80C3386A}" destId="{AD449498-3BEA-4567-B117-1B3DD58FE6D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C309CC-5063-4C0C-9045-F979A3F2FED4}"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en-IN"/>
        </a:p>
      </dgm:t>
    </dgm:pt>
    <dgm:pt modelId="{CAC8FFBC-0E20-4D09-8351-BFEC078BFFF3}">
      <dgm:prSet phldrT="[Text]"/>
      <dgm:spPr/>
      <dgm:t>
        <a:bodyPr/>
        <a:lstStyle/>
        <a:p>
          <a:r>
            <a:rPr lang="en-IN" dirty="0"/>
            <a:t>Rated Capacity</a:t>
          </a:r>
        </a:p>
      </dgm:t>
    </dgm:pt>
    <dgm:pt modelId="{BD71A888-D17E-44D6-BDDB-C52F51C4C8C1}" type="parTrans" cxnId="{D8A69704-5CCF-456C-BE48-EA6F521C197A}">
      <dgm:prSet/>
      <dgm:spPr/>
      <dgm:t>
        <a:bodyPr/>
        <a:lstStyle/>
        <a:p>
          <a:endParaRPr lang="en-IN"/>
        </a:p>
      </dgm:t>
    </dgm:pt>
    <dgm:pt modelId="{535827E2-1F1E-4402-973E-807E0F6C1D08}" type="sibTrans" cxnId="{D8A69704-5CCF-456C-BE48-EA6F521C197A}">
      <dgm:prSet/>
      <dgm:spPr/>
      <dgm:t>
        <a:bodyPr/>
        <a:lstStyle/>
        <a:p>
          <a:endParaRPr lang="en-IN"/>
        </a:p>
      </dgm:t>
    </dgm:pt>
    <dgm:pt modelId="{EBCCB6C6-797A-4659-B5DF-CF9710BE3DB7}">
      <dgm:prSet phldrT="[Text]"/>
      <dgm:spPr/>
      <dgm:t>
        <a:bodyPr/>
        <a:lstStyle/>
        <a:p>
          <a:r>
            <a:rPr lang="en-IN" dirty="0"/>
            <a:t>100 kVA</a:t>
          </a:r>
        </a:p>
      </dgm:t>
    </dgm:pt>
    <dgm:pt modelId="{5B07503E-2160-486E-8500-01D0B0A3BC0D}" type="parTrans" cxnId="{F24666D0-5C4F-4FB4-B255-730B84AC37DD}">
      <dgm:prSet/>
      <dgm:spPr/>
      <dgm:t>
        <a:bodyPr/>
        <a:lstStyle/>
        <a:p>
          <a:endParaRPr lang="en-IN"/>
        </a:p>
      </dgm:t>
    </dgm:pt>
    <dgm:pt modelId="{B9278417-B29C-4AA2-878A-D4F45DF4FA3B}" type="sibTrans" cxnId="{F24666D0-5C4F-4FB4-B255-730B84AC37DD}">
      <dgm:prSet/>
      <dgm:spPr/>
      <dgm:t>
        <a:bodyPr/>
        <a:lstStyle/>
        <a:p>
          <a:endParaRPr lang="en-IN"/>
        </a:p>
      </dgm:t>
    </dgm:pt>
    <dgm:pt modelId="{0AAEC058-5A92-4CC2-9E94-5C8EF0B839D4}">
      <dgm:prSet phldrT="[Text]"/>
      <dgm:spPr/>
      <dgm:t>
        <a:bodyPr/>
        <a:lstStyle/>
        <a:p>
          <a:r>
            <a:rPr lang="en-IN" dirty="0"/>
            <a:t>Peak Loading</a:t>
          </a:r>
        </a:p>
      </dgm:t>
    </dgm:pt>
    <dgm:pt modelId="{15364CF9-2616-48E7-9015-07E571518B31}" type="parTrans" cxnId="{97595C7C-8E76-4F3E-B667-3B74304C6B7F}">
      <dgm:prSet/>
      <dgm:spPr/>
      <dgm:t>
        <a:bodyPr/>
        <a:lstStyle/>
        <a:p>
          <a:endParaRPr lang="en-IN"/>
        </a:p>
      </dgm:t>
    </dgm:pt>
    <dgm:pt modelId="{CD8D0D7F-C51D-44C7-94B7-A96C84AF2773}" type="sibTrans" cxnId="{97595C7C-8E76-4F3E-B667-3B74304C6B7F}">
      <dgm:prSet/>
      <dgm:spPr/>
      <dgm:t>
        <a:bodyPr/>
        <a:lstStyle/>
        <a:p>
          <a:endParaRPr lang="en-IN"/>
        </a:p>
      </dgm:t>
    </dgm:pt>
    <dgm:pt modelId="{29DE63BF-BC76-419D-BCF3-8CDB365FAEE3}">
      <dgm:prSet phldrT="[Text]"/>
      <dgm:spPr/>
      <dgm:t>
        <a:bodyPr/>
        <a:lstStyle/>
        <a:p>
          <a:r>
            <a:rPr lang="en-IN" dirty="0"/>
            <a:t>Low</a:t>
          </a:r>
        </a:p>
      </dgm:t>
    </dgm:pt>
    <dgm:pt modelId="{0F7D6AF6-C091-4019-BD37-5E603C7E82FA}" type="parTrans" cxnId="{AB21FA94-081A-4D27-B1C6-53F32682ED85}">
      <dgm:prSet/>
      <dgm:spPr/>
      <dgm:t>
        <a:bodyPr/>
        <a:lstStyle/>
        <a:p>
          <a:endParaRPr lang="en-IN"/>
        </a:p>
      </dgm:t>
    </dgm:pt>
    <dgm:pt modelId="{13B3D084-2EA9-4AC7-96CD-D43687334515}" type="sibTrans" cxnId="{AB21FA94-081A-4D27-B1C6-53F32682ED85}">
      <dgm:prSet/>
      <dgm:spPr/>
      <dgm:t>
        <a:bodyPr/>
        <a:lstStyle/>
        <a:p>
          <a:endParaRPr lang="en-IN"/>
        </a:p>
      </dgm:t>
    </dgm:pt>
    <dgm:pt modelId="{98BCEF3A-3FB2-4A36-B876-519F1DCB7CE9}">
      <dgm:prSet phldrT="[Text]"/>
      <dgm:spPr/>
      <dgm:t>
        <a:bodyPr/>
        <a:lstStyle/>
        <a:p>
          <a:r>
            <a:rPr lang="en-IN" dirty="0"/>
            <a:t>High</a:t>
          </a:r>
        </a:p>
      </dgm:t>
    </dgm:pt>
    <dgm:pt modelId="{F5EE528C-8020-413B-8D86-F34B4BA997D2}" type="parTrans" cxnId="{3381C3F1-3408-472E-8C78-53ED5E923B3B}">
      <dgm:prSet/>
      <dgm:spPr/>
      <dgm:t>
        <a:bodyPr/>
        <a:lstStyle/>
        <a:p>
          <a:endParaRPr lang="en-IN"/>
        </a:p>
      </dgm:t>
    </dgm:pt>
    <dgm:pt modelId="{8D00A6EA-87F0-4E95-9210-77B428F99875}" type="sibTrans" cxnId="{3381C3F1-3408-472E-8C78-53ED5E923B3B}">
      <dgm:prSet/>
      <dgm:spPr/>
      <dgm:t>
        <a:bodyPr/>
        <a:lstStyle/>
        <a:p>
          <a:endParaRPr lang="en-IN"/>
        </a:p>
      </dgm:t>
    </dgm:pt>
    <dgm:pt modelId="{27CE9F10-42D5-431E-AE72-91CAA3493D5C}">
      <dgm:prSet phldrT="[Text]"/>
      <dgm:spPr/>
      <dgm:t>
        <a:bodyPr/>
        <a:lstStyle/>
        <a:p>
          <a:r>
            <a:rPr lang="en-IN" dirty="0"/>
            <a:t>RTS penetration</a:t>
          </a:r>
        </a:p>
      </dgm:t>
    </dgm:pt>
    <dgm:pt modelId="{1E55AA32-EFF9-4B57-9E69-07B4FAD431D5}" type="parTrans" cxnId="{186CBF30-814C-4FE0-B3D5-05D260F662C9}">
      <dgm:prSet/>
      <dgm:spPr/>
      <dgm:t>
        <a:bodyPr/>
        <a:lstStyle/>
        <a:p>
          <a:endParaRPr lang="en-IN"/>
        </a:p>
      </dgm:t>
    </dgm:pt>
    <dgm:pt modelId="{94B0E78F-8D5A-442B-87E2-9E9FFA9B98FD}" type="sibTrans" cxnId="{186CBF30-814C-4FE0-B3D5-05D260F662C9}">
      <dgm:prSet/>
      <dgm:spPr/>
      <dgm:t>
        <a:bodyPr/>
        <a:lstStyle/>
        <a:p>
          <a:endParaRPr lang="en-IN"/>
        </a:p>
      </dgm:t>
    </dgm:pt>
    <dgm:pt modelId="{B6C7F335-4AB0-4C33-AD5B-96C4F4C0AD21}">
      <dgm:prSet phldrT="[Text]"/>
      <dgm:spPr/>
      <dgm:t>
        <a:bodyPr/>
        <a:lstStyle/>
        <a:p>
          <a:r>
            <a:rPr lang="en-IN" dirty="0"/>
            <a:t>Low (&lt;10 per cent)</a:t>
          </a:r>
        </a:p>
      </dgm:t>
    </dgm:pt>
    <dgm:pt modelId="{B0F479D5-9C4B-4ED9-A475-1E520EB84F0E}" type="parTrans" cxnId="{8352EE89-E298-427D-8C6E-D773EAB7C469}">
      <dgm:prSet/>
      <dgm:spPr/>
      <dgm:t>
        <a:bodyPr/>
        <a:lstStyle/>
        <a:p>
          <a:endParaRPr lang="en-IN"/>
        </a:p>
      </dgm:t>
    </dgm:pt>
    <dgm:pt modelId="{45E42F1D-5A65-4BDA-936F-BAD012BD830C}" type="sibTrans" cxnId="{8352EE89-E298-427D-8C6E-D773EAB7C469}">
      <dgm:prSet/>
      <dgm:spPr/>
      <dgm:t>
        <a:bodyPr/>
        <a:lstStyle/>
        <a:p>
          <a:endParaRPr lang="en-IN"/>
        </a:p>
      </dgm:t>
    </dgm:pt>
    <dgm:pt modelId="{E69BC70F-2887-4AC4-9A94-E9CD4037493D}">
      <dgm:prSet phldrT="[Text]"/>
      <dgm:spPr/>
      <dgm:t>
        <a:bodyPr/>
        <a:lstStyle/>
        <a:p>
          <a:r>
            <a:rPr lang="en-IN" dirty="0"/>
            <a:t>High (&gt;10 per cent)</a:t>
          </a:r>
        </a:p>
      </dgm:t>
    </dgm:pt>
    <dgm:pt modelId="{18099208-C28F-411C-A5E6-491033BB7592}" type="parTrans" cxnId="{85918A52-6580-41E6-8441-27AFE1559605}">
      <dgm:prSet/>
      <dgm:spPr/>
      <dgm:t>
        <a:bodyPr/>
        <a:lstStyle/>
        <a:p>
          <a:endParaRPr lang="en-IN"/>
        </a:p>
      </dgm:t>
    </dgm:pt>
    <dgm:pt modelId="{8DA68281-B164-446B-B907-97B72AD22EB5}" type="sibTrans" cxnId="{85918A52-6580-41E6-8441-27AFE1559605}">
      <dgm:prSet/>
      <dgm:spPr/>
      <dgm:t>
        <a:bodyPr/>
        <a:lstStyle/>
        <a:p>
          <a:endParaRPr lang="en-IN"/>
        </a:p>
      </dgm:t>
    </dgm:pt>
    <dgm:pt modelId="{24684727-61B2-4BCA-8157-3CB3A7D7B24C}">
      <dgm:prSet phldrT="[Text]"/>
      <dgm:spPr/>
      <dgm:t>
        <a:bodyPr/>
        <a:lstStyle/>
        <a:p>
          <a:r>
            <a:rPr lang="en-IN" dirty="0"/>
            <a:t>Consumer category</a:t>
          </a:r>
        </a:p>
      </dgm:t>
    </dgm:pt>
    <dgm:pt modelId="{966BDFA3-E761-43B2-A8FF-596DFC9AD259}" type="parTrans" cxnId="{345CAE8E-8AA0-4EF7-9228-F9DBC6CA8EB5}">
      <dgm:prSet/>
      <dgm:spPr/>
      <dgm:t>
        <a:bodyPr/>
        <a:lstStyle/>
        <a:p>
          <a:endParaRPr lang="en-IN"/>
        </a:p>
      </dgm:t>
    </dgm:pt>
    <dgm:pt modelId="{D3866EB0-7BF3-40AD-8252-A427CDC93CAE}" type="sibTrans" cxnId="{345CAE8E-8AA0-4EF7-9228-F9DBC6CA8EB5}">
      <dgm:prSet/>
      <dgm:spPr/>
      <dgm:t>
        <a:bodyPr/>
        <a:lstStyle/>
        <a:p>
          <a:endParaRPr lang="en-IN"/>
        </a:p>
      </dgm:t>
    </dgm:pt>
    <dgm:pt modelId="{1B2916A9-B8F7-4A3A-BE8A-6AB85B1458EF}">
      <dgm:prSet phldrT="[Text]"/>
      <dgm:spPr/>
      <dgm:t>
        <a:bodyPr/>
        <a:lstStyle/>
        <a:p>
          <a:r>
            <a:rPr lang="en-IN" dirty="0"/>
            <a:t>Residential</a:t>
          </a:r>
        </a:p>
      </dgm:t>
    </dgm:pt>
    <dgm:pt modelId="{BBA21D2D-DA14-425D-8919-0700DE9C09FD}" type="parTrans" cxnId="{0DD88F26-DC74-452E-A03C-D5B26B49F22B}">
      <dgm:prSet/>
      <dgm:spPr/>
      <dgm:t>
        <a:bodyPr/>
        <a:lstStyle/>
        <a:p>
          <a:endParaRPr lang="en-IN"/>
        </a:p>
      </dgm:t>
    </dgm:pt>
    <dgm:pt modelId="{F92E7B1B-A2FE-40DA-9ACD-3C57291B42C5}" type="sibTrans" cxnId="{0DD88F26-DC74-452E-A03C-D5B26B49F22B}">
      <dgm:prSet/>
      <dgm:spPr/>
      <dgm:t>
        <a:bodyPr/>
        <a:lstStyle/>
        <a:p>
          <a:endParaRPr lang="en-IN"/>
        </a:p>
      </dgm:t>
    </dgm:pt>
    <dgm:pt modelId="{785FA405-C2EC-49B8-B74D-0385D4CC3550}">
      <dgm:prSet phldrT="[Text]"/>
      <dgm:spPr/>
      <dgm:t>
        <a:bodyPr/>
        <a:lstStyle/>
        <a:p>
          <a:r>
            <a:rPr lang="en-IN" dirty="0"/>
            <a:t>Industrial</a:t>
          </a:r>
        </a:p>
      </dgm:t>
    </dgm:pt>
    <dgm:pt modelId="{0D7DE62F-F512-47DF-B1D5-4E39BB9C7798}" type="parTrans" cxnId="{7C9121D6-B4EF-4A25-95F6-14B4F42AC8A3}">
      <dgm:prSet/>
      <dgm:spPr/>
      <dgm:t>
        <a:bodyPr/>
        <a:lstStyle/>
        <a:p>
          <a:endParaRPr lang="en-IN"/>
        </a:p>
      </dgm:t>
    </dgm:pt>
    <dgm:pt modelId="{108D4F32-E80B-443D-926E-DE725E4FB57D}" type="sibTrans" cxnId="{7C9121D6-B4EF-4A25-95F6-14B4F42AC8A3}">
      <dgm:prSet/>
      <dgm:spPr/>
      <dgm:t>
        <a:bodyPr/>
        <a:lstStyle/>
        <a:p>
          <a:endParaRPr lang="en-IN"/>
        </a:p>
      </dgm:t>
    </dgm:pt>
    <dgm:pt modelId="{F5022162-CC0F-4B6E-9256-C34C18E97F78}">
      <dgm:prSet phldrT="[Text]"/>
      <dgm:spPr/>
      <dgm:t>
        <a:bodyPr/>
        <a:lstStyle/>
        <a:p>
          <a:r>
            <a:rPr lang="en-IN" dirty="0"/>
            <a:t>Commercial</a:t>
          </a:r>
        </a:p>
      </dgm:t>
    </dgm:pt>
    <dgm:pt modelId="{93A3AAE3-066A-4246-81A7-C84871C60A8D}" type="parTrans" cxnId="{2DDABB16-81CE-4BB5-A2CB-AB941731D635}">
      <dgm:prSet/>
      <dgm:spPr/>
      <dgm:t>
        <a:bodyPr/>
        <a:lstStyle/>
        <a:p>
          <a:endParaRPr lang="en-IN"/>
        </a:p>
      </dgm:t>
    </dgm:pt>
    <dgm:pt modelId="{FADF65BA-BBF4-4093-9219-8F1DAFB91E8E}" type="sibTrans" cxnId="{2DDABB16-81CE-4BB5-A2CB-AB941731D635}">
      <dgm:prSet/>
      <dgm:spPr/>
      <dgm:t>
        <a:bodyPr/>
        <a:lstStyle/>
        <a:p>
          <a:endParaRPr lang="en-IN"/>
        </a:p>
      </dgm:t>
    </dgm:pt>
    <dgm:pt modelId="{653CAF62-499C-4204-B33A-6BCCC170F077}">
      <dgm:prSet phldrT="[Text]"/>
      <dgm:spPr/>
      <dgm:t>
        <a:bodyPr/>
        <a:lstStyle/>
        <a:p>
          <a:r>
            <a:rPr lang="en-IN" dirty="0"/>
            <a:t>Government</a:t>
          </a:r>
        </a:p>
      </dgm:t>
    </dgm:pt>
    <dgm:pt modelId="{7800A9B1-0A44-4A98-BCA1-82B0175C7200}" type="parTrans" cxnId="{7C586608-4DF2-4C36-853D-5E0D9FBCAB8E}">
      <dgm:prSet/>
      <dgm:spPr/>
      <dgm:t>
        <a:bodyPr/>
        <a:lstStyle/>
        <a:p>
          <a:endParaRPr lang="en-IN"/>
        </a:p>
      </dgm:t>
    </dgm:pt>
    <dgm:pt modelId="{87C6C36F-562D-4041-95FF-E5BF60FB002C}" type="sibTrans" cxnId="{7C586608-4DF2-4C36-853D-5E0D9FBCAB8E}">
      <dgm:prSet/>
      <dgm:spPr/>
      <dgm:t>
        <a:bodyPr/>
        <a:lstStyle/>
        <a:p>
          <a:endParaRPr lang="en-IN"/>
        </a:p>
      </dgm:t>
    </dgm:pt>
    <dgm:pt modelId="{917BBEDC-E147-43F7-AD40-68A96252C55A}">
      <dgm:prSet phldrT="[Text]"/>
      <dgm:spPr/>
      <dgm:t>
        <a:bodyPr/>
        <a:lstStyle/>
        <a:p>
          <a:r>
            <a:rPr lang="en-IN" dirty="0"/>
            <a:t>Institutional</a:t>
          </a:r>
        </a:p>
      </dgm:t>
    </dgm:pt>
    <dgm:pt modelId="{D1D2FE73-D774-4BAF-B427-A0F5D024AAFC}" type="parTrans" cxnId="{796288F8-28D2-4B53-A54D-E6FE500DB5C2}">
      <dgm:prSet/>
      <dgm:spPr/>
      <dgm:t>
        <a:bodyPr/>
        <a:lstStyle/>
        <a:p>
          <a:endParaRPr lang="en-IN"/>
        </a:p>
      </dgm:t>
    </dgm:pt>
    <dgm:pt modelId="{69CEDD10-EA70-45EC-A050-8FE58467871C}" type="sibTrans" cxnId="{796288F8-28D2-4B53-A54D-E6FE500DB5C2}">
      <dgm:prSet/>
      <dgm:spPr/>
      <dgm:t>
        <a:bodyPr/>
        <a:lstStyle/>
        <a:p>
          <a:endParaRPr lang="en-IN"/>
        </a:p>
      </dgm:t>
    </dgm:pt>
    <dgm:pt modelId="{D5D44532-3AE9-4D78-B9F2-7977CF9284B3}">
      <dgm:prSet phldrT="[Text]"/>
      <dgm:spPr/>
      <dgm:t>
        <a:bodyPr/>
        <a:lstStyle/>
        <a:p>
          <a:r>
            <a:rPr lang="en-IN" dirty="0"/>
            <a:t>630 kVA</a:t>
          </a:r>
        </a:p>
      </dgm:t>
    </dgm:pt>
    <dgm:pt modelId="{4C28C5EA-E7B6-4C4C-A3CF-490ED3521733}" type="parTrans" cxnId="{4FEA2C32-2282-42B3-BC2D-039F10DF9181}">
      <dgm:prSet/>
      <dgm:spPr/>
      <dgm:t>
        <a:bodyPr/>
        <a:lstStyle/>
        <a:p>
          <a:endParaRPr lang="en-IN"/>
        </a:p>
      </dgm:t>
    </dgm:pt>
    <dgm:pt modelId="{BE0E39E1-8301-4862-B203-D1A01479B73A}" type="sibTrans" cxnId="{4FEA2C32-2282-42B3-BC2D-039F10DF9181}">
      <dgm:prSet/>
      <dgm:spPr/>
      <dgm:t>
        <a:bodyPr/>
        <a:lstStyle/>
        <a:p>
          <a:endParaRPr lang="en-IN"/>
        </a:p>
      </dgm:t>
    </dgm:pt>
    <dgm:pt modelId="{D19B7978-1E4B-4304-9840-4F2D923EF35F}">
      <dgm:prSet phldrT="[Text]"/>
      <dgm:spPr/>
      <dgm:t>
        <a:bodyPr/>
        <a:lstStyle/>
        <a:p>
          <a:r>
            <a:rPr lang="en-IN" dirty="0"/>
            <a:t>990 kVA</a:t>
          </a:r>
        </a:p>
      </dgm:t>
    </dgm:pt>
    <dgm:pt modelId="{45CAE8B6-CBD0-4DA2-92A7-9483D2F6BF8D}" type="parTrans" cxnId="{3BDBD67C-D220-4F7C-9E98-731C6B9EDDC1}">
      <dgm:prSet/>
      <dgm:spPr/>
      <dgm:t>
        <a:bodyPr/>
        <a:lstStyle/>
        <a:p>
          <a:endParaRPr lang="en-IN"/>
        </a:p>
      </dgm:t>
    </dgm:pt>
    <dgm:pt modelId="{8DC90C3A-3CCD-4241-A677-E5AD047FF4E7}" type="sibTrans" cxnId="{3BDBD67C-D220-4F7C-9E98-731C6B9EDDC1}">
      <dgm:prSet/>
      <dgm:spPr/>
      <dgm:t>
        <a:bodyPr/>
        <a:lstStyle/>
        <a:p>
          <a:endParaRPr lang="en-IN"/>
        </a:p>
      </dgm:t>
    </dgm:pt>
    <dgm:pt modelId="{36B62E11-5EC7-45F8-9C54-D1DE9E53BD4D}" type="pres">
      <dgm:prSet presAssocID="{BCC309CC-5063-4C0C-9045-F979A3F2FED4}" presName="layout" presStyleCnt="0">
        <dgm:presLayoutVars>
          <dgm:chMax/>
          <dgm:chPref/>
          <dgm:dir/>
          <dgm:resizeHandles/>
        </dgm:presLayoutVars>
      </dgm:prSet>
      <dgm:spPr/>
      <dgm:t>
        <a:bodyPr/>
        <a:lstStyle/>
        <a:p>
          <a:endParaRPr lang="en-GB"/>
        </a:p>
      </dgm:t>
    </dgm:pt>
    <dgm:pt modelId="{0E4BB106-A501-4871-93DB-14180813BA09}" type="pres">
      <dgm:prSet presAssocID="{CAC8FFBC-0E20-4D09-8351-BFEC078BFFF3}" presName="root" presStyleCnt="0">
        <dgm:presLayoutVars>
          <dgm:chMax/>
          <dgm:chPref/>
        </dgm:presLayoutVars>
      </dgm:prSet>
      <dgm:spPr/>
    </dgm:pt>
    <dgm:pt modelId="{8DAB3CEE-14AE-493B-9183-FED286C4049B}" type="pres">
      <dgm:prSet presAssocID="{CAC8FFBC-0E20-4D09-8351-BFEC078BFFF3}" presName="rootComposite" presStyleCnt="0">
        <dgm:presLayoutVars/>
      </dgm:prSet>
      <dgm:spPr/>
    </dgm:pt>
    <dgm:pt modelId="{244CB328-6389-4981-95B2-2DF983DEF8D6}" type="pres">
      <dgm:prSet presAssocID="{CAC8FFBC-0E20-4D09-8351-BFEC078BFFF3}" presName="ParentAccent" presStyleLbl="alignNode1" presStyleIdx="0" presStyleCnt="4"/>
      <dgm:spPr/>
    </dgm:pt>
    <dgm:pt modelId="{595C5BC9-69AD-43E8-AD65-5A16748D2B13}" type="pres">
      <dgm:prSet presAssocID="{CAC8FFBC-0E20-4D09-8351-BFEC078BFFF3}" presName="ParentSmallAccent" presStyleLbl="fgAcc1" presStyleIdx="0" presStyleCnt="4"/>
      <dgm:spPr/>
    </dgm:pt>
    <dgm:pt modelId="{8B5E3158-2EAC-43D4-B389-B3BCC45F8EAD}" type="pres">
      <dgm:prSet presAssocID="{CAC8FFBC-0E20-4D09-8351-BFEC078BFFF3}" presName="Parent" presStyleLbl="revTx" presStyleIdx="0" presStyleCnt="16">
        <dgm:presLayoutVars>
          <dgm:chMax/>
          <dgm:chPref val="4"/>
          <dgm:bulletEnabled val="1"/>
        </dgm:presLayoutVars>
      </dgm:prSet>
      <dgm:spPr/>
      <dgm:t>
        <a:bodyPr/>
        <a:lstStyle/>
        <a:p>
          <a:endParaRPr lang="en-GB"/>
        </a:p>
      </dgm:t>
    </dgm:pt>
    <dgm:pt modelId="{14BFC75F-BC28-4D03-9D91-BB2D8D64DB04}" type="pres">
      <dgm:prSet presAssocID="{CAC8FFBC-0E20-4D09-8351-BFEC078BFFF3}" presName="childShape" presStyleCnt="0">
        <dgm:presLayoutVars>
          <dgm:chMax val="0"/>
          <dgm:chPref val="0"/>
        </dgm:presLayoutVars>
      </dgm:prSet>
      <dgm:spPr/>
    </dgm:pt>
    <dgm:pt modelId="{DF9685DD-F509-4CB1-846B-6A8EA61B45D2}" type="pres">
      <dgm:prSet presAssocID="{EBCCB6C6-797A-4659-B5DF-CF9710BE3DB7}" presName="childComposite" presStyleCnt="0">
        <dgm:presLayoutVars>
          <dgm:chMax val="0"/>
          <dgm:chPref val="0"/>
        </dgm:presLayoutVars>
      </dgm:prSet>
      <dgm:spPr/>
    </dgm:pt>
    <dgm:pt modelId="{98F6F315-8DD7-4F8C-9AB0-2874489AF79B}" type="pres">
      <dgm:prSet presAssocID="{EBCCB6C6-797A-4659-B5DF-CF9710BE3DB7}" presName="ChildAccent" presStyleLbl="solidFgAcc1" presStyleIdx="0" presStyleCnt="12"/>
      <dgm:spPr/>
    </dgm:pt>
    <dgm:pt modelId="{36EEA98F-79D5-40FA-9A5C-FF13D108B141}" type="pres">
      <dgm:prSet presAssocID="{EBCCB6C6-797A-4659-B5DF-CF9710BE3DB7}" presName="Child" presStyleLbl="revTx" presStyleIdx="1" presStyleCnt="16">
        <dgm:presLayoutVars>
          <dgm:chMax val="0"/>
          <dgm:chPref val="0"/>
          <dgm:bulletEnabled val="1"/>
        </dgm:presLayoutVars>
      </dgm:prSet>
      <dgm:spPr/>
      <dgm:t>
        <a:bodyPr/>
        <a:lstStyle/>
        <a:p>
          <a:endParaRPr lang="en-GB"/>
        </a:p>
      </dgm:t>
    </dgm:pt>
    <dgm:pt modelId="{19E7EAC4-64B4-45FC-BD4B-94125DED4A8F}" type="pres">
      <dgm:prSet presAssocID="{D5D44532-3AE9-4D78-B9F2-7977CF9284B3}" presName="childComposite" presStyleCnt="0">
        <dgm:presLayoutVars>
          <dgm:chMax val="0"/>
          <dgm:chPref val="0"/>
        </dgm:presLayoutVars>
      </dgm:prSet>
      <dgm:spPr/>
    </dgm:pt>
    <dgm:pt modelId="{D2E9AC56-6044-4690-87B3-15C9204DABD9}" type="pres">
      <dgm:prSet presAssocID="{D5D44532-3AE9-4D78-B9F2-7977CF9284B3}" presName="ChildAccent" presStyleLbl="solidFgAcc1" presStyleIdx="1" presStyleCnt="12"/>
      <dgm:spPr/>
    </dgm:pt>
    <dgm:pt modelId="{5D0C4747-82F1-41FC-9DC6-F7701C3DFE83}" type="pres">
      <dgm:prSet presAssocID="{D5D44532-3AE9-4D78-B9F2-7977CF9284B3}" presName="Child" presStyleLbl="revTx" presStyleIdx="2" presStyleCnt="16">
        <dgm:presLayoutVars>
          <dgm:chMax val="0"/>
          <dgm:chPref val="0"/>
          <dgm:bulletEnabled val="1"/>
        </dgm:presLayoutVars>
      </dgm:prSet>
      <dgm:spPr/>
      <dgm:t>
        <a:bodyPr/>
        <a:lstStyle/>
        <a:p>
          <a:endParaRPr lang="en-GB"/>
        </a:p>
      </dgm:t>
    </dgm:pt>
    <dgm:pt modelId="{7E402D6D-D072-4F76-AF71-5A3D177F3335}" type="pres">
      <dgm:prSet presAssocID="{D19B7978-1E4B-4304-9840-4F2D923EF35F}" presName="childComposite" presStyleCnt="0">
        <dgm:presLayoutVars>
          <dgm:chMax val="0"/>
          <dgm:chPref val="0"/>
        </dgm:presLayoutVars>
      </dgm:prSet>
      <dgm:spPr/>
    </dgm:pt>
    <dgm:pt modelId="{F59D2192-96C4-45A9-9344-35B7B68D0F8B}" type="pres">
      <dgm:prSet presAssocID="{D19B7978-1E4B-4304-9840-4F2D923EF35F}" presName="ChildAccent" presStyleLbl="solidFgAcc1" presStyleIdx="2" presStyleCnt="12"/>
      <dgm:spPr/>
    </dgm:pt>
    <dgm:pt modelId="{721CE678-7471-418A-91E9-8BF7D8F7277F}" type="pres">
      <dgm:prSet presAssocID="{D19B7978-1E4B-4304-9840-4F2D923EF35F}" presName="Child" presStyleLbl="revTx" presStyleIdx="3" presStyleCnt="16">
        <dgm:presLayoutVars>
          <dgm:chMax val="0"/>
          <dgm:chPref val="0"/>
          <dgm:bulletEnabled val="1"/>
        </dgm:presLayoutVars>
      </dgm:prSet>
      <dgm:spPr/>
      <dgm:t>
        <a:bodyPr/>
        <a:lstStyle/>
        <a:p>
          <a:endParaRPr lang="en-GB"/>
        </a:p>
      </dgm:t>
    </dgm:pt>
    <dgm:pt modelId="{3D2EEA70-0BA3-4F45-AF69-B7569F377CBF}" type="pres">
      <dgm:prSet presAssocID="{0AAEC058-5A92-4CC2-9E94-5C8EF0B839D4}" presName="root" presStyleCnt="0">
        <dgm:presLayoutVars>
          <dgm:chMax/>
          <dgm:chPref/>
        </dgm:presLayoutVars>
      </dgm:prSet>
      <dgm:spPr/>
    </dgm:pt>
    <dgm:pt modelId="{F617675F-7ED9-4C15-8857-F06E1B53123A}" type="pres">
      <dgm:prSet presAssocID="{0AAEC058-5A92-4CC2-9E94-5C8EF0B839D4}" presName="rootComposite" presStyleCnt="0">
        <dgm:presLayoutVars/>
      </dgm:prSet>
      <dgm:spPr/>
    </dgm:pt>
    <dgm:pt modelId="{1A1D5129-3787-4E71-9D37-4B31040462DA}" type="pres">
      <dgm:prSet presAssocID="{0AAEC058-5A92-4CC2-9E94-5C8EF0B839D4}" presName="ParentAccent" presStyleLbl="alignNode1" presStyleIdx="1" presStyleCnt="4"/>
      <dgm:spPr/>
    </dgm:pt>
    <dgm:pt modelId="{7639D633-F58A-484D-A7CC-D9D8576413E9}" type="pres">
      <dgm:prSet presAssocID="{0AAEC058-5A92-4CC2-9E94-5C8EF0B839D4}" presName="ParentSmallAccent" presStyleLbl="fgAcc1" presStyleIdx="1" presStyleCnt="4"/>
      <dgm:spPr/>
    </dgm:pt>
    <dgm:pt modelId="{9340650B-BDD5-45B7-97C6-981EDABAB2B4}" type="pres">
      <dgm:prSet presAssocID="{0AAEC058-5A92-4CC2-9E94-5C8EF0B839D4}" presName="Parent" presStyleLbl="revTx" presStyleIdx="4" presStyleCnt="16">
        <dgm:presLayoutVars>
          <dgm:chMax/>
          <dgm:chPref val="4"/>
          <dgm:bulletEnabled val="1"/>
        </dgm:presLayoutVars>
      </dgm:prSet>
      <dgm:spPr/>
      <dgm:t>
        <a:bodyPr/>
        <a:lstStyle/>
        <a:p>
          <a:endParaRPr lang="en-GB"/>
        </a:p>
      </dgm:t>
    </dgm:pt>
    <dgm:pt modelId="{6F82F73D-8E21-4CBE-BB8C-00DCF5EFB6CE}" type="pres">
      <dgm:prSet presAssocID="{0AAEC058-5A92-4CC2-9E94-5C8EF0B839D4}" presName="childShape" presStyleCnt="0">
        <dgm:presLayoutVars>
          <dgm:chMax val="0"/>
          <dgm:chPref val="0"/>
        </dgm:presLayoutVars>
      </dgm:prSet>
      <dgm:spPr/>
    </dgm:pt>
    <dgm:pt modelId="{BE00B218-22A5-447D-947E-C637934E09BC}" type="pres">
      <dgm:prSet presAssocID="{29DE63BF-BC76-419D-BCF3-8CDB365FAEE3}" presName="childComposite" presStyleCnt="0">
        <dgm:presLayoutVars>
          <dgm:chMax val="0"/>
          <dgm:chPref val="0"/>
        </dgm:presLayoutVars>
      </dgm:prSet>
      <dgm:spPr/>
    </dgm:pt>
    <dgm:pt modelId="{D8DBB20B-6763-4CA2-9B3D-BDA322F3E495}" type="pres">
      <dgm:prSet presAssocID="{29DE63BF-BC76-419D-BCF3-8CDB365FAEE3}" presName="ChildAccent" presStyleLbl="solidFgAcc1" presStyleIdx="3" presStyleCnt="12"/>
      <dgm:spPr>
        <a:ln>
          <a:solidFill>
            <a:schemeClr val="accent1"/>
          </a:solidFill>
        </a:ln>
      </dgm:spPr>
    </dgm:pt>
    <dgm:pt modelId="{14CBCF84-A699-444C-835C-2AA01DDC74EA}" type="pres">
      <dgm:prSet presAssocID="{29DE63BF-BC76-419D-BCF3-8CDB365FAEE3}" presName="Child" presStyleLbl="revTx" presStyleIdx="5" presStyleCnt="16">
        <dgm:presLayoutVars>
          <dgm:chMax val="0"/>
          <dgm:chPref val="0"/>
          <dgm:bulletEnabled val="1"/>
        </dgm:presLayoutVars>
      </dgm:prSet>
      <dgm:spPr/>
      <dgm:t>
        <a:bodyPr/>
        <a:lstStyle/>
        <a:p>
          <a:endParaRPr lang="en-GB"/>
        </a:p>
      </dgm:t>
    </dgm:pt>
    <dgm:pt modelId="{32DA9757-DC4D-4A9F-AAEB-254890DF40A4}" type="pres">
      <dgm:prSet presAssocID="{98BCEF3A-3FB2-4A36-B876-519F1DCB7CE9}" presName="childComposite" presStyleCnt="0">
        <dgm:presLayoutVars>
          <dgm:chMax val="0"/>
          <dgm:chPref val="0"/>
        </dgm:presLayoutVars>
      </dgm:prSet>
      <dgm:spPr/>
    </dgm:pt>
    <dgm:pt modelId="{152193D4-4D40-4378-84A8-7BBF084138BB}" type="pres">
      <dgm:prSet presAssocID="{98BCEF3A-3FB2-4A36-B876-519F1DCB7CE9}" presName="ChildAccent" presStyleLbl="solidFgAcc1" presStyleIdx="4" presStyleCnt="12"/>
      <dgm:spPr>
        <a:ln>
          <a:solidFill>
            <a:schemeClr val="accent4"/>
          </a:solidFill>
        </a:ln>
      </dgm:spPr>
    </dgm:pt>
    <dgm:pt modelId="{842DD301-2476-4E78-A5A9-B68C38D12413}" type="pres">
      <dgm:prSet presAssocID="{98BCEF3A-3FB2-4A36-B876-519F1DCB7CE9}" presName="Child" presStyleLbl="revTx" presStyleIdx="6" presStyleCnt="16">
        <dgm:presLayoutVars>
          <dgm:chMax val="0"/>
          <dgm:chPref val="0"/>
          <dgm:bulletEnabled val="1"/>
        </dgm:presLayoutVars>
      </dgm:prSet>
      <dgm:spPr/>
      <dgm:t>
        <a:bodyPr/>
        <a:lstStyle/>
        <a:p>
          <a:endParaRPr lang="en-GB"/>
        </a:p>
      </dgm:t>
    </dgm:pt>
    <dgm:pt modelId="{111550EC-E375-44EA-9FBC-9A10954AFB97}" type="pres">
      <dgm:prSet presAssocID="{27CE9F10-42D5-431E-AE72-91CAA3493D5C}" presName="root" presStyleCnt="0">
        <dgm:presLayoutVars>
          <dgm:chMax/>
          <dgm:chPref/>
        </dgm:presLayoutVars>
      </dgm:prSet>
      <dgm:spPr/>
    </dgm:pt>
    <dgm:pt modelId="{CB90E5EB-0389-41CB-A6A4-54EDDF943DF2}" type="pres">
      <dgm:prSet presAssocID="{27CE9F10-42D5-431E-AE72-91CAA3493D5C}" presName="rootComposite" presStyleCnt="0">
        <dgm:presLayoutVars/>
      </dgm:prSet>
      <dgm:spPr/>
    </dgm:pt>
    <dgm:pt modelId="{070F52E5-E81A-4CA9-821F-7D57F7092BD8}" type="pres">
      <dgm:prSet presAssocID="{27CE9F10-42D5-431E-AE72-91CAA3493D5C}" presName="ParentAccent" presStyleLbl="alignNode1" presStyleIdx="2" presStyleCnt="4"/>
      <dgm:spPr/>
    </dgm:pt>
    <dgm:pt modelId="{E06B789C-C135-4BF3-94DE-C11A87F3FBA1}" type="pres">
      <dgm:prSet presAssocID="{27CE9F10-42D5-431E-AE72-91CAA3493D5C}" presName="ParentSmallAccent" presStyleLbl="fgAcc1" presStyleIdx="2" presStyleCnt="4"/>
      <dgm:spPr/>
    </dgm:pt>
    <dgm:pt modelId="{F66915A3-2CA6-4743-9675-96182CC86746}" type="pres">
      <dgm:prSet presAssocID="{27CE9F10-42D5-431E-AE72-91CAA3493D5C}" presName="Parent" presStyleLbl="revTx" presStyleIdx="7" presStyleCnt="16">
        <dgm:presLayoutVars>
          <dgm:chMax/>
          <dgm:chPref val="4"/>
          <dgm:bulletEnabled val="1"/>
        </dgm:presLayoutVars>
      </dgm:prSet>
      <dgm:spPr/>
      <dgm:t>
        <a:bodyPr/>
        <a:lstStyle/>
        <a:p>
          <a:endParaRPr lang="en-GB"/>
        </a:p>
      </dgm:t>
    </dgm:pt>
    <dgm:pt modelId="{5D2CA227-30BB-4DF6-872F-DD526D7E5EC9}" type="pres">
      <dgm:prSet presAssocID="{27CE9F10-42D5-431E-AE72-91CAA3493D5C}" presName="childShape" presStyleCnt="0">
        <dgm:presLayoutVars>
          <dgm:chMax val="0"/>
          <dgm:chPref val="0"/>
        </dgm:presLayoutVars>
      </dgm:prSet>
      <dgm:spPr/>
    </dgm:pt>
    <dgm:pt modelId="{4E883DE7-77EC-44C9-9DE0-0B8936F5375B}" type="pres">
      <dgm:prSet presAssocID="{B6C7F335-4AB0-4C33-AD5B-96C4F4C0AD21}" presName="childComposite" presStyleCnt="0">
        <dgm:presLayoutVars>
          <dgm:chMax val="0"/>
          <dgm:chPref val="0"/>
        </dgm:presLayoutVars>
      </dgm:prSet>
      <dgm:spPr/>
    </dgm:pt>
    <dgm:pt modelId="{7B26C8E6-97B9-408E-8BB5-87D038EAFA11}" type="pres">
      <dgm:prSet presAssocID="{B6C7F335-4AB0-4C33-AD5B-96C4F4C0AD21}" presName="ChildAccent" presStyleLbl="solidFgAcc1" presStyleIdx="5" presStyleCnt="12"/>
      <dgm:spPr/>
    </dgm:pt>
    <dgm:pt modelId="{AD0F3CFA-7B31-472E-B7D2-BD9AD2C81843}" type="pres">
      <dgm:prSet presAssocID="{B6C7F335-4AB0-4C33-AD5B-96C4F4C0AD21}" presName="Child" presStyleLbl="revTx" presStyleIdx="8" presStyleCnt="16">
        <dgm:presLayoutVars>
          <dgm:chMax val="0"/>
          <dgm:chPref val="0"/>
          <dgm:bulletEnabled val="1"/>
        </dgm:presLayoutVars>
      </dgm:prSet>
      <dgm:spPr/>
      <dgm:t>
        <a:bodyPr/>
        <a:lstStyle/>
        <a:p>
          <a:endParaRPr lang="en-GB"/>
        </a:p>
      </dgm:t>
    </dgm:pt>
    <dgm:pt modelId="{283232B6-3DAB-42E3-99FA-7715FA8051A1}" type="pres">
      <dgm:prSet presAssocID="{E69BC70F-2887-4AC4-9A94-E9CD4037493D}" presName="childComposite" presStyleCnt="0">
        <dgm:presLayoutVars>
          <dgm:chMax val="0"/>
          <dgm:chPref val="0"/>
        </dgm:presLayoutVars>
      </dgm:prSet>
      <dgm:spPr/>
    </dgm:pt>
    <dgm:pt modelId="{8F05F196-3E62-4DCC-A28D-072D6002F809}" type="pres">
      <dgm:prSet presAssocID="{E69BC70F-2887-4AC4-9A94-E9CD4037493D}" presName="ChildAccent" presStyleLbl="solidFgAcc1" presStyleIdx="6" presStyleCnt="12"/>
      <dgm:spPr/>
    </dgm:pt>
    <dgm:pt modelId="{AA98311C-83E1-4655-B873-1E9A0689493C}" type="pres">
      <dgm:prSet presAssocID="{E69BC70F-2887-4AC4-9A94-E9CD4037493D}" presName="Child" presStyleLbl="revTx" presStyleIdx="9" presStyleCnt="16">
        <dgm:presLayoutVars>
          <dgm:chMax val="0"/>
          <dgm:chPref val="0"/>
          <dgm:bulletEnabled val="1"/>
        </dgm:presLayoutVars>
      </dgm:prSet>
      <dgm:spPr/>
      <dgm:t>
        <a:bodyPr/>
        <a:lstStyle/>
        <a:p>
          <a:endParaRPr lang="en-GB"/>
        </a:p>
      </dgm:t>
    </dgm:pt>
    <dgm:pt modelId="{AC42A1A0-45D8-4190-A0D5-A229F3183E82}" type="pres">
      <dgm:prSet presAssocID="{24684727-61B2-4BCA-8157-3CB3A7D7B24C}" presName="root" presStyleCnt="0">
        <dgm:presLayoutVars>
          <dgm:chMax/>
          <dgm:chPref/>
        </dgm:presLayoutVars>
      </dgm:prSet>
      <dgm:spPr/>
    </dgm:pt>
    <dgm:pt modelId="{3C5A65B4-0B5E-445D-8933-B167564B3109}" type="pres">
      <dgm:prSet presAssocID="{24684727-61B2-4BCA-8157-3CB3A7D7B24C}" presName="rootComposite" presStyleCnt="0">
        <dgm:presLayoutVars/>
      </dgm:prSet>
      <dgm:spPr/>
    </dgm:pt>
    <dgm:pt modelId="{7E818A57-B794-41A2-A682-C4EE77715B67}" type="pres">
      <dgm:prSet presAssocID="{24684727-61B2-4BCA-8157-3CB3A7D7B24C}" presName="ParentAccent" presStyleLbl="alignNode1" presStyleIdx="3" presStyleCnt="4"/>
      <dgm:spPr>
        <a:solidFill>
          <a:schemeClr val="accent1"/>
        </a:solidFill>
        <a:ln>
          <a:solidFill>
            <a:schemeClr val="accent1"/>
          </a:solidFill>
        </a:ln>
      </dgm:spPr>
    </dgm:pt>
    <dgm:pt modelId="{8AA68C37-6C6A-4B49-A34F-6E6BB1B3E047}" type="pres">
      <dgm:prSet presAssocID="{24684727-61B2-4BCA-8157-3CB3A7D7B24C}" presName="ParentSmallAccent" presStyleLbl="fgAcc1" presStyleIdx="3" presStyleCnt="4"/>
      <dgm:spPr>
        <a:ln>
          <a:solidFill>
            <a:schemeClr val="accent1"/>
          </a:solidFill>
        </a:ln>
      </dgm:spPr>
    </dgm:pt>
    <dgm:pt modelId="{24125FCD-1926-4FCB-92A1-573C864008E7}" type="pres">
      <dgm:prSet presAssocID="{24684727-61B2-4BCA-8157-3CB3A7D7B24C}" presName="Parent" presStyleLbl="revTx" presStyleIdx="10" presStyleCnt="16">
        <dgm:presLayoutVars>
          <dgm:chMax/>
          <dgm:chPref val="4"/>
          <dgm:bulletEnabled val="1"/>
        </dgm:presLayoutVars>
      </dgm:prSet>
      <dgm:spPr/>
      <dgm:t>
        <a:bodyPr/>
        <a:lstStyle/>
        <a:p>
          <a:endParaRPr lang="en-GB"/>
        </a:p>
      </dgm:t>
    </dgm:pt>
    <dgm:pt modelId="{93A9244B-7215-4512-A36A-9395AF648DAA}" type="pres">
      <dgm:prSet presAssocID="{24684727-61B2-4BCA-8157-3CB3A7D7B24C}" presName="childShape" presStyleCnt="0">
        <dgm:presLayoutVars>
          <dgm:chMax val="0"/>
          <dgm:chPref val="0"/>
        </dgm:presLayoutVars>
      </dgm:prSet>
      <dgm:spPr/>
    </dgm:pt>
    <dgm:pt modelId="{BDBBD8AE-75F6-4FC2-BEC4-1D45BC296DED}" type="pres">
      <dgm:prSet presAssocID="{1B2916A9-B8F7-4A3A-BE8A-6AB85B1458EF}" presName="childComposite" presStyleCnt="0">
        <dgm:presLayoutVars>
          <dgm:chMax val="0"/>
          <dgm:chPref val="0"/>
        </dgm:presLayoutVars>
      </dgm:prSet>
      <dgm:spPr/>
    </dgm:pt>
    <dgm:pt modelId="{2753A758-B8A7-4680-BE49-6C6E714433BF}" type="pres">
      <dgm:prSet presAssocID="{1B2916A9-B8F7-4A3A-BE8A-6AB85B1458EF}" presName="ChildAccent" presStyleLbl="solidFgAcc1" presStyleIdx="7" presStyleCnt="12"/>
      <dgm:spPr/>
    </dgm:pt>
    <dgm:pt modelId="{017291BD-1BA8-4CBB-A3DE-E0A2C88685A2}" type="pres">
      <dgm:prSet presAssocID="{1B2916A9-B8F7-4A3A-BE8A-6AB85B1458EF}" presName="Child" presStyleLbl="revTx" presStyleIdx="11" presStyleCnt="16">
        <dgm:presLayoutVars>
          <dgm:chMax val="0"/>
          <dgm:chPref val="0"/>
          <dgm:bulletEnabled val="1"/>
        </dgm:presLayoutVars>
      </dgm:prSet>
      <dgm:spPr/>
      <dgm:t>
        <a:bodyPr/>
        <a:lstStyle/>
        <a:p>
          <a:endParaRPr lang="en-GB"/>
        </a:p>
      </dgm:t>
    </dgm:pt>
    <dgm:pt modelId="{810E9128-C469-4A70-A6BD-3362C9F0DF74}" type="pres">
      <dgm:prSet presAssocID="{785FA405-C2EC-49B8-B74D-0385D4CC3550}" presName="childComposite" presStyleCnt="0">
        <dgm:presLayoutVars>
          <dgm:chMax val="0"/>
          <dgm:chPref val="0"/>
        </dgm:presLayoutVars>
      </dgm:prSet>
      <dgm:spPr/>
    </dgm:pt>
    <dgm:pt modelId="{A0C2D926-86DF-4BA3-89AC-6171C2146C1B}" type="pres">
      <dgm:prSet presAssocID="{785FA405-C2EC-49B8-B74D-0385D4CC3550}" presName="ChildAccent" presStyleLbl="solidFgAcc1" presStyleIdx="8" presStyleCnt="12"/>
      <dgm:spPr>
        <a:ln>
          <a:solidFill>
            <a:schemeClr val="accent1"/>
          </a:solidFill>
        </a:ln>
      </dgm:spPr>
    </dgm:pt>
    <dgm:pt modelId="{6E90759A-6601-4F98-B4CF-723B14D8265E}" type="pres">
      <dgm:prSet presAssocID="{785FA405-C2EC-49B8-B74D-0385D4CC3550}" presName="Child" presStyleLbl="revTx" presStyleIdx="12" presStyleCnt="16">
        <dgm:presLayoutVars>
          <dgm:chMax val="0"/>
          <dgm:chPref val="0"/>
          <dgm:bulletEnabled val="1"/>
        </dgm:presLayoutVars>
      </dgm:prSet>
      <dgm:spPr/>
      <dgm:t>
        <a:bodyPr/>
        <a:lstStyle/>
        <a:p>
          <a:endParaRPr lang="en-GB"/>
        </a:p>
      </dgm:t>
    </dgm:pt>
    <dgm:pt modelId="{23F49AF7-13D5-430A-A42B-1AB7B363E373}" type="pres">
      <dgm:prSet presAssocID="{F5022162-CC0F-4B6E-9256-C34C18E97F78}" presName="childComposite" presStyleCnt="0">
        <dgm:presLayoutVars>
          <dgm:chMax val="0"/>
          <dgm:chPref val="0"/>
        </dgm:presLayoutVars>
      </dgm:prSet>
      <dgm:spPr/>
    </dgm:pt>
    <dgm:pt modelId="{91A6E04D-2C01-4A0D-8282-ECEDFF9D59A2}" type="pres">
      <dgm:prSet presAssocID="{F5022162-CC0F-4B6E-9256-C34C18E97F78}" presName="ChildAccent" presStyleLbl="solidFgAcc1" presStyleIdx="9" presStyleCnt="12"/>
      <dgm:spPr>
        <a:ln>
          <a:solidFill>
            <a:schemeClr val="accent3"/>
          </a:solidFill>
        </a:ln>
      </dgm:spPr>
    </dgm:pt>
    <dgm:pt modelId="{5C82497D-8ACC-469E-86FF-2D99C102CCD0}" type="pres">
      <dgm:prSet presAssocID="{F5022162-CC0F-4B6E-9256-C34C18E97F78}" presName="Child" presStyleLbl="revTx" presStyleIdx="13" presStyleCnt="16">
        <dgm:presLayoutVars>
          <dgm:chMax val="0"/>
          <dgm:chPref val="0"/>
          <dgm:bulletEnabled val="1"/>
        </dgm:presLayoutVars>
      </dgm:prSet>
      <dgm:spPr/>
      <dgm:t>
        <a:bodyPr/>
        <a:lstStyle/>
        <a:p>
          <a:endParaRPr lang="en-GB"/>
        </a:p>
      </dgm:t>
    </dgm:pt>
    <dgm:pt modelId="{B78ED80F-3986-4E4A-B698-035DBE19B414}" type="pres">
      <dgm:prSet presAssocID="{653CAF62-499C-4204-B33A-6BCCC170F077}" presName="childComposite" presStyleCnt="0">
        <dgm:presLayoutVars>
          <dgm:chMax val="0"/>
          <dgm:chPref val="0"/>
        </dgm:presLayoutVars>
      </dgm:prSet>
      <dgm:spPr/>
    </dgm:pt>
    <dgm:pt modelId="{F94CA17E-0E74-475B-A59C-B66676750114}" type="pres">
      <dgm:prSet presAssocID="{653CAF62-499C-4204-B33A-6BCCC170F077}" presName="ChildAccent" presStyleLbl="solidFgAcc1" presStyleIdx="10" presStyleCnt="12"/>
      <dgm:spPr/>
    </dgm:pt>
    <dgm:pt modelId="{62AD388D-0E22-47ED-A159-FF90D409EAF6}" type="pres">
      <dgm:prSet presAssocID="{653CAF62-499C-4204-B33A-6BCCC170F077}" presName="Child" presStyleLbl="revTx" presStyleIdx="14" presStyleCnt="16">
        <dgm:presLayoutVars>
          <dgm:chMax val="0"/>
          <dgm:chPref val="0"/>
          <dgm:bulletEnabled val="1"/>
        </dgm:presLayoutVars>
      </dgm:prSet>
      <dgm:spPr/>
      <dgm:t>
        <a:bodyPr/>
        <a:lstStyle/>
        <a:p>
          <a:endParaRPr lang="en-GB"/>
        </a:p>
      </dgm:t>
    </dgm:pt>
    <dgm:pt modelId="{2195D07E-7B11-4F87-820B-1D9449DEAB45}" type="pres">
      <dgm:prSet presAssocID="{917BBEDC-E147-43F7-AD40-68A96252C55A}" presName="childComposite" presStyleCnt="0">
        <dgm:presLayoutVars>
          <dgm:chMax val="0"/>
          <dgm:chPref val="0"/>
        </dgm:presLayoutVars>
      </dgm:prSet>
      <dgm:spPr/>
    </dgm:pt>
    <dgm:pt modelId="{2258AC21-1E7A-4CBC-9C13-341908216F9C}" type="pres">
      <dgm:prSet presAssocID="{917BBEDC-E147-43F7-AD40-68A96252C55A}" presName="ChildAccent" presStyleLbl="solidFgAcc1" presStyleIdx="11" presStyleCnt="12"/>
      <dgm:spPr>
        <a:ln>
          <a:solidFill>
            <a:schemeClr val="accent4"/>
          </a:solidFill>
        </a:ln>
      </dgm:spPr>
    </dgm:pt>
    <dgm:pt modelId="{B171DFEC-8405-425F-831C-00681DADF751}" type="pres">
      <dgm:prSet presAssocID="{917BBEDC-E147-43F7-AD40-68A96252C55A}" presName="Child" presStyleLbl="revTx" presStyleIdx="15" presStyleCnt="16">
        <dgm:presLayoutVars>
          <dgm:chMax val="0"/>
          <dgm:chPref val="0"/>
          <dgm:bulletEnabled val="1"/>
        </dgm:presLayoutVars>
      </dgm:prSet>
      <dgm:spPr/>
      <dgm:t>
        <a:bodyPr/>
        <a:lstStyle/>
        <a:p>
          <a:endParaRPr lang="en-GB"/>
        </a:p>
      </dgm:t>
    </dgm:pt>
  </dgm:ptLst>
  <dgm:cxnLst>
    <dgm:cxn modelId="{1B6AEE67-20CE-45D9-A445-D1D3D03769AE}" type="presOf" srcId="{1B2916A9-B8F7-4A3A-BE8A-6AB85B1458EF}" destId="{017291BD-1BA8-4CBB-A3DE-E0A2C88685A2}" srcOrd="0" destOrd="0" presId="urn:microsoft.com/office/officeart/2008/layout/SquareAccentList"/>
    <dgm:cxn modelId="{2DDABB16-81CE-4BB5-A2CB-AB941731D635}" srcId="{24684727-61B2-4BCA-8157-3CB3A7D7B24C}" destId="{F5022162-CC0F-4B6E-9256-C34C18E97F78}" srcOrd="2" destOrd="0" parTransId="{93A3AAE3-066A-4246-81A7-C84871C60A8D}" sibTransId="{FADF65BA-BBF4-4093-9219-8F1DAFB91E8E}"/>
    <dgm:cxn modelId="{796288F8-28D2-4B53-A54D-E6FE500DB5C2}" srcId="{24684727-61B2-4BCA-8157-3CB3A7D7B24C}" destId="{917BBEDC-E147-43F7-AD40-68A96252C55A}" srcOrd="4" destOrd="0" parTransId="{D1D2FE73-D774-4BAF-B427-A0F5D024AAFC}" sibTransId="{69CEDD10-EA70-45EC-A050-8FE58467871C}"/>
    <dgm:cxn modelId="{85918A52-6580-41E6-8441-27AFE1559605}" srcId="{27CE9F10-42D5-431E-AE72-91CAA3493D5C}" destId="{E69BC70F-2887-4AC4-9A94-E9CD4037493D}" srcOrd="1" destOrd="0" parTransId="{18099208-C28F-411C-A5E6-491033BB7592}" sibTransId="{8DA68281-B164-446B-B907-97B72AD22EB5}"/>
    <dgm:cxn modelId="{3FE16E49-9887-40EC-A7ED-A44756246D13}" type="presOf" srcId="{27CE9F10-42D5-431E-AE72-91CAA3493D5C}" destId="{F66915A3-2CA6-4743-9675-96182CC86746}" srcOrd="0" destOrd="0" presId="urn:microsoft.com/office/officeart/2008/layout/SquareAccentList"/>
    <dgm:cxn modelId="{DC13AC67-7FB7-4695-BBDD-1A1D36AE93AF}" type="presOf" srcId="{653CAF62-499C-4204-B33A-6BCCC170F077}" destId="{62AD388D-0E22-47ED-A159-FF90D409EAF6}" srcOrd="0" destOrd="0" presId="urn:microsoft.com/office/officeart/2008/layout/SquareAccentList"/>
    <dgm:cxn modelId="{D0150F3F-F7D4-47CC-9982-0A8DCFDBB96F}" type="presOf" srcId="{D19B7978-1E4B-4304-9840-4F2D923EF35F}" destId="{721CE678-7471-418A-91E9-8BF7D8F7277F}" srcOrd="0" destOrd="0" presId="urn:microsoft.com/office/officeart/2008/layout/SquareAccentList"/>
    <dgm:cxn modelId="{9A5D965F-746D-4133-92E7-8CE74E11A9CB}" type="presOf" srcId="{0AAEC058-5A92-4CC2-9E94-5C8EF0B839D4}" destId="{9340650B-BDD5-45B7-97C6-981EDABAB2B4}" srcOrd="0" destOrd="0" presId="urn:microsoft.com/office/officeart/2008/layout/SquareAccentList"/>
    <dgm:cxn modelId="{54E8CC63-1C28-4E09-A69A-E67E7E6C6C68}" type="presOf" srcId="{98BCEF3A-3FB2-4A36-B876-519F1DCB7CE9}" destId="{842DD301-2476-4E78-A5A9-B68C38D12413}" srcOrd="0" destOrd="0" presId="urn:microsoft.com/office/officeart/2008/layout/SquareAccentList"/>
    <dgm:cxn modelId="{7C9121D6-B4EF-4A25-95F6-14B4F42AC8A3}" srcId="{24684727-61B2-4BCA-8157-3CB3A7D7B24C}" destId="{785FA405-C2EC-49B8-B74D-0385D4CC3550}" srcOrd="1" destOrd="0" parTransId="{0D7DE62F-F512-47DF-B1D5-4E39BB9C7798}" sibTransId="{108D4F32-E80B-443D-926E-DE725E4FB57D}"/>
    <dgm:cxn modelId="{8352EE89-E298-427D-8C6E-D773EAB7C469}" srcId="{27CE9F10-42D5-431E-AE72-91CAA3493D5C}" destId="{B6C7F335-4AB0-4C33-AD5B-96C4F4C0AD21}" srcOrd="0" destOrd="0" parTransId="{B0F479D5-9C4B-4ED9-A475-1E520EB84F0E}" sibTransId="{45E42F1D-5A65-4BDA-936F-BAD012BD830C}"/>
    <dgm:cxn modelId="{F45B36B5-4F25-4677-9E30-1DED1BC6293D}" type="presOf" srcId="{24684727-61B2-4BCA-8157-3CB3A7D7B24C}" destId="{24125FCD-1926-4FCB-92A1-573C864008E7}" srcOrd="0" destOrd="0" presId="urn:microsoft.com/office/officeart/2008/layout/SquareAccentList"/>
    <dgm:cxn modelId="{3381C3F1-3408-472E-8C78-53ED5E923B3B}" srcId="{0AAEC058-5A92-4CC2-9E94-5C8EF0B839D4}" destId="{98BCEF3A-3FB2-4A36-B876-519F1DCB7CE9}" srcOrd="1" destOrd="0" parTransId="{F5EE528C-8020-413B-8D86-F34B4BA997D2}" sibTransId="{8D00A6EA-87F0-4E95-9210-77B428F99875}"/>
    <dgm:cxn modelId="{F24666D0-5C4F-4FB4-B255-730B84AC37DD}" srcId="{CAC8FFBC-0E20-4D09-8351-BFEC078BFFF3}" destId="{EBCCB6C6-797A-4659-B5DF-CF9710BE3DB7}" srcOrd="0" destOrd="0" parTransId="{5B07503E-2160-486E-8500-01D0B0A3BC0D}" sibTransId="{B9278417-B29C-4AA2-878A-D4F45DF4FA3B}"/>
    <dgm:cxn modelId="{3ED42C51-78A7-41C0-9A72-9B50309147EF}" type="presOf" srcId="{B6C7F335-4AB0-4C33-AD5B-96C4F4C0AD21}" destId="{AD0F3CFA-7B31-472E-B7D2-BD9AD2C81843}" srcOrd="0" destOrd="0" presId="urn:microsoft.com/office/officeart/2008/layout/SquareAccentList"/>
    <dgm:cxn modelId="{435B9A90-3A20-4D3A-94BA-6DFB77F5FBE1}" type="presOf" srcId="{CAC8FFBC-0E20-4D09-8351-BFEC078BFFF3}" destId="{8B5E3158-2EAC-43D4-B389-B3BCC45F8EAD}" srcOrd="0" destOrd="0" presId="urn:microsoft.com/office/officeart/2008/layout/SquareAccentList"/>
    <dgm:cxn modelId="{7CC09B2E-CEE2-4B21-AF78-C09B2077DA4A}" type="presOf" srcId="{E69BC70F-2887-4AC4-9A94-E9CD4037493D}" destId="{AA98311C-83E1-4655-B873-1E9A0689493C}" srcOrd="0" destOrd="0" presId="urn:microsoft.com/office/officeart/2008/layout/SquareAccentList"/>
    <dgm:cxn modelId="{97595C7C-8E76-4F3E-B667-3B74304C6B7F}" srcId="{BCC309CC-5063-4C0C-9045-F979A3F2FED4}" destId="{0AAEC058-5A92-4CC2-9E94-5C8EF0B839D4}" srcOrd="1" destOrd="0" parTransId="{15364CF9-2616-48E7-9015-07E571518B31}" sibTransId="{CD8D0D7F-C51D-44C7-94B7-A96C84AF2773}"/>
    <dgm:cxn modelId="{84D70A00-8863-46BE-82D0-2B116291027A}" type="presOf" srcId="{EBCCB6C6-797A-4659-B5DF-CF9710BE3DB7}" destId="{36EEA98F-79D5-40FA-9A5C-FF13D108B141}" srcOrd="0" destOrd="0" presId="urn:microsoft.com/office/officeart/2008/layout/SquareAccentList"/>
    <dgm:cxn modelId="{99E72643-B4B4-4399-8990-DD0D3CB645B3}" type="presOf" srcId="{29DE63BF-BC76-419D-BCF3-8CDB365FAEE3}" destId="{14CBCF84-A699-444C-835C-2AA01DDC74EA}" srcOrd="0" destOrd="0" presId="urn:microsoft.com/office/officeart/2008/layout/SquareAccentList"/>
    <dgm:cxn modelId="{345CAE8E-8AA0-4EF7-9228-F9DBC6CA8EB5}" srcId="{BCC309CC-5063-4C0C-9045-F979A3F2FED4}" destId="{24684727-61B2-4BCA-8157-3CB3A7D7B24C}" srcOrd="3" destOrd="0" parTransId="{966BDFA3-E761-43B2-A8FF-596DFC9AD259}" sibTransId="{D3866EB0-7BF3-40AD-8252-A427CDC93CAE}"/>
    <dgm:cxn modelId="{E78EDFEF-1FAB-46D9-88AE-3D23D01F87B9}" type="presOf" srcId="{917BBEDC-E147-43F7-AD40-68A96252C55A}" destId="{B171DFEC-8405-425F-831C-00681DADF751}" srcOrd="0" destOrd="0" presId="urn:microsoft.com/office/officeart/2008/layout/SquareAccentList"/>
    <dgm:cxn modelId="{186CBF30-814C-4FE0-B3D5-05D260F662C9}" srcId="{BCC309CC-5063-4C0C-9045-F979A3F2FED4}" destId="{27CE9F10-42D5-431E-AE72-91CAA3493D5C}" srcOrd="2" destOrd="0" parTransId="{1E55AA32-EFF9-4B57-9E69-07B4FAD431D5}" sibTransId="{94B0E78F-8D5A-442B-87E2-9E9FFA9B98FD}"/>
    <dgm:cxn modelId="{4753B4AB-17D3-4817-B958-641245313D10}" type="presOf" srcId="{F5022162-CC0F-4B6E-9256-C34C18E97F78}" destId="{5C82497D-8ACC-469E-86FF-2D99C102CCD0}" srcOrd="0" destOrd="0" presId="urn:microsoft.com/office/officeart/2008/layout/SquareAccentList"/>
    <dgm:cxn modelId="{7E275A4C-0647-4A1A-90FB-C6934094BE43}" type="presOf" srcId="{785FA405-C2EC-49B8-B74D-0385D4CC3550}" destId="{6E90759A-6601-4F98-B4CF-723B14D8265E}" srcOrd="0" destOrd="0" presId="urn:microsoft.com/office/officeart/2008/layout/SquareAccentList"/>
    <dgm:cxn modelId="{D8A69704-5CCF-456C-BE48-EA6F521C197A}" srcId="{BCC309CC-5063-4C0C-9045-F979A3F2FED4}" destId="{CAC8FFBC-0E20-4D09-8351-BFEC078BFFF3}" srcOrd="0" destOrd="0" parTransId="{BD71A888-D17E-44D6-BDDB-C52F51C4C8C1}" sibTransId="{535827E2-1F1E-4402-973E-807E0F6C1D08}"/>
    <dgm:cxn modelId="{0DD88F26-DC74-452E-A03C-D5B26B49F22B}" srcId="{24684727-61B2-4BCA-8157-3CB3A7D7B24C}" destId="{1B2916A9-B8F7-4A3A-BE8A-6AB85B1458EF}" srcOrd="0" destOrd="0" parTransId="{BBA21D2D-DA14-425D-8919-0700DE9C09FD}" sibTransId="{F92E7B1B-A2FE-40DA-9ACD-3C57291B42C5}"/>
    <dgm:cxn modelId="{8A7A72DB-ECC9-43EF-8EE4-E9144FA08478}" type="presOf" srcId="{BCC309CC-5063-4C0C-9045-F979A3F2FED4}" destId="{36B62E11-5EC7-45F8-9C54-D1DE9E53BD4D}" srcOrd="0" destOrd="0" presId="urn:microsoft.com/office/officeart/2008/layout/SquareAccentList"/>
    <dgm:cxn modelId="{3BDBD67C-D220-4F7C-9E98-731C6B9EDDC1}" srcId="{CAC8FFBC-0E20-4D09-8351-BFEC078BFFF3}" destId="{D19B7978-1E4B-4304-9840-4F2D923EF35F}" srcOrd="2" destOrd="0" parTransId="{45CAE8B6-CBD0-4DA2-92A7-9483D2F6BF8D}" sibTransId="{8DC90C3A-3CCD-4241-A677-E5AD047FF4E7}"/>
    <dgm:cxn modelId="{AB21FA94-081A-4D27-B1C6-53F32682ED85}" srcId="{0AAEC058-5A92-4CC2-9E94-5C8EF0B839D4}" destId="{29DE63BF-BC76-419D-BCF3-8CDB365FAEE3}" srcOrd="0" destOrd="0" parTransId="{0F7D6AF6-C091-4019-BD37-5E603C7E82FA}" sibTransId="{13B3D084-2EA9-4AC7-96CD-D43687334515}"/>
    <dgm:cxn modelId="{7C586608-4DF2-4C36-853D-5E0D9FBCAB8E}" srcId="{24684727-61B2-4BCA-8157-3CB3A7D7B24C}" destId="{653CAF62-499C-4204-B33A-6BCCC170F077}" srcOrd="3" destOrd="0" parTransId="{7800A9B1-0A44-4A98-BCA1-82B0175C7200}" sibTransId="{87C6C36F-562D-4041-95FF-E5BF60FB002C}"/>
    <dgm:cxn modelId="{8DAA2842-D861-466F-9528-F8D93DE7590E}" type="presOf" srcId="{D5D44532-3AE9-4D78-B9F2-7977CF9284B3}" destId="{5D0C4747-82F1-41FC-9DC6-F7701C3DFE83}" srcOrd="0" destOrd="0" presId="urn:microsoft.com/office/officeart/2008/layout/SquareAccentList"/>
    <dgm:cxn modelId="{4FEA2C32-2282-42B3-BC2D-039F10DF9181}" srcId="{CAC8FFBC-0E20-4D09-8351-BFEC078BFFF3}" destId="{D5D44532-3AE9-4D78-B9F2-7977CF9284B3}" srcOrd="1" destOrd="0" parTransId="{4C28C5EA-E7B6-4C4C-A3CF-490ED3521733}" sibTransId="{BE0E39E1-8301-4862-B203-D1A01479B73A}"/>
    <dgm:cxn modelId="{9C0D733F-A34C-4667-A84B-EC0731EC5F90}" type="presParOf" srcId="{36B62E11-5EC7-45F8-9C54-D1DE9E53BD4D}" destId="{0E4BB106-A501-4871-93DB-14180813BA09}" srcOrd="0" destOrd="0" presId="urn:microsoft.com/office/officeart/2008/layout/SquareAccentList"/>
    <dgm:cxn modelId="{E28750FB-AC7B-41C5-90F1-25A0F75715A0}" type="presParOf" srcId="{0E4BB106-A501-4871-93DB-14180813BA09}" destId="{8DAB3CEE-14AE-493B-9183-FED286C4049B}" srcOrd="0" destOrd="0" presId="urn:microsoft.com/office/officeart/2008/layout/SquareAccentList"/>
    <dgm:cxn modelId="{E64597D1-0A15-4CD1-95AE-EC3ED54E1521}" type="presParOf" srcId="{8DAB3CEE-14AE-493B-9183-FED286C4049B}" destId="{244CB328-6389-4981-95B2-2DF983DEF8D6}" srcOrd="0" destOrd="0" presId="urn:microsoft.com/office/officeart/2008/layout/SquareAccentList"/>
    <dgm:cxn modelId="{CDBBE013-1AB3-4883-8A37-F288D54D6185}" type="presParOf" srcId="{8DAB3CEE-14AE-493B-9183-FED286C4049B}" destId="{595C5BC9-69AD-43E8-AD65-5A16748D2B13}" srcOrd="1" destOrd="0" presId="urn:microsoft.com/office/officeart/2008/layout/SquareAccentList"/>
    <dgm:cxn modelId="{D3197FB5-0C3C-41B1-BF1E-10B545C03FB7}" type="presParOf" srcId="{8DAB3CEE-14AE-493B-9183-FED286C4049B}" destId="{8B5E3158-2EAC-43D4-B389-B3BCC45F8EAD}" srcOrd="2" destOrd="0" presId="urn:microsoft.com/office/officeart/2008/layout/SquareAccentList"/>
    <dgm:cxn modelId="{9DC5409C-EF11-4744-8499-07FEDFEFB8A0}" type="presParOf" srcId="{0E4BB106-A501-4871-93DB-14180813BA09}" destId="{14BFC75F-BC28-4D03-9D91-BB2D8D64DB04}" srcOrd="1" destOrd="0" presId="urn:microsoft.com/office/officeart/2008/layout/SquareAccentList"/>
    <dgm:cxn modelId="{869D5662-A102-42D0-9FC7-4C21C777CEFF}" type="presParOf" srcId="{14BFC75F-BC28-4D03-9D91-BB2D8D64DB04}" destId="{DF9685DD-F509-4CB1-846B-6A8EA61B45D2}" srcOrd="0" destOrd="0" presId="urn:microsoft.com/office/officeart/2008/layout/SquareAccentList"/>
    <dgm:cxn modelId="{C8CDE7A3-175A-484D-8C07-6C0B5663443C}" type="presParOf" srcId="{DF9685DD-F509-4CB1-846B-6A8EA61B45D2}" destId="{98F6F315-8DD7-4F8C-9AB0-2874489AF79B}" srcOrd="0" destOrd="0" presId="urn:microsoft.com/office/officeart/2008/layout/SquareAccentList"/>
    <dgm:cxn modelId="{4F55DFB7-6B83-43D5-8BA9-EABC5B118924}" type="presParOf" srcId="{DF9685DD-F509-4CB1-846B-6A8EA61B45D2}" destId="{36EEA98F-79D5-40FA-9A5C-FF13D108B141}" srcOrd="1" destOrd="0" presId="urn:microsoft.com/office/officeart/2008/layout/SquareAccentList"/>
    <dgm:cxn modelId="{61B9EE53-4183-4B07-AF81-83C6A2D8BC11}" type="presParOf" srcId="{14BFC75F-BC28-4D03-9D91-BB2D8D64DB04}" destId="{19E7EAC4-64B4-45FC-BD4B-94125DED4A8F}" srcOrd="1" destOrd="0" presId="urn:microsoft.com/office/officeart/2008/layout/SquareAccentList"/>
    <dgm:cxn modelId="{AECC7F6A-B1AA-4EEE-B5C1-27EE5EE4D355}" type="presParOf" srcId="{19E7EAC4-64B4-45FC-BD4B-94125DED4A8F}" destId="{D2E9AC56-6044-4690-87B3-15C9204DABD9}" srcOrd="0" destOrd="0" presId="urn:microsoft.com/office/officeart/2008/layout/SquareAccentList"/>
    <dgm:cxn modelId="{A0E9B530-2E60-4CA8-8EAA-2662A5D0C354}" type="presParOf" srcId="{19E7EAC4-64B4-45FC-BD4B-94125DED4A8F}" destId="{5D0C4747-82F1-41FC-9DC6-F7701C3DFE83}" srcOrd="1" destOrd="0" presId="urn:microsoft.com/office/officeart/2008/layout/SquareAccentList"/>
    <dgm:cxn modelId="{0063C225-3D47-4C70-83CA-8585204FBD2A}" type="presParOf" srcId="{14BFC75F-BC28-4D03-9D91-BB2D8D64DB04}" destId="{7E402D6D-D072-4F76-AF71-5A3D177F3335}" srcOrd="2" destOrd="0" presId="urn:microsoft.com/office/officeart/2008/layout/SquareAccentList"/>
    <dgm:cxn modelId="{714D4F63-AEFC-4E5E-A802-A0D130D011E7}" type="presParOf" srcId="{7E402D6D-D072-4F76-AF71-5A3D177F3335}" destId="{F59D2192-96C4-45A9-9344-35B7B68D0F8B}" srcOrd="0" destOrd="0" presId="urn:microsoft.com/office/officeart/2008/layout/SquareAccentList"/>
    <dgm:cxn modelId="{3AB86168-2F04-4FEF-8FC3-E3C8989D7AD5}" type="presParOf" srcId="{7E402D6D-D072-4F76-AF71-5A3D177F3335}" destId="{721CE678-7471-418A-91E9-8BF7D8F7277F}" srcOrd="1" destOrd="0" presId="urn:microsoft.com/office/officeart/2008/layout/SquareAccentList"/>
    <dgm:cxn modelId="{943CE5DF-1BA4-4021-9D67-9415268CDED9}" type="presParOf" srcId="{36B62E11-5EC7-45F8-9C54-D1DE9E53BD4D}" destId="{3D2EEA70-0BA3-4F45-AF69-B7569F377CBF}" srcOrd="1" destOrd="0" presId="urn:microsoft.com/office/officeart/2008/layout/SquareAccentList"/>
    <dgm:cxn modelId="{9B12AB08-CBCC-4595-B7A1-2BD8168EA2F2}" type="presParOf" srcId="{3D2EEA70-0BA3-4F45-AF69-B7569F377CBF}" destId="{F617675F-7ED9-4C15-8857-F06E1B53123A}" srcOrd="0" destOrd="0" presId="urn:microsoft.com/office/officeart/2008/layout/SquareAccentList"/>
    <dgm:cxn modelId="{9BDAED31-69B4-4ED3-9340-9B35F31B2843}" type="presParOf" srcId="{F617675F-7ED9-4C15-8857-F06E1B53123A}" destId="{1A1D5129-3787-4E71-9D37-4B31040462DA}" srcOrd="0" destOrd="0" presId="urn:microsoft.com/office/officeart/2008/layout/SquareAccentList"/>
    <dgm:cxn modelId="{6D608EB0-0068-459A-82BC-C402E08C4DAB}" type="presParOf" srcId="{F617675F-7ED9-4C15-8857-F06E1B53123A}" destId="{7639D633-F58A-484D-A7CC-D9D8576413E9}" srcOrd="1" destOrd="0" presId="urn:microsoft.com/office/officeart/2008/layout/SquareAccentList"/>
    <dgm:cxn modelId="{9C97A09F-5BD7-40A3-BFDB-6331166D476A}" type="presParOf" srcId="{F617675F-7ED9-4C15-8857-F06E1B53123A}" destId="{9340650B-BDD5-45B7-97C6-981EDABAB2B4}" srcOrd="2" destOrd="0" presId="urn:microsoft.com/office/officeart/2008/layout/SquareAccentList"/>
    <dgm:cxn modelId="{24CB4F0C-3229-47DC-89D8-455ED791449E}" type="presParOf" srcId="{3D2EEA70-0BA3-4F45-AF69-B7569F377CBF}" destId="{6F82F73D-8E21-4CBE-BB8C-00DCF5EFB6CE}" srcOrd="1" destOrd="0" presId="urn:microsoft.com/office/officeart/2008/layout/SquareAccentList"/>
    <dgm:cxn modelId="{6EDBAD8F-36B5-45E5-9CB7-3603C94E624F}" type="presParOf" srcId="{6F82F73D-8E21-4CBE-BB8C-00DCF5EFB6CE}" destId="{BE00B218-22A5-447D-947E-C637934E09BC}" srcOrd="0" destOrd="0" presId="urn:microsoft.com/office/officeart/2008/layout/SquareAccentList"/>
    <dgm:cxn modelId="{F9B1FC94-9F84-4D3A-8C82-89A57AB4F02B}" type="presParOf" srcId="{BE00B218-22A5-447D-947E-C637934E09BC}" destId="{D8DBB20B-6763-4CA2-9B3D-BDA322F3E495}" srcOrd="0" destOrd="0" presId="urn:microsoft.com/office/officeart/2008/layout/SquareAccentList"/>
    <dgm:cxn modelId="{E8C100B2-826E-4817-8D39-86473B9311B1}" type="presParOf" srcId="{BE00B218-22A5-447D-947E-C637934E09BC}" destId="{14CBCF84-A699-444C-835C-2AA01DDC74EA}" srcOrd="1" destOrd="0" presId="urn:microsoft.com/office/officeart/2008/layout/SquareAccentList"/>
    <dgm:cxn modelId="{EFAE8718-F0AB-4355-898C-9C7BDF7EDF61}" type="presParOf" srcId="{6F82F73D-8E21-4CBE-BB8C-00DCF5EFB6CE}" destId="{32DA9757-DC4D-4A9F-AAEB-254890DF40A4}" srcOrd="1" destOrd="0" presId="urn:microsoft.com/office/officeart/2008/layout/SquareAccentList"/>
    <dgm:cxn modelId="{A9E984FD-5B1D-4339-9E2E-AB0A5DD758FE}" type="presParOf" srcId="{32DA9757-DC4D-4A9F-AAEB-254890DF40A4}" destId="{152193D4-4D40-4378-84A8-7BBF084138BB}" srcOrd="0" destOrd="0" presId="urn:microsoft.com/office/officeart/2008/layout/SquareAccentList"/>
    <dgm:cxn modelId="{FB4612E1-B8BC-42B3-A9BC-585F50B20C61}" type="presParOf" srcId="{32DA9757-DC4D-4A9F-AAEB-254890DF40A4}" destId="{842DD301-2476-4E78-A5A9-B68C38D12413}" srcOrd="1" destOrd="0" presId="urn:microsoft.com/office/officeart/2008/layout/SquareAccentList"/>
    <dgm:cxn modelId="{CD11838F-9E36-4E98-85E6-263B9CDDF6AB}" type="presParOf" srcId="{36B62E11-5EC7-45F8-9C54-D1DE9E53BD4D}" destId="{111550EC-E375-44EA-9FBC-9A10954AFB97}" srcOrd="2" destOrd="0" presId="urn:microsoft.com/office/officeart/2008/layout/SquareAccentList"/>
    <dgm:cxn modelId="{3A64C007-EDAE-4D50-88B1-BBA6F07D170B}" type="presParOf" srcId="{111550EC-E375-44EA-9FBC-9A10954AFB97}" destId="{CB90E5EB-0389-41CB-A6A4-54EDDF943DF2}" srcOrd="0" destOrd="0" presId="urn:microsoft.com/office/officeart/2008/layout/SquareAccentList"/>
    <dgm:cxn modelId="{F7D620AE-E2C7-491F-ADFA-3117F2C61607}" type="presParOf" srcId="{CB90E5EB-0389-41CB-A6A4-54EDDF943DF2}" destId="{070F52E5-E81A-4CA9-821F-7D57F7092BD8}" srcOrd="0" destOrd="0" presId="urn:microsoft.com/office/officeart/2008/layout/SquareAccentList"/>
    <dgm:cxn modelId="{42143F3E-6AF9-4796-9220-1CBB07CC4AAC}" type="presParOf" srcId="{CB90E5EB-0389-41CB-A6A4-54EDDF943DF2}" destId="{E06B789C-C135-4BF3-94DE-C11A87F3FBA1}" srcOrd="1" destOrd="0" presId="urn:microsoft.com/office/officeart/2008/layout/SquareAccentList"/>
    <dgm:cxn modelId="{0EF82A1E-BB2A-4A2E-8BCA-27437E5E253C}" type="presParOf" srcId="{CB90E5EB-0389-41CB-A6A4-54EDDF943DF2}" destId="{F66915A3-2CA6-4743-9675-96182CC86746}" srcOrd="2" destOrd="0" presId="urn:microsoft.com/office/officeart/2008/layout/SquareAccentList"/>
    <dgm:cxn modelId="{5C6D25D4-C1A7-425C-A151-737BEA4C98EB}" type="presParOf" srcId="{111550EC-E375-44EA-9FBC-9A10954AFB97}" destId="{5D2CA227-30BB-4DF6-872F-DD526D7E5EC9}" srcOrd="1" destOrd="0" presId="urn:microsoft.com/office/officeart/2008/layout/SquareAccentList"/>
    <dgm:cxn modelId="{F946372A-6911-43A8-B31A-65708A2BA8C1}" type="presParOf" srcId="{5D2CA227-30BB-4DF6-872F-DD526D7E5EC9}" destId="{4E883DE7-77EC-44C9-9DE0-0B8936F5375B}" srcOrd="0" destOrd="0" presId="urn:microsoft.com/office/officeart/2008/layout/SquareAccentList"/>
    <dgm:cxn modelId="{8BFCB197-8485-4652-ACAD-C89A58F3FAF7}" type="presParOf" srcId="{4E883DE7-77EC-44C9-9DE0-0B8936F5375B}" destId="{7B26C8E6-97B9-408E-8BB5-87D038EAFA11}" srcOrd="0" destOrd="0" presId="urn:microsoft.com/office/officeart/2008/layout/SquareAccentList"/>
    <dgm:cxn modelId="{8868252E-1948-418D-A436-16C1FC587FA7}" type="presParOf" srcId="{4E883DE7-77EC-44C9-9DE0-0B8936F5375B}" destId="{AD0F3CFA-7B31-472E-B7D2-BD9AD2C81843}" srcOrd="1" destOrd="0" presId="urn:microsoft.com/office/officeart/2008/layout/SquareAccentList"/>
    <dgm:cxn modelId="{ABD0FAC6-8DF7-4D97-B71A-0DAAFDCCABC1}" type="presParOf" srcId="{5D2CA227-30BB-4DF6-872F-DD526D7E5EC9}" destId="{283232B6-3DAB-42E3-99FA-7715FA8051A1}" srcOrd="1" destOrd="0" presId="urn:microsoft.com/office/officeart/2008/layout/SquareAccentList"/>
    <dgm:cxn modelId="{F9748BF3-D0FE-4FEB-A139-3BFF2D4602D2}" type="presParOf" srcId="{283232B6-3DAB-42E3-99FA-7715FA8051A1}" destId="{8F05F196-3E62-4DCC-A28D-072D6002F809}" srcOrd="0" destOrd="0" presId="urn:microsoft.com/office/officeart/2008/layout/SquareAccentList"/>
    <dgm:cxn modelId="{4E18A1F3-1D78-4B3B-AC7E-8B9702E054B4}" type="presParOf" srcId="{283232B6-3DAB-42E3-99FA-7715FA8051A1}" destId="{AA98311C-83E1-4655-B873-1E9A0689493C}" srcOrd="1" destOrd="0" presId="urn:microsoft.com/office/officeart/2008/layout/SquareAccentList"/>
    <dgm:cxn modelId="{3E0B4091-0580-44CA-9F36-8AAF4EC04BAB}" type="presParOf" srcId="{36B62E11-5EC7-45F8-9C54-D1DE9E53BD4D}" destId="{AC42A1A0-45D8-4190-A0D5-A229F3183E82}" srcOrd="3" destOrd="0" presId="urn:microsoft.com/office/officeart/2008/layout/SquareAccentList"/>
    <dgm:cxn modelId="{48087457-F919-4833-A0BF-291D2187320D}" type="presParOf" srcId="{AC42A1A0-45D8-4190-A0D5-A229F3183E82}" destId="{3C5A65B4-0B5E-445D-8933-B167564B3109}" srcOrd="0" destOrd="0" presId="urn:microsoft.com/office/officeart/2008/layout/SquareAccentList"/>
    <dgm:cxn modelId="{BC3D2E42-D856-4287-BF5C-097004432110}" type="presParOf" srcId="{3C5A65B4-0B5E-445D-8933-B167564B3109}" destId="{7E818A57-B794-41A2-A682-C4EE77715B67}" srcOrd="0" destOrd="0" presId="urn:microsoft.com/office/officeart/2008/layout/SquareAccentList"/>
    <dgm:cxn modelId="{30D912EE-BAFF-4D63-BACC-B923E20409D2}" type="presParOf" srcId="{3C5A65B4-0B5E-445D-8933-B167564B3109}" destId="{8AA68C37-6C6A-4B49-A34F-6E6BB1B3E047}" srcOrd="1" destOrd="0" presId="urn:microsoft.com/office/officeart/2008/layout/SquareAccentList"/>
    <dgm:cxn modelId="{61BBB370-E4D5-4FF9-BEB5-588B1AC9D60A}" type="presParOf" srcId="{3C5A65B4-0B5E-445D-8933-B167564B3109}" destId="{24125FCD-1926-4FCB-92A1-573C864008E7}" srcOrd="2" destOrd="0" presId="urn:microsoft.com/office/officeart/2008/layout/SquareAccentList"/>
    <dgm:cxn modelId="{60A9E609-34DC-413B-944A-31232044BA6E}" type="presParOf" srcId="{AC42A1A0-45D8-4190-A0D5-A229F3183E82}" destId="{93A9244B-7215-4512-A36A-9395AF648DAA}" srcOrd="1" destOrd="0" presId="urn:microsoft.com/office/officeart/2008/layout/SquareAccentList"/>
    <dgm:cxn modelId="{F88753C1-4130-483F-AF0F-655BE89F35D3}" type="presParOf" srcId="{93A9244B-7215-4512-A36A-9395AF648DAA}" destId="{BDBBD8AE-75F6-4FC2-BEC4-1D45BC296DED}" srcOrd="0" destOrd="0" presId="urn:microsoft.com/office/officeart/2008/layout/SquareAccentList"/>
    <dgm:cxn modelId="{8C0BD987-3017-42A8-9217-601A36AC35CF}" type="presParOf" srcId="{BDBBD8AE-75F6-4FC2-BEC4-1D45BC296DED}" destId="{2753A758-B8A7-4680-BE49-6C6E714433BF}" srcOrd="0" destOrd="0" presId="urn:microsoft.com/office/officeart/2008/layout/SquareAccentList"/>
    <dgm:cxn modelId="{2706CCC4-42A1-43D0-A12E-45A7108C73AD}" type="presParOf" srcId="{BDBBD8AE-75F6-4FC2-BEC4-1D45BC296DED}" destId="{017291BD-1BA8-4CBB-A3DE-E0A2C88685A2}" srcOrd="1" destOrd="0" presId="urn:microsoft.com/office/officeart/2008/layout/SquareAccentList"/>
    <dgm:cxn modelId="{85662074-AB64-453E-A901-D7AEFBD1E50B}" type="presParOf" srcId="{93A9244B-7215-4512-A36A-9395AF648DAA}" destId="{810E9128-C469-4A70-A6BD-3362C9F0DF74}" srcOrd="1" destOrd="0" presId="urn:microsoft.com/office/officeart/2008/layout/SquareAccentList"/>
    <dgm:cxn modelId="{06A8DD88-97AB-4239-A30B-EC9265093F45}" type="presParOf" srcId="{810E9128-C469-4A70-A6BD-3362C9F0DF74}" destId="{A0C2D926-86DF-4BA3-89AC-6171C2146C1B}" srcOrd="0" destOrd="0" presId="urn:microsoft.com/office/officeart/2008/layout/SquareAccentList"/>
    <dgm:cxn modelId="{BA879D24-C018-433A-A195-4357BE0192F7}" type="presParOf" srcId="{810E9128-C469-4A70-A6BD-3362C9F0DF74}" destId="{6E90759A-6601-4F98-B4CF-723B14D8265E}" srcOrd="1" destOrd="0" presId="urn:microsoft.com/office/officeart/2008/layout/SquareAccentList"/>
    <dgm:cxn modelId="{3F08A06C-7F6F-45C8-938A-020AC2C3F242}" type="presParOf" srcId="{93A9244B-7215-4512-A36A-9395AF648DAA}" destId="{23F49AF7-13D5-430A-A42B-1AB7B363E373}" srcOrd="2" destOrd="0" presId="urn:microsoft.com/office/officeart/2008/layout/SquareAccentList"/>
    <dgm:cxn modelId="{B94EBEDE-1C02-44AF-830D-B7B3F1792F2A}" type="presParOf" srcId="{23F49AF7-13D5-430A-A42B-1AB7B363E373}" destId="{91A6E04D-2C01-4A0D-8282-ECEDFF9D59A2}" srcOrd="0" destOrd="0" presId="urn:microsoft.com/office/officeart/2008/layout/SquareAccentList"/>
    <dgm:cxn modelId="{1195A8C0-B117-41F5-B4A9-C8F4FBA79EA9}" type="presParOf" srcId="{23F49AF7-13D5-430A-A42B-1AB7B363E373}" destId="{5C82497D-8ACC-469E-86FF-2D99C102CCD0}" srcOrd="1" destOrd="0" presId="urn:microsoft.com/office/officeart/2008/layout/SquareAccentList"/>
    <dgm:cxn modelId="{18E7DAA9-A472-4EEC-9216-F7EC50F09B51}" type="presParOf" srcId="{93A9244B-7215-4512-A36A-9395AF648DAA}" destId="{B78ED80F-3986-4E4A-B698-035DBE19B414}" srcOrd="3" destOrd="0" presId="urn:microsoft.com/office/officeart/2008/layout/SquareAccentList"/>
    <dgm:cxn modelId="{D9319B2D-C020-4F62-93E2-15184E0A9938}" type="presParOf" srcId="{B78ED80F-3986-4E4A-B698-035DBE19B414}" destId="{F94CA17E-0E74-475B-A59C-B66676750114}" srcOrd="0" destOrd="0" presId="urn:microsoft.com/office/officeart/2008/layout/SquareAccentList"/>
    <dgm:cxn modelId="{90310C02-5BDE-454D-92A5-E03EE636A2F0}" type="presParOf" srcId="{B78ED80F-3986-4E4A-B698-035DBE19B414}" destId="{62AD388D-0E22-47ED-A159-FF90D409EAF6}" srcOrd="1" destOrd="0" presId="urn:microsoft.com/office/officeart/2008/layout/SquareAccentList"/>
    <dgm:cxn modelId="{B216CE72-B09A-40BD-B061-7997DC9C9451}" type="presParOf" srcId="{93A9244B-7215-4512-A36A-9395AF648DAA}" destId="{2195D07E-7B11-4F87-820B-1D9449DEAB45}" srcOrd="4" destOrd="0" presId="urn:microsoft.com/office/officeart/2008/layout/SquareAccentList"/>
    <dgm:cxn modelId="{617A5151-5410-488E-B753-C1B15DAD94D0}" type="presParOf" srcId="{2195D07E-7B11-4F87-820B-1D9449DEAB45}" destId="{2258AC21-1E7A-4CBC-9C13-341908216F9C}" srcOrd="0" destOrd="0" presId="urn:microsoft.com/office/officeart/2008/layout/SquareAccentList"/>
    <dgm:cxn modelId="{3A4E81CD-2DB1-4BE1-9827-99596FDD74D5}" type="presParOf" srcId="{2195D07E-7B11-4F87-820B-1D9449DEAB45}" destId="{B171DFEC-8405-425F-831C-00681DADF751}"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67EF2F-E62C-41F6-9389-AA2DA518506C}"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43BB93D5-3F4E-46E6-A0B0-98E822A16158}">
      <dgm:prSet phldrT="[Text]"/>
      <dgm:spPr/>
      <dgm:t>
        <a:bodyPr/>
        <a:lstStyle/>
        <a:p>
          <a:r>
            <a:rPr lang="en-US" b="0" dirty="0">
              <a:solidFill>
                <a:schemeClr val="tx1"/>
              </a:solidFill>
            </a:rPr>
            <a:t>DT characteristics</a:t>
          </a:r>
        </a:p>
      </dgm:t>
    </dgm:pt>
    <dgm:pt modelId="{C1207EA3-6BB3-44A3-92AA-E07480572CC1}" type="parTrans" cxnId="{95E9688A-7953-4EB6-8A1A-C043E5FB3757}">
      <dgm:prSet/>
      <dgm:spPr/>
      <dgm:t>
        <a:bodyPr/>
        <a:lstStyle/>
        <a:p>
          <a:endParaRPr lang="en-US">
            <a:solidFill>
              <a:schemeClr val="bg1"/>
            </a:solidFill>
          </a:endParaRPr>
        </a:p>
      </dgm:t>
    </dgm:pt>
    <dgm:pt modelId="{39490115-4AB3-4FDF-90DB-2581A2672637}" type="sibTrans" cxnId="{95E9688A-7953-4EB6-8A1A-C043E5FB3757}">
      <dgm:prSet/>
      <dgm:spPr/>
      <dgm:t>
        <a:bodyPr/>
        <a:lstStyle/>
        <a:p>
          <a:endParaRPr lang="en-US">
            <a:solidFill>
              <a:schemeClr val="bg1"/>
            </a:solidFill>
          </a:endParaRPr>
        </a:p>
      </dgm:t>
    </dgm:pt>
    <dgm:pt modelId="{1F1A6022-B239-4622-BB2E-07E1645D4BA7}">
      <dgm:prSet phldrT="[Text]"/>
      <dgm:spPr/>
      <dgm:t>
        <a:bodyPr/>
        <a:lstStyle/>
        <a:p>
          <a:r>
            <a:rPr lang="en-US" dirty="0">
              <a:solidFill>
                <a:schemeClr val="bg1"/>
              </a:solidFill>
            </a:rPr>
            <a:t>CUF: 9.07%</a:t>
          </a:r>
        </a:p>
      </dgm:t>
    </dgm:pt>
    <dgm:pt modelId="{6621F9D5-8A6C-40A1-A92E-34971B8A37B7}" type="parTrans" cxnId="{19B23204-BB66-4EB8-A705-39DFB2F51E3F}">
      <dgm:prSet/>
      <dgm:spPr/>
      <dgm:t>
        <a:bodyPr/>
        <a:lstStyle/>
        <a:p>
          <a:endParaRPr lang="en-US">
            <a:solidFill>
              <a:schemeClr val="bg1"/>
            </a:solidFill>
          </a:endParaRPr>
        </a:p>
      </dgm:t>
    </dgm:pt>
    <dgm:pt modelId="{471330A0-23A1-4A34-805F-2192D7E9F326}" type="sibTrans" cxnId="{19B23204-BB66-4EB8-A705-39DFB2F51E3F}">
      <dgm:prSet/>
      <dgm:spPr/>
      <dgm:t>
        <a:bodyPr/>
        <a:lstStyle/>
        <a:p>
          <a:endParaRPr lang="en-US">
            <a:solidFill>
              <a:schemeClr val="bg1"/>
            </a:solidFill>
          </a:endParaRPr>
        </a:p>
      </dgm:t>
    </dgm:pt>
    <dgm:pt modelId="{A3749832-6103-4F4B-BE2D-033E5C340E45}">
      <dgm:prSet phldrT="[Text]"/>
      <dgm:spPr/>
      <dgm:t>
        <a:bodyPr/>
        <a:lstStyle/>
        <a:p>
          <a:r>
            <a:rPr lang="en-US" dirty="0">
              <a:solidFill>
                <a:schemeClr val="bg1"/>
              </a:solidFill>
            </a:rPr>
            <a:t>Installed RTS capacity: 50 kW</a:t>
          </a:r>
        </a:p>
      </dgm:t>
    </dgm:pt>
    <dgm:pt modelId="{118FCF5E-28DA-45F2-BB75-0B17C00598C1}" type="parTrans" cxnId="{AA6F91E0-2EC0-4554-B32F-7E1A3598E393}">
      <dgm:prSet/>
      <dgm:spPr/>
      <dgm:t>
        <a:bodyPr/>
        <a:lstStyle/>
        <a:p>
          <a:endParaRPr lang="en-US">
            <a:solidFill>
              <a:schemeClr val="bg1"/>
            </a:solidFill>
          </a:endParaRPr>
        </a:p>
      </dgm:t>
    </dgm:pt>
    <dgm:pt modelId="{C6C96B07-C22E-4F9B-AC73-CC0D1D24F44C}" type="sibTrans" cxnId="{AA6F91E0-2EC0-4554-B32F-7E1A3598E393}">
      <dgm:prSet/>
      <dgm:spPr/>
      <dgm:t>
        <a:bodyPr/>
        <a:lstStyle/>
        <a:p>
          <a:endParaRPr lang="en-US">
            <a:solidFill>
              <a:schemeClr val="bg1"/>
            </a:solidFill>
          </a:endParaRPr>
        </a:p>
      </dgm:t>
    </dgm:pt>
    <dgm:pt modelId="{3033A245-606E-4E66-8D59-B572F6A7A70E}">
      <dgm:prSet phldrT="[Text]"/>
      <dgm:spPr>
        <a:solidFill>
          <a:srgbClr val="0070C0"/>
        </a:solidFill>
      </dgm:spPr>
      <dgm:t>
        <a:bodyPr/>
        <a:lstStyle/>
        <a:p>
          <a:r>
            <a:rPr lang="en-US" dirty="0">
              <a:solidFill>
                <a:schemeClr val="bg1"/>
              </a:solidFill>
            </a:rPr>
            <a:t>Consumer category: Residential</a:t>
          </a:r>
        </a:p>
      </dgm:t>
    </dgm:pt>
    <dgm:pt modelId="{36259B1F-CE1C-4F80-AA38-D52DC04833AB}" type="parTrans" cxnId="{AC139052-7F0E-4D4E-8FBD-0985E124B5F8}">
      <dgm:prSet/>
      <dgm:spPr/>
      <dgm:t>
        <a:bodyPr/>
        <a:lstStyle/>
        <a:p>
          <a:endParaRPr lang="en-US">
            <a:solidFill>
              <a:schemeClr val="bg1"/>
            </a:solidFill>
          </a:endParaRPr>
        </a:p>
      </dgm:t>
    </dgm:pt>
    <dgm:pt modelId="{999EBAA6-7165-4ED6-A610-F8B72E80B1BC}" type="sibTrans" cxnId="{AC139052-7F0E-4D4E-8FBD-0985E124B5F8}">
      <dgm:prSet/>
      <dgm:spPr/>
      <dgm:t>
        <a:bodyPr/>
        <a:lstStyle/>
        <a:p>
          <a:endParaRPr lang="en-US">
            <a:solidFill>
              <a:schemeClr val="bg1"/>
            </a:solidFill>
          </a:endParaRPr>
        </a:p>
      </dgm:t>
    </dgm:pt>
    <dgm:pt modelId="{9CCB1FEB-E74C-4DCB-8A8A-DA659B997017}">
      <dgm:prSet phldrT="[Text]"/>
      <dgm:spPr/>
      <dgm:t>
        <a:bodyPr/>
        <a:lstStyle/>
        <a:p>
          <a:r>
            <a:rPr lang="en-US" dirty="0">
              <a:solidFill>
                <a:schemeClr val="bg1"/>
              </a:solidFill>
            </a:rPr>
            <a:t>SCF: </a:t>
          </a:r>
          <a:r>
            <a:rPr lang="en-US" b="0" i="0" u="none" strike="noStrike" dirty="0">
              <a:solidFill>
                <a:schemeClr val="bg1"/>
              </a:solidFill>
              <a:effectLst/>
              <a:latin typeface="Calibri" panose="020F0502020204030204" pitchFamily="34" charset="0"/>
              <a:ea typeface="+mn-ea"/>
              <a:cs typeface="+mn-cs"/>
            </a:rPr>
            <a:t>3.02%</a:t>
          </a:r>
        </a:p>
        <a:p>
          <a:r>
            <a:rPr lang="en-US" b="0" i="0" u="none" strike="noStrike" dirty="0">
              <a:solidFill>
                <a:schemeClr val="bg1"/>
              </a:solidFill>
              <a:effectLst/>
              <a:latin typeface="Calibri" panose="020F0502020204030204" pitchFamily="34" charset="0"/>
              <a:ea typeface="+mn-ea"/>
              <a:cs typeface="+mn-cs"/>
            </a:rPr>
            <a:t>DCF: 2.11%</a:t>
          </a:r>
          <a:endParaRPr lang="en-US" dirty="0">
            <a:solidFill>
              <a:schemeClr val="bg1"/>
            </a:solidFill>
          </a:endParaRPr>
        </a:p>
      </dgm:t>
    </dgm:pt>
    <dgm:pt modelId="{11A61C60-BAFB-41FD-8D00-B10EE3E6C615}" type="sibTrans" cxnId="{44668136-9E00-4792-B259-20E57B837CA3}">
      <dgm:prSet/>
      <dgm:spPr/>
      <dgm:t>
        <a:bodyPr/>
        <a:lstStyle/>
        <a:p>
          <a:endParaRPr lang="en-US">
            <a:solidFill>
              <a:schemeClr val="bg1"/>
            </a:solidFill>
          </a:endParaRPr>
        </a:p>
      </dgm:t>
    </dgm:pt>
    <dgm:pt modelId="{2F7D0B88-D9DE-4C58-A9F1-E4F468E0CFA3}" type="parTrans" cxnId="{44668136-9E00-4792-B259-20E57B837CA3}">
      <dgm:prSet/>
      <dgm:spPr/>
      <dgm:t>
        <a:bodyPr/>
        <a:lstStyle/>
        <a:p>
          <a:endParaRPr lang="en-US">
            <a:solidFill>
              <a:schemeClr val="bg1"/>
            </a:solidFill>
          </a:endParaRPr>
        </a:p>
      </dgm:t>
    </dgm:pt>
    <dgm:pt modelId="{523909CC-0AB6-440D-8394-C65083C6BBE8}" type="pres">
      <dgm:prSet presAssocID="{8567EF2F-E62C-41F6-9389-AA2DA518506C}" presName="diagram" presStyleCnt="0">
        <dgm:presLayoutVars>
          <dgm:chMax val="1"/>
          <dgm:dir/>
          <dgm:animLvl val="ctr"/>
          <dgm:resizeHandles val="exact"/>
        </dgm:presLayoutVars>
      </dgm:prSet>
      <dgm:spPr/>
      <dgm:t>
        <a:bodyPr/>
        <a:lstStyle/>
        <a:p>
          <a:endParaRPr lang="en-GB"/>
        </a:p>
      </dgm:t>
    </dgm:pt>
    <dgm:pt modelId="{74F83DDF-D74C-4380-BCDA-8183E0A6CE71}" type="pres">
      <dgm:prSet presAssocID="{8567EF2F-E62C-41F6-9389-AA2DA518506C}" presName="matrix" presStyleCnt="0"/>
      <dgm:spPr/>
    </dgm:pt>
    <dgm:pt modelId="{686DCA22-3C26-4671-AE47-9207159E3B14}" type="pres">
      <dgm:prSet presAssocID="{8567EF2F-E62C-41F6-9389-AA2DA518506C}" presName="tile1" presStyleLbl="node1" presStyleIdx="0" presStyleCnt="4"/>
      <dgm:spPr/>
      <dgm:t>
        <a:bodyPr/>
        <a:lstStyle/>
        <a:p>
          <a:endParaRPr lang="en-GB"/>
        </a:p>
      </dgm:t>
    </dgm:pt>
    <dgm:pt modelId="{8B7230E4-47C9-4287-A87E-67AD3872502D}" type="pres">
      <dgm:prSet presAssocID="{8567EF2F-E62C-41F6-9389-AA2DA518506C}" presName="tile1text" presStyleLbl="node1" presStyleIdx="0" presStyleCnt="4">
        <dgm:presLayoutVars>
          <dgm:chMax val="0"/>
          <dgm:chPref val="0"/>
          <dgm:bulletEnabled val="1"/>
        </dgm:presLayoutVars>
      </dgm:prSet>
      <dgm:spPr/>
      <dgm:t>
        <a:bodyPr/>
        <a:lstStyle/>
        <a:p>
          <a:endParaRPr lang="en-GB"/>
        </a:p>
      </dgm:t>
    </dgm:pt>
    <dgm:pt modelId="{8F99CC41-CC45-44FC-94DD-7C930263582D}" type="pres">
      <dgm:prSet presAssocID="{8567EF2F-E62C-41F6-9389-AA2DA518506C}" presName="tile2" presStyleLbl="node1" presStyleIdx="1" presStyleCnt="4"/>
      <dgm:spPr/>
      <dgm:t>
        <a:bodyPr/>
        <a:lstStyle/>
        <a:p>
          <a:endParaRPr lang="en-GB"/>
        </a:p>
      </dgm:t>
    </dgm:pt>
    <dgm:pt modelId="{2FA5BB15-3947-4AEB-A43C-A854C3A56841}" type="pres">
      <dgm:prSet presAssocID="{8567EF2F-E62C-41F6-9389-AA2DA518506C}" presName="tile2text" presStyleLbl="node1" presStyleIdx="1" presStyleCnt="4">
        <dgm:presLayoutVars>
          <dgm:chMax val="0"/>
          <dgm:chPref val="0"/>
          <dgm:bulletEnabled val="1"/>
        </dgm:presLayoutVars>
      </dgm:prSet>
      <dgm:spPr/>
      <dgm:t>
        <a:bodyPr/>
        <a:lstStyle/>
        <a:p>
          <a:endParaRPr lang="en-GB"/>
        </a:p>
      </dgm:t>
    </dgm:pt>
    <dgm:pt modelId="{4073842E-D894-48C0-9886-7C0BB0A3B221}" type="pres">
      <dgm:prSet presAssocID="{8567EF2F-E62C-41F6-9389-AA2DA518506C}" presName="tile3" presStyleLbl="node1" presStyleIdx="2" presStyleCnt="4"/>
      <dgm:spPr/>
      <dgm:t>
        <a:bodyPr/>
        <a:lstStyle/>
        <a:p>
          <a:endParaRPr lang="en-GB"/>
        </a:p>
      </dgm:t>
    </dgm:pt>
    <dgm:pt modelId="{C6249C49-3ED7-4C57-9547-3590DFC778FF}" type="pres">
      <dgm:prSet presAssocID="{8567EF2F-E62C-41F6-9389-AA2DA518506C}" presName="tile3text" presStyleLbl="node1" presStyleIdx="2" presStyleCnt="4">
        <dgm:presLayoutVars>
          <dgm:chMax val="0"/>
          <dgm:chPref val="0"/>
          <dgm:bulletEnabled val="1"/>
        </dgm:presLayoutVars>
      </dgm:prSet>
      <dgm:spPr/>
      <dgm:t>
        <a:bodyPr/>
        <a:lstStyle/>
        <a:p>
          <a:endParaRPr lang="en-GB"/>
        </a:p>
      </dgm:t>
    </dgm:pt>
    <dgm:pt modelId="{F90D84A4-0DE2-4BA5-875E-184DDF4D496D}" type="pres">
      <dgm:prSet presAssocID="{8567EF2F-E62C-41F6-9389-AA2DA518506C}" presName="tile4" presStyleLbl="node1" presStyleIdx="3" presStyleCnt="4"/>
      <dgm:spPr/>
      <dgm:t>
        <a:bodyPr/>
        <a:lstStyle/>
        <a:p>
          <a:endParaRPr lang="en-GB"/>
        </a:p>
      </dgm:t>
    </dgm:pt>
    <dgm:pt modelId="{CF348503-FBDC-4AEF-8A65-AAAA10E035F0}" type="pres">
      <dgm:prSet presAssocID="{8567EF2F-E62C-41F6-9389-AA2DA518506C}" presName="tile4text" presStyleLbl="node1" presStyleIdx="3" presStyleCnt="4">
        <dgm:presLayoutVars>
          <dgm:chMax val="0"/>
          <dgm:chPref val="0"/>
          <dgm:bulletEnabled val="1"/>
        </dgm:presLayoutVars>
      </dgm:prSet>
      <dgm:spPr/>
      <dgm:t>
        <a:bodyPr/>
        <a:lstStyle/>
        <a:p>
          <a:endParaRPr lang="en-GB"/>
        </a:p>
      </dgm:t>
    </dgm:pt>
    <dgm:pt modelId="{3C93E195-E46E-472A-AF54-0BDCA8D862BF}" type="pres">
      <dgm:prSet presAssocID="{8567EF2F-E62C-41F6-9389-AA2DA518506C}" presName="centerTile" presStyleLbl="fgShp" presStyleIdx="0" presStyleCnt="1" custScaleX="136219" custScaleY="113189">
        <dgm:presLayoutVars>
          <dgm:chMax val="0"/>
          <dgm:chPref val="0"/>
        </dgm:presLayoutVars>
      </dgm:prSet>
      <dgm:spPr/>
      <dgm:t>
        <a:bodyPr/>
        <a:lstStyle/>
        <a:p>
          <a:endParaRPr lang="en-GB"/>
        </a:p>
      </dgm:t>
    </dgm:pt>
  </dgm:ptLst>
  <dgm:cxnLst>
    <dgm:cxn modelId="{3806C357-4B31-4EB9-9371-6321E0CD7425}" type="presOf" srcId="{A3749832-6103-4F4B-BE2D-033E5C340E45}" destId="{8F99CC41-CC45-44FC-94DD-7C930263582D}" srcOrd="0" destOrd="0" presId="urn:microsoft.com/office/officeart/2005/8/layout/matrix1"/>
    <dgm:cxn modelId="{44668136-9E00-4792-B259-20E57B837CA3}" srcId="{43BB93D5-3F4E-46E6-A0B0-98E822A16158}" destId="{9CCB1FEB-E74C-4DCB-8A8A-DA659B997017}" srcOrd="2" destOrd="0" parTransId="{2F7D0B88-D9DE-4C58-A9F1-E4F468E0CFA3}" sibTransId="{11A61C60-BAFB-41FD-8D00-B10EE3E6C615}"/>
    <dgm:cxn modelId="{ECA7B1CC-071E-4B93-8303-1007844812C2}" type="presOf" srcId="{1F1A6022-B239-4622-BB2E-07E1645D4BA7}" destId="{8B7230E4-47C9-4287-A87E-67AD3872502D}" srcOrd="1" destOrd="0" presId="urn:microsoft.com/office/officeart/2005/8/layout/matrix1"/>
    <dgm:cxn modelId="{AA6F91E0-2EC0-4554-B32F-7E1A3598E393}" srcId="{43BB93D5-3F4E-46E6-A0B0-98E822A16158}" destId="{A3749832-6103-4F4B-BE2D-033E5C340E45}" srcOrd="1" destOrd="0" parTransId="{118FCF5E-28DA-45F2-BB75-0B17C00598C1}" sibTransId="{C6C96B07-C22E-4F9B-AC73-CC0D1D24F44C}"/>
    <dgm:cxn modelId="{B5068875-076A-4EE3-B13F-29A49EECC52D}" type="presOf" srcId="{43BB93D5-3F4E-46E6-A0B0-98E822A16158}" destId="{3C93E195-E46E-472A-AF54-0BDCA8D862BF}" srcOrd="0" destOrd="0" presId="urn:microsoft.com/office/officeart/2005/8/layout/matrix1"/>
    <dgm:cxn modelId="{95E9688A-7953-4EB6-8A1A-C043E5FB3757}" srcId="{8567EF2F-E62C-41F6-9389-AA2DA518506C}" destId="{43BB93D5-3F4E-46E6-A0B0-98E822A16158}" srcOrd="0" destOrd="0" parTransId="{C1207EA3-6BB3-44A3-92AA-E07480572CC1}" sibTransId="{39490115-4AB3-4FDF-90DB-2581A2672637}"/>
    <dgm:cxn modelId="{AB8CB7FC-B6A8-4952-97D1-2BAB6AAE6AFE}" type="presOf" srcId="{9CCB1FEB-E74C-4DCB-8A8A-DA659B997017}" destId="{C6249C49-3ED7-4C57-9547-3590DFC778FF}" srcOrd="1" destOrd="0" presId="urn:microsoft.com/office/officeart/2005/8/layout/matrix1"/>
    <dgm:cxn modelId="{42721E75-F447-4D29-8B30-FE08D5D4A785}" type="presOf" srcId="{8567EF2F-E62C-41F6-9389-AA2DA518506C}" destId="{523909CC-0AB6-440D-8394-C65083C6BBE8}" srcOrd="0" destOrd="0" presId="urn:microsoft.com/office/officeart/2005/8/layout/matrix1"/>
    <dgm:cxn modelId="{19B23204-BB66-4EB8-A705-39DFB2F51E3F}" srcId="{43BB93D5-3F4E-46E6-A0B0-98E822A16158}" destId="{1F1A6022-B239-4622-BB2E-07E1645D4BA7}" srcOrd="0" destOrd="0" parTransId="{6621F9D5-8A6C-40A1-A92E-34971B8A37B7}" sibTransId="{471330A0-23A1-4A34-805F-2192D7E9F326}"/>
    <dgm:cxn modelId="{DB9BC109-8AFC-4668-BFA9-8DBF03370CF4}" type="presOf" srcId="{1F1A6022-B239-4622-BB2E-07E1645D4BA7}" destId="{686DCA22-3C26-4671-AE47-9207159E3B14}" srcOrd="0" destOrd="0" presId="urn:microsoft.com/office/officeart/2005/8/layout/matrix1"/>
    <dgm:cxn modelId="{1CDE6E45-AEAE-4AF3-A669-6C9AE2FAFAC0}" type="presOf" srcId="{9CCB1FEB-E74C-4DCB-8A8A-DA659B997017}" destId="{4073842E-D894-48C0-9886-7C0BB0A3B221}" srcOrd="0" destOrd="0" presId="urn:microsoft.com/office/officeart/2005/8/layout/matrix1"/>
    <dgm:cxn modelId="{943BE3C3-735B-40AF-8C30-6CC1531A5796}" type="presOf" srcId="{3033A245-606E-4E66-8D59-B572F6A7A70E}" destId="{F90D84A4-0DE2-4BA5-875E-184DDF4D496D}" srcOrd="0" destOrd="0" presId="urn:microsoft.com/office/officeart/2005/8/layout/matrix1"/>
    <dgm:cxn modelId="{0A19F424-FC1A-489F-917E-0EED5B7E2E78}" type="presOf" srcId="{3033A245-606E-4E66-8D59-B572F6A7A70E}" destId="{CF348503-FBDC-4AEF-8A65-AAAA10E035F0}" srcOrd="1" destOrd="0" presId="urn:microsoft.com/office/officeart/2005/8/layout/matrix1"/>
    <dgm:cxn modelId="{AC139052-7F0E-4D4E-8FBD-0985E124B5F8}" srcId="{43BB93D5-3F4E-46E6-A0B0-98E822A16158}" destId="{3033A245-606E-4E66-8D59-B572F6A7A70E}" srcOrd="3" destOrd="0" parTransId="{36259B1F-CE1C-4F80-AA38-D52DC04833AB}" sibTransId="{999EBAA6-7165-4ED6-A610-F8B72E80B1BC}"/>
    <dgm:cxn modelId="{7BA66EC3-8CC9-44EF-81A1-97E0FC166731}" type="presOf" srcId="{A3749832-6103-4F4B-BE2D-033E5C340E45}" destId="{2FA5BB15-3947-4AEB-A43C-A854C3A56841}" srcOrd="1" destOrd="0" presId="urn:microsoft.com/office/officeart/2005/8/layout/matrix1"/>
    <dgm:cxn modelId="{EF9E37D9-E35C-4020-885B-965FC475C1BF}" type="presParOf" srcId="{523909CC-0AB6-440D-8394-C65083C6BBE8}" destId="{74F83DDF-D74C-4380-BCDA-8183E0A6CE71}" srcOrd="0" destOrd="0" presId="urn:microsoft.com/office/officeart/2005/8/layout/matrix1"/>
    <dgm:cxn modelId="{1BD433EF-F475-42C1-B6F3-2DD428885AF3}" type="presParOf" srcId="{74F83DDF-D74C-4380-BCDA-8183E0A6CE71}" destId="{686DCA22-3C26-4671-AE47-9207159E3B14}" srcOrd="0" destOrd="0" presId="urn:microsoft.com/office/officeart/2005/8/layout/matrix1"/>
    <dgm:cxn modelId="{E6D18934-F489-4D34-BB47-1F38FFFBF9EA}" type="presParOf" srcId="{74F83DDF-D74C-4380-BCDA-8183E0A6CE71}" destId="{8B7230E4-47C9-4287-A87E-67AD3872502D}" srcOrd="1" destOrd="0" presId="urn:microsoft.com/office/officeart/2005/8/layout/matrix1"/>
    <dgm:cxn modelId="{543E548D-7475-496A-A3F4-F780CF723D18}" type="presParOf" srcId="{74F83DDF-D74C-4380-BCDA-8183E0A6CE71}" destId="{8F99CC41-CC45-44FC-94DD-7C930263582D}" srcOrd="2" destOrd="0" presId="urn:microsoft.com/office/officeart/2005/8/layout/matrix1"/>
    <dgm:cxn modelId="{F51CE04C-09FC-4173-9396-50400E2B8E67}" type="presParOf" srcId="{74F83DDF-D74C-4380-BCDA-8183E0A6CE71}" destId="{2FA5BB15-3947-4AEB-A43C-A854C3A56841}" srcOrd="3" destOrd="0" presId="urn:microsoft.com/office/officeart/2005/8/layout/matrix1"/>
    <dgm:cxn modelId="{94703672-0A1E-40C4-A8AB-B808D9589F10}" type="presParOf" srcId="{74F83DDF-D74C-4380-BCDA-8183E0A6CE71}" destId="{4073842E-D894-48C0-9886-7C0BB0A3B221}" srcOrd="4" destOrd="0" presId="urn:microsoft.com/office/officeart/2005/8/layout/matrix1"/>
    <dgm:cxn modelId="{0F82F351-6BCB-4E76-A9EA-C09AC0A706A4}" type="presParOf" srcId="{74F83DDF-D74C-4380-BCDA-8183E0A6CE71}" destId="{C6249C49-3ED7-4C57-9547-3590DFC778FF}" srcOrd="5" destOrd="0" presId="urn:microsoft.com/office/officeart/2005/8/layout/matrix1"/>
    <dgm:cxn modelId="{20B14283-260A-4C29-ABB1-1DFA4BFBA89A}" type="presParOf" srcId="{74F83DDF-D74C-4380-BCDA-8183E0A6CE71}" destId="{F90D84A4-0DE2-4BA5-875E-184DDF4D496D}" srcOrd="6" destOrd="0" presId="urn:microsoft.com/office/officeart/2005/8/layout/matrix1"/>
    <dgm:cxn modelId="{DBA903F5-CB98-4432-A9DB-33542C1293E8}" type="presParOf" srcId="{74F83DDF-D74C-4380-BCDA-8183E0A6CE71}" destId="{CF348503-FBDC-4AEF-8A65-AAAA10E035F0}" srcOrd="7" destOrd="0" presId="urn:microsoft.com/office/officeart/2005/8/layout/matrix1"/>
    <dgm:cxn modelId="{14587640-ECBF-4DE8-8365-BC38908DCE62}" type="presParOf" srcId="{523909CC-0AB6-440D-8394-C65083C6BBE8}" destId="{3C93E195-E46E-472A-AF54-0BDCA8D862B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B3596-16FE-4A15-9A63-56CA95D0E708}">
      <dsp:nvSpPr>
        <dsp:cNvPr id="0" name=""/>
        <dsp:cNvSpPr/>
      </dsp:nvSpPr>
      <dsp:spPr>
        <a:xfrm>
          <a:off x="397674" y="0"/>
          <a:ext cx="2427720" cy="2427720"/>
        </a:xfrm>
        <a:prstGeom prst="triangl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051F225-B9FD-4526-A745-215A634670A1}">
      <dsp:nvSpPr>
        <dsp:cNvPr id="0" name=""/>
        <dsp:cNvSpPr/>
      </dsp:nvSpPr>
      <dsp:spPr>
        <a:xfrm>
          <a:off x="1611534" y="243009"/>
          <a:ext cx="1578018" cy="345191"/>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Maharashtra </a:t>
          </a:r>
        </a:p>
      </dsp:txBody>
      <dsp:txXfrm>
        <a:off x="1628385" y="259860"/>
        <a:ext cx="1544316" cy="311489"/>
      </dsp:txXfrm>
    </dsp:sp>
    <dsp:sp modelId="{36221C7E-E544-48B2-8043-62A07CF6CD74}">
      <dsp:nvSpPr>
        <dsp:cNvPr id="0" name=""/>
        <dsp:cNvSpPr/>
      </dsp:nvSpPr>
      <dsp:spPr>
        <a:xfrm>
          <a:off x="1611534" y="631349"/>
          <a:ext cx="1578018" cy="345191"/>
        </a:xfrm>
        <a:prstGeom prst="roundRect">
          <a:avLst/>
        </a:prstGeom>
        <a:solidFill>
          <a:schemeClr val="lt1">
            <a:alpha val="90000"/>
            <a:hueOff val="0"/>
            <a:satOff val="0"/>
            <a:lumOff val="0"/>
            <a:alphaOff val="0"/>
          </a:schemeClr>
        </a:solidFill>
        <a:ln w="9525" cap="flat" cmpd="sng" algn="ctr">
          <a:solidFill>
            <a:schemeClr val="accent3">
              <a:hueOff val="1955247"/>
              <a:satOff val="-11813"/>
              <a:lumOff val="230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Rajasthan</a:t>
          </a:r>
        </a:p>
      </dsp:txBody>
      <dsp:txXfrm>
        <a:off x="1628385" y="648200"/>
        <a:ext cx="1544316" cy="311489"/>
      </dsp:txXfrm>
    </dsp:sp>
    <dsp:sp modelId="{FD6D5B6C-392B-4684-BCF9-89D15BBAAD62}">
      <dsp:nvSpPr>
        <dsp:cNvPr id="0" name=""/>
        <dsp:cNvSpPr/>
      </dsp:nvSpPr>
      <dsp:spPr>
        <a:xfrm>
          <a:off x="1611534" y="1019689"/>
          <a:ext cx="1578018" cy="345191"/>
        </a:xfrm>
        <a:prstGeom prst="roundRect">
          <a:avLst/>
        </a:prstGeom>
        <a:solidFill>
          <a:schemeClr val="lt1">
            <a:alpha val="90000"/>
            <a:hueOff val="0"/>
            <a:satOff val="0"/>
            <a:lumOff val="0"/>
            <a:alphaOff val="0"/>
          </a:schemeClr>
        </a:solidFill>
        <a:ln w="9525" cap="flat" cmpd="sng" algn="ctr">
          <a:solidFill>
            <a:schemeClr val="accent3">
              <a:hueOff val="3910495"/>
              <a:satOff val="-23626"/>
              <a:lumOff val="460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Tamil Nadu</a:t>
          </a:r>
        </a:p>
      </dsp:txBody>
      <dsp:txXfrm>
        <a:off x="1628385" y="1036540"/>
        <a:ext cx="1544316" cy="311489"/>
      </dsp:txXfrm>
    </dsp:sp>
    <dsp:sp modelId="{759C4544-E468-4EFE-9D75-0B6119EFA8F2}">
      <dsp:nvSpPr>
        <dsp:cNvPr id="0" name=""/>
        <dsp:cNvSpPr/>
      </dsp:nvSpPr>
      <dsp:spPr>
        <a:xfrm>
          <a:off x="1611534" y="1408030"/>
          <a:ext cx="1578018" cy="345191"/>
        </a:xfrm>
        <a:prstGeom prst="roundRect">
          <a:avLst/>
        </a:prstGeom>
        <a:solidFill>
          <a:schemeClr val="lt1">
            <a:alpha val="90000"/>
            <a:hueOff val="0"/>
            <a:satOff val="0"/>
            <a:lumOff val="0"/>
            <a:alphaOff val="0"/>
          </a:schemeClr>
        </a:solidFill>
        <a:ln w="9525" cap="flat" cmpd="sng" algn="ctr">
          <a:solidFill>
            <a:schemeClr val="accent3">
              <a:hueOff val="5865742"/>
              <a:satOff val="-35438"/>
              <a:lumOff val="691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Gujarat</a:t>
          </a:r>
        </a:p>
      </dsp:txBody>
      <dsp:txXfrm>
        <a:off x="1628385" y="1424881"/>
        <a:ext cx="1544316" cy="311489"/>
      </dsp:txXfrm>
    </dsp:sp>
    <dsp:sp modelId="{55418BA5-4E4B-4B13-8112-4976CA8E2FAF}">
      <dsp:nvSpPr>
        <dsp:cNvPr id="0" name=""/>
        <dsp:cNvSpPr/>
      </dsp:nvSpPr>
      <dsp:spPr>
        <a:xfrm>
          <a:off x="1611534" y="1796370"/>
          <a:ext cx="1578018" cy="345191"/>
        </a:xfrm>
        <a:prstGeom prst="roundRect">
          <a:avLst/>
        </a:prstGeom>
        <a:solidFill>
          <a:schemeClr val="lt1">
            <a:alpha val="90000"/>
            <a:hueOff val="0"/>
            <a:satOff val="0"/>
            <a:lumOff val="0"/>
            <a:alphaOff val="0"/>
          </a:schemeClr>
        </a:solidFill>
        <a:ln w="9525" cap="flat" cmpd="sng" algn="ctr">
          <a:solidFill>
            <a:schemeClr val="accent3">
              <a:hueOff val="7820989"/>
              <a:satOff val="-47251"/>
              <a:lumOff val="92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Karnataka</a:t>
          </a:r>
        </a:p>
      </dsp:txBody>
      <dsp:txXfrm>
        <a:off x="1628385" y="1813221"/>
        <a:ext cx="1544316" cy="311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2F6B9-F350-4CFD-BBA8-48A8AC8EAC41}">
      <dsp:nvSpPr>
        <dsp:cNvPr id="0" name=""/>
        <dsp:cNvSpPr/>
      </dsp:nvSpPr>
      <dsp:spPr>
        <a:xfrm rot="10800000">
          <a:off x="1154159" y="64559"/>
          <a:ext cx="3853269" cy="607548"/>
        </a:xfrm>
        <a:prstGeom prst="homePlat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67912" tIns="83820" rIns="156464" bIns="83820" numCol="1" spcCol="1270" anchor="ctr" anchorCtr="0">
          <a:noAutofit/>
        </a:bodyPr>
        <a:lstStyle/>
        <a:p>
          <a:pPr lvl="0" algn="ctr" defTabSz="977900">
            <a:lnSpc>
              <a:spcPct val="90000"/>
            </a:lnSpc>
            <a:spcBef>
              <a:spcPct val="0"/>
            </a:spcBef>
            <a:spcAft>
              <a:spcPct val="35000"/>
            </a:spcAft>
          </a:pPr>
          <a:r>
            <a:rPr lang="en-US" sz="2200" kern="1200" dirty="0"/>
            <a:t>Inequitable billing methods</a:t>
          </a:r>
          <a:endParaRPr lang="en-IN" sz="2200" kern="1200" dirty="0"/>
        </a:p>
      </dsp:txBody>
      <dsp:txXfrm rot="10800000">
        <a:off x="1306046" y="64559"/>
        <a:ext cx="3701382" cy="607548"/>
      </dsp:txXfrm>
    </dsp:sp>
    <dsp:sp modelId="{3BCF4237-5BC5-4C18-B333-FAADABB41E64}">
      <dsp:nvSpPr>
        <dsp:cNvPr id="0" name=""/>
        <dsp:cNvSpPr/>
      </dsp:nvSpPr>
      <dsp:spPr>
        <a:xfrm>
          <a:off x="786960" y="766"/>
          <a:ext cx="734397" cy="735133"/>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8229" r="-5999" b="12705"/>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53FD6E-C148-4AD9-A095-84FDC933D58C}">
      <dsp:nvSpPr>
        <dsp:cNvPr id="0" name=""/>
        <dsp:cNvSpPr/>
      </dsp:nvSpPr>
      <dsp:spPr>
        <a:xfrm rot="10800000">
          <a:off x="1137636" y="947634"/>
          <a:ext cx="3853269" cy="607548"/>
        </a:xfrm>
        <a:prstGeom prst="homePlat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67912" tIns="83820" rIns="156464" bIns="83820" numCol="1" spcCol="1270" anchor="ctr" anchorCtr="0">
          <a:noAutofit/>
        </a:bodyPr>
        <a:lstStyle/>
        <a:p>
          <a:pPr lvl="0" algn="ctr" defTabSz="977900">
            <a:lnSpc>
              <a:spcPct val="90000"/>
            </a:lnSpc>
            <a:spcBef>
              <a:spcPct val="0"/>
            </a:spcBef>
            <a:spcAft>
              <a:spcPct val="35000"/>
            </a:spcAft>
          </a:pPr>
          <a:r>
            <a:rPr lang="en-US" sz="2200" kern="1200" dirty="0"/>
            <a:t>Revenue loss</a:t>
          </a:r>
          <a:endParaRPr lang="en-IN" sz="2200" kern="1200" dirty="0"/>
        </a:p>
      </dsp:txBody>
      <dsp:txXfrm rot="10800000">
        <a:off x="1289523" y="947634"/>
        <a:ext cx="3701382" cy="607548"/>
      </dsp:txXfrm>
    </dsp:sp>
    <dsp:sp modelId="{928C4934-14D4-4FEB-A212-CFCEE50DC57B}">
      <dsp:nvSpPr>
        <dsp:cNvPr id="0" name=""/>
        <dsp:cNvSpPr/>
      </dsp:nvSpPr>
      <dsp:spPr>
        <a:xfrm>
          <a:off x="803484" y="917257"/>
          <a:ext cx="668302" cy="668302"/>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542" t="13873" r="-1542" b="-1387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43D648-CF72-452A-8FC3-9A3F95FCCBB3}">
      <dsp:nvSpPr>
        <dsp:cNvPr id="0" name=""/>
        <dsp:cNvSpPr/>
      </dsp:nvSpPr>
      <dsp:spPr>
        <a:xfrm rot="10800000">
          <a:off x="1122447" y="1797295"/>
          <a:ext cx="3853269" cy="607548"/>
        </a:xfrm>
        <a:prstGeom prst="homePlate">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67912" tIns="83820" rIns="156464" bIns="83820" numCol="1" spcCol="1270" anchor="ctr" anchorCtr="0">
          <a:noAutofit/>
        </a:bodyPr>
        <a:lstStyle/>
        <a:p>
          <a:pPr lvl="0" algn="ctr" defTabSz="977900">
            <a:lnSpc>
              <a:spcPct val="90000"/>
            </a:lnSpc>
            <a:spcBef>
              <a:spcPct val="0"/>
            </a:spcBef>
            <a:spcAft>
              <a:spcPct val="35000"/>
            </a:spcAft>
          </a:pPr>
          <a:r>
            <a:rPr lang="en-US" sz="2200" kern="1200" dirty="0"/>
            <a:t>Infrastructure upgradation</a:t>
          </a:r>
          <a:endParaRPr lang="en-IN" sz="2200" kern="1200" dirty="0"/>
        </a:p>
      </dsp:txBody>
      <dsp:txXfrm rot="10800000">
        <a:off x="1274334" y="1797295"/>
        <a:ext cx="3701382" cy="607548"/>
      </dsp:txXfrm>
    </dsp:sp>
    <dsp:sp modelId="{C1C50059-2359-4322-AAA5-801B10394DEE}">
      <dsp:nvSpPr>
        <dsp:cNvPr id="0" name=""/>
        <dsp:cNvSpPr/>
      </dsp:nvSpPr>
      <dsp:spPr>
        <a:xfrm>
          <a:off x="818673" y="1766917"/>
          <a:ext cx="607548" cy="668302"/>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088" t="4626" r="-7912" b="-462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73699D-2155-408C-87AA-6504C1212C9C}">
      <dsp:nvSpPr>
        <dsp:cNvPr id="0" name=""/>
        <dsp:cNvSpPr/>
      </dsp:nvSpPr>
      <dsp:spPr>
        <a:xfrm rot="10800000">
          <a:off x="1122447" y="2646955"/>
          <a:ext cx="3853269" cy="607548"/>
        </a:xfrm>
        <a:prstGeom prst="homePlat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267912" tIns="83820" rIns="156464" bIns="83820" numCol="1" spcCol="1270" anchor="ctr" anchorCtr="0">
          <a:noAutofit/>
        </a:bodyPr>
        <a:lstStyle/>
        <a:p>
          <a:pPr lvl="0" algn="ctr" defTabSz="977900">
            <a:lnSpc>
              <a:spcPct val="90000"/>
            </a:lnSpc>
            <a:spcBef>
              <a:spcPct val="0"/>
            </a:spcBef>
            <a:spcAft>
              <a:spcPct val="35000"/>
            </a:spcAft>
          </a:pPr>
          <a:r>
            <a:rPr lang="en-US" sz="2200" kern="1200" dirty="0"/>
            <a:t>Inadequate technical staff</a:t>
          </a:r>
          <a:endParaRPr lang="en-IN" sz="2200" kern="1200" dirty="0"/>
        </a:p>
      </dsp:txBody>
      <dsp:txXfrm rot="10800000">
        <a:off x="1274334" y="2646955"/>
        <a:ext cx="3701382" cy="607548"/>
      </dsp:txXfrm>
    </dsp:sp>
    <dsp:sp modelId="{9A6F962D-8490-4189-8A97-E76BA36BB0DD}">
      <dsp:nvSpPr>
        <dsp:cNvPr id="0" name=""/>
        <dsp:cNvSpPr/>
      </dsp:nvSpPr>
      <dsp:spPr>
        <a:xfrm>
          <a:off x="818673" y="2616578"/>
          <a:ext cx="607548" cy="668302"/>
        </a:xfrm>
        <a:prstGeom prst="ellipse">
          <a:avLst/>
        </a:prstGeom>
        <a:blipFill dpi="0" rotWithShape="1">
          <a:blip xmlns:r="http://schemas.openxmlformats.org/officeDocument/2006/relationships" r:embed="rId4">
            <a:biLevel thresh="50000"/>
            <a:extLst>
              <a:ext uri="{28A0092B-C50C-407E-A947-70E740481C1C}">
                <a14:useLocalDpi xmlns:a14="http://schemas.microsoft.com/office/drawing/2010/main" val="0"/>
              </a:ext>
            </a:extLst>
          </a:blip>
          <a:srcRect/>
          <a:stretch>
            <a:fillRect t="-1378" b="-662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C66FF-1DEE-4DBA-8FDD-F0E4F0A88303}">
      <dsp:nvSpPr>
        <dsp:cNvPr id="0" name=""/>
        <dsp:cNvSpPr/>
      </dsp:nvSpPr>
      <dsp:spPr>
        <a:xfrm>
          <a:off x="0" y="324143"/>
          <a:ext cx="5267627" cy="453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44599-164F-45B2-AFAA-966E73473B3D}">
      <dsp:nvSpPr>
        <dsp:cNvPr id="0" name=""/>
        <dsp:cNvSpPr/>
      </dsp:nvSpPr>
      <dsp:spPr>
        <a:xfrm>
          <a:off x="263381" y="58463"/>
          <a:ext cx="3687338" cy="53136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9373" tIns="0" rIns="139373" bIns="0" numCol="1" spcCol="1270" anchor="ctr" anchorCtr="0">
          <a:noAutofit/>
        </a:bodyPr>
        <a:lstStyle/>
        <a:p>
          <a:pPr lvl="0" algn="l" defTabSz="977900">
            <a:lnSpc>
              <a:spcPct val="90000"/>
            </a:lnSpc>
            <a:spcBef>
              <a:spcPct val="0"/>
            </a:spcBef>
            <a:spcAft>
              <a:spcPct val="35000"/>
            </a:spcAft>
          </a:pPr>
          <a:r>
            <a:rPr lang="en-US" sz="2200" kern="1200" dirty="0"/>
            <a:t>Reduction in T&amp;D losses</a:t>
          </a:r>
          <a:endParaRPr lang="en-IN" sz="2200" kern="1200" dirty="0"/>
        </a:p>
      </dsp:txBody>
      <dsp:txXfrm>
        <a:off x="289320" y="84402"/>
        <a:ext cx="3635460" cy="479482"/>
      </dsp:txXfrm>
    </dsp:sp>
    <dsp:sp modelId="{C2AD2037-66B3-47C9-A875-03300B0CDFF2}">
      <dsp:nvSpPr>
        <dsp:cNvPr id="0" name=""/>
        <dsp:cNvSpPr/>
      </dsp:nvSpPr>
      <dsp:spPr>
        <a:xfrm>
          <a:off x="0" y="1140624"/>
          <a:ext cx="5267627" cy="453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D9429D-96A0-46DC-8840-AEFF565E8EAF}">
      <dsp:nvSpPr>
        <dsp:cNvPr id="0" name=""/>
        <dsp:cNvSpPr/>
      </dsp:nvSpPr>
      <dsp:spPr>
        <a:xfrm>
          <a:off x="263381" y="874944"/>
          <a:ext cx="3687338" cy="531360"/>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9373" tIns="0" rIns="139373" bIns="0" numCol="1" spcCol="1270" anchor="ctr" anchorCtr="0">
          <a:noAutofit/>
        </a:bodyPr>
        <a:lstStyle/>
        <a:p>
          <a:pPr lvl="0" algn="l" defTabSz="977900">
            <a:lnSpc>
              <a:spcPct val="90000"/>
            </a:lnSpc>
            <a:spcBef>
              <a:spcPct val="0"/>
            </a:spcBef>
            <a:spcAft>
              <a:spcPct val="35000"/>
            </a:spcAft>
          </a:pPr>
          <a:r>
            <a:rPr lang="en-US" sz="2200" kern="1200" dirty="0"/>
            <a:t>Demand management</a:t>
          </a:r>
          <a:endParaRPr lang="en-IN" sz="2200" kern="1200" dirty="0"/>
        </a:p>
      </dsp:txBody>
      <dsp:txXfrm>
        <a:off x="289320" y="900883"/>
        <a:ext cx="3635460" cy="479482"/>
      </dsp:txXfrm>
    </dsp:sp>
    <dsp:sp modelId="{2F1E8015-D55D-4795-BA69-603A9C97C6F1}">
      <dsp:nvSpPr>
        <dsp:cNvPr id="0" name=""/>
        <dsp:cNvSpPr/>
      </dsp:nvSpPr>
      <dsp:spPr>
        <a:xfrm>
          <a:off x="0" y="1940886"/>
          <a:ext cx="5267627" cy="4536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AFFAAC86-ACE8-4F3B-9415-0FBC3E73CF31}">
      <dsp:nvSpPr>
        <dsp:cNvPr id="0" name=""/>
        <dsp:cNvSpPr/>
      </dsp:nvSpPr>
      <dsp:spPr>
        <a:xfrm>
          <a:off x="263381" y="1691424"/>
          <a:ext cx="3687338" cy="53136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373" tIns="0" rIns="139373" bIns="0" numCol="1" spcCol="1270" anchor="ctr" anchorCtr="0">
          <a:noAutofit/>
        </a:bodyPr>
        <a:lstStyle/>
        <a:p>
          <a:pPr lvl="0" algn="l" defTabSz="977900">
            <a:lnSpc>
              <a:spcPct val="90000"/>
            </a:lnSpc>
            <a:spcBef>
              <a:spcPct val="0"/>
            </a:spcBef>
            <a:spcAft>
              <a:spcPct val="35000"/>
            </a:spcAft>
          </a:pPr>
          <a:r>
            <a:rPr lang="en-US" sz="2200" kern="1200" dirty="0"/>
            <a:t>Network decongestion</a:t>
          </a:r>
          <a:endParaRPr lang="en-IN" sz="2200" kern="1200" dirty="0"/>
        </a:p>
      </dsp:txBody>
      <dsp:txXfrm>
        <a:off x="289320" y="1717363"/>
        <a:ext cx="3635460" cy="479482"/>
      </dsp:txXfrm>
    </dsp:sp>
    <dsp:sp modelId="{FF774BC4-BCFC-464B-B02D-F5C9EDEDCF5E}">
      <dsp:nvSpPr>
        <dsp:cNvPr id="0" name=""/>
        <dsp:cNvSpPr/>
      </dsp:nvSpPr>
      <dsp:spPr>
        <a:xfrm>
          <a:off x="0" y="2773584"/>
          <a:ext cx="5267627" cy="453600"/>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D7F0D9A0-B7A5-4697-AF0E-E9A9EC8898E5}">
      <dsp:nvSpPr>
        <dsp:cNvPr id="0" name=""/>
        <dsp:cNvSpPr/>
      </dsp:nvSpPr>
      <dsp:spPr>
        <a:xfrm>
          <a:off x="263381" y="2507904"/>
          <a:ext cx="3687338" cy="531360"/>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373" tIns="0" rIns="139373" bIns="0" numCol="1" spcCol="1270" anchor="ctr" anchorCtr="0">
          <a:noAutofit/>
        </a:bodyPr>
        <a:lstStyle/>
        <a:p>
          <a:pPr lvl="0" algn="l" defTabSz="977900">
            <a:lnSpc>
              <a:spcPct val="90000"/>
            </a:lnSpc>
            <a:spcBef>
              <a:spcPct val="0"/>
            </a:spcBef>
            <a:spcAft>
              <a:spcPct val="35000"/>
            </a:spcAft>
          </a:pPr>
          <a:r>
            <a:rPr lang="en-US" sz="2200" kern="1200" dirty="0"/>
            <a:t>RPO targets</a:t>
          </a:r>
          <a:endParaRPr lang="en-IN" sz="2200" kern="1200" dirty="0"/>
        </a:p>
      </dsp:txBody>
      <dsp:txXfrm>
        <a:off x="289320" y="2533843"/>
        <a:ext cx="3635460"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9CC1F-F529-4C44-81C6-0BEDEB033547}">
      <dsp:nvSpPr>
        <dsp:cNvPr id="0" name=""/>
        <dsp:cNvSpPr/>
      </dsp:nvSpPr>
      <dsp:spPr>
        <a:xfrm>
          <a:off x="-5486628" y="-840060"/>
          <a:ext cx="6532795" cy="6532795"/>
        </a:xfrm>
        <a:prstGeom prst="blockArc">
          <a:avLst>
            <a:gd name="adj1" fmla="val 18900000"/>
            <a:gd name="adj2" fmla="val 2700000"/>
            <a:gd name="adj3" fmla="val 33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198D9-8D0F-4461-8E77-5FAD897580E8}">
      <dsp:nvSpPr>
        <dsp:cNvPr id="0" name=""/>
        <dsp:cNvSpPr/>
      </dsp:nvSpPr>
      <dsp:spPr>
        <a:xfrm>
          <a:off x="547676" y="373073"/>
          <a:ext cx="7612032" cy="7465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2563" tIns="55880" rIns="55880" bIns="55880" numCol="1" spcCol="1270" anchor="ctr" anchorCtr="0">
          <a:noAutofit/>
        </a:bodyPr>
        <a:lstStyle/>
        <a:p>
          <a:pPr lvl="0" algn="l" defTabSz="977900">
            <a:lnSpc>
              <a:spcPct val="90000"/>
            </a:lnSpc>
            <a:spcBef>
              <a:spcPct val="0"/>
            </a:spcBef>
            <a:spcAft>
              <a:spcPct val="35000"/>
            </a:spcAft>
          </a:pPr>
          <a:r>
            <a:rPr lang="en-IN" sz="2200" kern="1200" dirty="0"/>
            <a:t>Cost-benefit analysis method</a:t>
          </a:r>
          <a:endParaRPr lang="en-US" sz="2200" kern="1200" dirty="0"/>
        </a:p>
      </dsp:txBody>
      <dsp:txXfrm>
        <a:off x="547676" y="373073"/>
        <a:ext cx="7612032" cy="746535"/>
      </dsp:txXfrm>
    </dsp:sp>
    <dsp:sp modelId="{D35E26AC-15D8-4A15-9937-45BB0A5B9ED5}">
      <dsp:nvSpPr>
        <dsp:cNvPr id="0" name=""/>
        <dsp:cNvSpPr/>
      </dsp:nvSpPr>
      <dsp:spPr>
        <a:xfrm>
          <a:off x="81091" y="279756"/>
          <a:ext cx="933169" cy="93316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24E0F0-FB3F-41CA-BCA7-7C9C8613DA91}">
      <dsp:nvSpPr>
        <dsp:cNvPr id="0" name=""/>
        <dsp:cNvSpPr/>
      </dsp:nvSpPr>
      <dsp:spPr>
        <a:xfrm>
          <a:off x="975682" y="1493071"/>
          <a:ext cx="7184026" cy="74653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2563" tIns="55880" rIns="55880" bIns="55880" numCol="1" spcCol="1270" anchor="ctr" anchorCtr="0">
          <a:noAutofit/>
        </a:bodyPr>
        <a:lstStyle/>
        <a:p>
          <a:pPr lvl="0" algn="l" defTabSz="977900">
            <a:lnSpc>
              <a:spcPct val="90000"/>
            </a:lnSpc>
            <a:spcBef>
              <a:spcPct val="0"/>
            </a:spcBef>
            <a:spcAft>
              <a:spcPct val="35000"/>
            </a:spcAft>
          </a:pPr>
          <a:r>
            <a:rPr lang="en-IN" sz="2200" kern="1200" dirty="0"/>
            <a:t>Location and time specific</a:t>
          </a:r>
        </a:p>
      </dsp:txBody>
      <dsp:txXfrm>
        <a:off x="975682" y="1493071"/>
        <a:ext cx="7184026" cy="746535"/>
      </dsp:txXfrm>
    </dsp:sp>
    <dsp:sp modelId="{9D9CD318-BEAE-448D-BE0A-BC7A3CB4E66D}">
      <dsp:nvSpPr>
        <dsp:cNvPr id="0" name=""/>
        <dsp:cNvSpPr/>
      </dsp:nvSpPr>
      <dsp:spPr>
        <a:xfrm>
          <a:off x="509097" y="1399754"/>
          <a:ext cx="933169" cy="93316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706637-DEF3-4F35-975D-A306BCC4DADA}">
      <dsp:nvSpPr>
        <dsp:cNvPr id="0" name=""/>
        <dsp:cNvSpPr/>
      </dsp:nvSpPr>
      <dsp:spPr>
        <a:xfrm>
          <a:off x="975682" y="2613068"/>
          <a:ext cx="7184026" cy="74653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2563" tIns="55880" rIns="55880" bIns="55880" numCol="1" spcCol="1270" anchor="ctr" anchorCtr="0">
          <a:noAutofit/>
        </a:bodyPr>
        <a:lstStyle/>
        <a:p>
          <a:pPr lvl="0" algn="l" defTabSz="977900">
            <a:lnSpc>
              <a:spcPct val="90000"/>
            </a:lnSpc>
            <a:spcBef>
              <a:spcPct val="0"/>
            </a:spcBef>
            <a:spcAft>
              <a:spcPct val="35000"/>
            </a:spcAft>
          </a:pPr>
          <a:r>
            <a:rPr lang="en-IN" sz="2200" kern="1200" dirty="0"/>
            <a:t>Flexibility to choose different perspectives: discom, consumer, society</a:t>
          </a:r>
        </a:p>
      </dsp:txBody>
      <dsp:txXfrm>
        <a:off x="975682" y="2613068"/>
        <a:ext cx="7184026" cy="746535"/>
      </dsp:txXfrm>
    </dsp:sp>
    <dsp:sp modelId="{93870105-142F-485F-8923-BE3BF59380BB}">
      <dsp:nvSpPr>
        <dsp:cNvPr id="0" name=""/>
        <dsp:cNvSpPr/>
      </dsp:nvSpPr>
      <dsp:spPr>
        <a:xfrm>
          <a:off x="509097" y="2519751"/>
          <a:ext cx="933169" cy="93316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FB73BA-8713-48C6-B004-4ED461B05640}">
      <dsp:nvSpPr>
        <dsp:cNvPr id="0" name=""/>
        <dsp:cNvSpPr/>
      </dsp:nvSpPr>
      <dsp:spPr>
        <a:xfrm>
          <a:off x="547676" y="3733065"/>
          <a:ext cx="7612032" cy="74653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2563" tIns="55880" rIns="55880" bIns="55880" numCol="1" spcCol="1270" anchor="ctr" anchorCtr="0">
          <a:noAutofit/>
        </a:bodyPr>
        <a:lstStyle/>
        <a:p>
          <a:pPr lvl="0" algn="l" defTabSz="977900">
            <a:lnSpc>
              <a:spcPct val="90000"/>
            </a:lnSpc>
            <a:spcBef>
              <a:spcPct val="0"/>
            </a:spcBef>
            <a:spcAft>
              <a:spcPct val="35000"/>
            </a:spcAft>
          </a:pPr>
          <a:r>
            <a:rPr lang="en-US" sz="2200" kern="1200" dirty="0"/>
            <a:t>Equitable compensation of solar electricity</a:t>
          </a:r>
          <a:endParaRPr lang="en-IN" sz="2200" kern="1200" dirty="0"/>
        </a:p>
      </dsp:txBody>
      <dsp:txXfrm>
        <a:off x="547676" y="3733065"/>
        <a:ext cx="7612032" cy="746535"/>
      </dsp:txXfrm>
    </dsp:sp>
    <dsp:sp modelId="{FD1D17FF-0E23-4FF6-874F-B9842D7C1421}">
      <dsp:nvSpPr>
        <dsp:cNvPr id="0" name=""/>
        <dsp:cNvSpPr/>
      </dsp:nvSpPr>
      <dsp:spPr>
        <a:xfrm>
          <a:off x="81091" y="3639748"/>
          <a:ext cx="933169" cy="933169"/>
        </a:xfrm>
        <a:prstGeom prst="ellipse">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04F7F-5D69-4EC3-98D0-3F59CA134B38}">
      <dsp:nvSpPr>
        <dsp:cNvPr id="0" name=""/>
        <dsp:cNvSpPr/>
      </dsp:nvSpPr>
      <dsp:spPr>
        <a:xfrm>
          <a:off x="0" y="374261"/>
          <a:ext cx="10950606"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2F9FBB-D453-47A9-A712-BBC1EC831FAB}">
      <dsp:nvSpPr>
        <dsp:cNvPr id="0" name=""/>
        <dsp:cNvSpPr/>
      </dsp:nvSpPr>
      <dsp:spPr>
        <a:xfrm>
          <a:off x="547530" y="5261"/>
          <a:ext cx="7665424" cy="73800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89735" tIns="0" rIns="289735" bIns="0" numCol="1" spcCol="1270" anchor="ctr" anchorCtr="0">
          <a:noAutofit/>
        </a:bodyPr>
        <a:lstStyle/>
        <a:p>
          <a:pPr lvl="0" algn="l" defTabSz="977900">
            <a:lnSpc>
              <a:spcPct val="90000"/>
            </a:lnSpc>
            <a:spcBef>
              <a:spcPct val="0"/>
            </a:spcBef>
            <a:spcAft>
              <a:spcPct val="35000"/>
            </a:spcAft>
          </a:pPr>
          <a:r>
            <a:rPr lang="en-IN" sz="2200" kern="1200" dirty="0"/>
            <a:t>Efficient demand and supply management</a:t>
          </a:r>
          <a:endParaRPr lang="en-US" sz="2200" kern="1200" dirty="0"/>
        </a:p>
      </dsp:txBody>
      <dsp:txXfrm>
        <a:off x="583556" y="41287"/>
        <a:ext cx="7593372" cy="665948"/>
      </dsp:txXfrm>
    </dsp:sp>
    <dsp:sp modelId="{7F87060C-F958-48EF-8407-19BE0146EDDB}">
      <dsp:nvSpPr>
        <dsp:cNvPr id="0" name=""/>
        <dsp:cNvSpPr/>
      </dsp:nvSpPr>
      <dsp:spPr>
        <a:xfrm>
          <a:off x="0" y="1508261"/>
          <a:ext cx="10950606"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C3B150-D9A0-4D2B-BABD-DB10A1C76AC6}">
      <dsp:nvSpPr>
        <dsp:cNvPr id="0" name=""/>
        <dsp:cNvSpPr/>
      </dsp:nvSpPr>
      <dsp:spPr>
        <a:xfrm>
          <a:off x="547530" y="1139261"/>
          <a:ext cx="7665424" cy="738000"/>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89735" tIns="0" rIns="289735" bIns="0" numCol="1" spcCol="1270" anchor="ctr" anchorCtr="0">
          <a:noAutofit/>
        </a:bodyPr>
        <a:lstStyle/>
        <a:p>
          <a:pPr lvl="0" algn="l" defTabSz="977900">
            <a:lnSpc>
              <a:spcPct val="90000"/>
            </a:lnSpc>
            <a:spcBef>
              <a:spcPct val="0"/>
            </a:spcBef>
            <a:spcAft>
              <a:spcPct val="35000"/>
            </a:spcAft>
          </a:pPr>
          <a:r>
            <a:rPr lang="en-IN" sz="2200" kern="1200" dirty="0"/>
            <a:t>Wiser investments for grid upgradation</a:t>
          </a:r>
        </a:p>
      </dsp:txBody>
      <dsp:txXfrm>
        <a:off x="583556" y="1175287"/>
        <a:ext cx="7593372" cy="665948"/>
      </dsp:txXfrm>
    </dsp:sp>
    <dsp:sp modelId="{76CB8345-4CF9-4318-9D3F-3162D072F41F}">
      <dsp:nvSpPr>
        <dsp:cNvPr id="0" name=""/>
        <dsp:cNvSpPr/>
      </dsp:nvSpPr>
      <dsp:spPr>
        <a:xfrm>
          <a:off x="0" y="2642261"/>
          <a:ext cx="10950606" cy="6300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BDBB2C86-2D95-46F9-AE42-ED8B73A5C108}">
      <dsp:nvSpPr>
        <dsp:cNvPr id="0" name=""/>
        <dsp:cNvSpPr/>
      </dsp:nvSpPr>
      <dsp:spPr>
        <a:xfrm>
          <a:off x="547530" y="2273261"/>
          <a:ext cx="7665424" cy="73800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89735" tIns="0" rIns="289735" bIns="0" numCol="1" spcCol="1270" anchor="ctr" anchorCtr="0">
          <a:noAutofit/>
        </a:bodyPr>
        <a:lstStyle/>
        <a:p>
          <a:pPr lvl="0" algn="l" defTabSz="977900">
            <a:lnSpc>
              <a:spcPct val="90000"/>
            </a:lnSpc>
            <a:spcBef>
              <a:spcPct val="0"/>
            </a:spcBef>
            <a:spcAft>
              <a:spcPct val="35000"/>
            </a:spcAft>
          </a:pPr>
          <a:r>
            <a:rPr lang="en-US" sz="2200" kern="1200" dirty="0"/>
            <a:t>Strategic deployment of rooftop solar projects</a:t>
          </a:r>
          <a:endParaRPr lang="en-IN" sz="2200" kern="1200" dirty="0"/>
        </a:p>
      </dsp:txBody>
      <dsp:txXfrm>
        <a:off x="583556" y="2309287"/>
        <a:ext cx="7593372" cy="665948"/>
      </dsp:txXfrm>
    </dsp:sp>
    <dsp:sp modelId="{141E71AD-8E70-4767-B0BE-FA6B29992550}">
      <dsp:nvSpPr>
        <dsp:cNvPr id="0" name=""/>
        <dsp:cNvSpPr/>
      </dsp:nvSpPr>
      <dsp:spPr>
        <a:xfrm>
          <a:off x="0" y="3776261"/>
          <a:ext cx="10950606" cy="630000"/>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448C0B9B-AC6A-4439-B6D6-DE32C9F6395D}">
      <dsp:nvSpPr>
        <dsp:cNvPr id="0" name=""/>
        <dsp:cNvSpPr/>
      </dsp:nvSpPr>
      <dsp:spPr>
        <a:xfrm>
          <a:off x="547530" y="3407261"/>
          <a:ext cx="7665424" cy="738000"/>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289735" tIns="0" rIns="289735" bIns="0" numCol="1" spcCol="1270" anchor="ctr" anchorCtr="0">
          <a:noAutofit/>
        </a:bodyPr>
        <a:lstStyle/>
        <a:p>
          <a:pPr lvl="0" algn="l" defTabSz="977900">
            <a:lnSpc>
              <a:spcPct val="90000"/>
            </a:lnSpc>
            <a:spcBef>
              <a:spcPct val="0"/>
            </a:spcBef>
            <a:spcAft>
              <a:spcPct val="35000"/>
            </a:spcAft>
          </a:pPr>
          <a:r>
            <a:rPr lang="en-IN" sz="2200" kern="1200" dirty="0"/>
            <a:t>Support for equitable solar tariffs and operational incentives</a:t>
          </a:r>
          <a:endParaRPr lang="en-US" sz="2200" kern="1200" dirty="0"/>
        </a:p>
      </dsp:txBody>
      <dsp:txXfrm>
        <a:off x="583556" y="3443287"/>
        <a:ext cx="7593372" cy="665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8776C-8E87-48EF-96AB-2A6C5EF38FB7}">
      <dsp:nvSpPr>
        <dsp:cNvPr id="0" name=""/>
        <dsp:cNvSpPr/>
      </dsp:nvSpPr>
      <dsp:spPr>
        <a:xfrm rot="5400000">
          <a:off x="1620370" y="1465711"/>
          <a:ext cx="1192136" cy="1121662"/>
        </a:xfrm>
        <a:prstGeom prst="bentUpArrow">
          <a:avLst>
            <a:gd name="adj1" fmla="val 32840"/>
            <a:gd name="adj2" fmla="val 25000"/>
            <a:gd name="adj3" fmla="val 35780"/>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3A36D9-1F73-49AD-9003-98885FB768DF}">
      <dsp:nvSpPr>
        <dsp:cNvPr id="0" name=""/>
        <dsp:cNvSpPr/>
      </dsp:nvSpPr>
      <dsp:spPr>
        <a:xfrm>
          <a:off x="0" y="26432"/>
          <a:ext cx="5205264" cy="1404734"/>
        </a:xfrm>
        <a:prstGeom prst="roundRect">
          <a:avLst>
            <a:gd name="adj" fmla="val 166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Identify benefits and costs of rooftop solar to discom</a:t>
          </a:r>
        </a:p>
      </dsp:txBody>
      <dsp:txXfrm>
        <a:off x="68586" y="95018"/>
        <a:ext cx="5068092" cy="1267562"/>
      </dsp:txXfrm>
    </dsp:sp>
    <dsp:sp modelId="{BD71A795-3DFA-42D9-8301-C22B3FAC9BD4}">
      <dsp:nvSpPr>
        <dsp:cNvPr id="0" name=""/>
        <dsp:cNvSpPr/>
      </dsp:nvSpPr>
      <dsp:spPr>
        <a:xfrm>
          <a:off x="3990433" y="160406"/>
          <a:ext cx="1459596" cy="1135368"/>
        </a:xfrm>
        <a:prstGeom prst="rect">
          <a:avLst/>
        </a:prstGeom>
        <a:noFill/>
        <a:ln>
          <a:noFill/>
        </a:ln>
        <a:effectLst/>
      </dsp:spPr>
      <dsp:style>
        <a:lnRef idx="0">
          <a:scrgbClr r="0" g="0" b="0"/>
        </a:lnRef>
        <a:fillRef idx="0">
          <a:scrgbClr r="0" g="0" b="0"/>
        </a:fillRef>
        <a:effectRef idx="0">
          <a:scrgbClr r="0" g="0" b="0"/>
        </a:effectRef>
        <a:fontRef idx="minor"/>
      </dsp:style>
    </dsp:sp>
    <dsp:sp modelId="{CD79B89C-B5B0-4A0B-BDBF-503AD502E6B2}">
      <dsp:nvSpPr>
        <dsp:cNvPr id="0" name=""/>
        <dsp:cNvSpPr/>
      </dsp:nvSpPr>
      <dsp:spPr>
        <a:xfrm rot="5400000">
          <a:off x="4538341" y="3043692"/>
          <a:ext cx="1192136" cy="1121662"/>
        </a:xfrm>
        <a:prstGeom prst="bentUpArrow">
          <a:avLst>
            <a:gd name="adj1" fmla="val 32840"/>
            <a:gd name="adj2" fmla="val 25000"/>
            <a:gd name="adj3" fmla="val 35780"/>
          </a:avLst>
        </a:prstGeom>
        <a:solidFill>
          <a:schemeClr val="accent3">
            <a:lumMod val="40000"/>
            <a:lumOff val="60000"/>
          </a:schemeClr>
        </a:solidFill>
        <a:ln w="1905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sp>
    <dsp:sp modelId="{C935F794-8FB8-49F4-A4B1-A7731E9F7D0B}">
      <dsp:nvSpPr>
        <dsp:cNvPr id="0" name=""/>
        <dsp:cNvSpPr/>
      </dsp:nvSpPr>
      <dsp:spPr>
        <a:xfrm>
          <a:off x="2792149" y="1604413"/>
          <a:ext cx="5205264" cy="1404734"/>
        </a:xfrm>
        <a:prstGeom prst="roundRect">
          <a:avLst>
            <a:gd name="adj" fmla="val 1667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Define framework</a:t>
          </a:r>
        </a:p>
      </dsp:txBody>
      <dsp:txXfrm>
        <a:off x="2860735" y="1672999"/>
        <a:ext cx="5068092" cy="1267562"/>
      </dsp:txXfrm>
    </dsp:sp>
    <dsp:sp modelId="{C5D8BABA-E8BC-486C-905F-29D94CD40D9B}">
      <dsp:nvSpPr>
        <dsp:cNvPr id="0" name=""/>
        <dsp:cNvSpPr/>
      </dsp:nvSpPr>
      <dsp:spPr>
        <a:xfrm>
          <a:off x="6488960" y="1738386"/>
          <a:ext cx="1459596" cy="1135368"/>
        </a:xfrm>
        <a:prstGeom prst="rect">
          <a:avLst/>
        </a:prstGeom>
        <a:noFill/>
        <a:ln>
          <a:noFill/>
        </a:ln>
        <a:effectLst/>
      </dsp:spPr>
      <dsp:style>
        <a:lnRef idx="0">
          <a:scrgbClr r="0" g="0" b="0"/>
        </a:lnRef>
        <a:fillRef idx="0">
          <a:scrgbClr r="0" g="0" b="0"/>
        </a:fillRef>
        <a:effectRef idx="0">
          <a:scrgbClr r="0" g="0" b="0"/>
        </a:effectRef>
        <a:fontRef idx="minor"/>
      </dsp:style>
    </dsp:sp>
    <dsp:sp modelId="{8F828855-0A56-48D7-A427-4CFBC8E652FE}">
      <dsp:nvSpPr>
        <dsp:cNvPr id="0" name=""/>
        <dsp:cNvSpPr/>
      </dsp:nvSpPr>
      <dsp:spPr>
        <a:xfrm>
          <a:off x="5709769" y="3182393"/>
          <a:ext cx="5205264" cy="1404734"/>
        </a:xfrm>
        <a:prstGeom prst="roundRect">
          <a:avLst>
            <a:gd name="adj" fmla="val 1667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Estimate net benefit and cost</a:t>
          </a:r>
        </a:p>
      </dsp:txBody>
      <dsp:txXfrm>
        <a:off x="5778355" y="3250979"/>
        <a:ext cx="5068092" cy="12675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28917-EB28-411D-BCB0-B72D33B6E21D}">
      <dsp:nvSpPr>
        <dsp:cNvPr id="0" name=""/>
        <dsp:cNvSpPr/>
      </dsp:nvSpPr>
      <dsp:spPr>
        <a:xfrm>
          <a:off x="2487" y="0"/>
          <a:ext cx="2441034" cy="25243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Comprehension</a:t>
          </a:r>
        </a:p>
      </dsp:txBody>
      <dsp:txXfrm>
        <a:off x="2487" y="0"/>
        <a:ext cx="2441034" cy="757308"/>
      </dsp:txXfrm>
    </dsp:sp>
    <dsp:sp modelId="{C4B01857-A044-4FC9-823E-BA132C053E8D}">
      <dsp:nvSpPr>
        <dsp:cNvPr id="0" name=""/>
        <dsp:cNvSpPr/>
      </dsp:nvSpPr>
      <dsp:spPr>
        <a:xfrm>
          <a:off x="246591" y="757308"/>
          <a:ext cx="1952827" cy="164083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a:t>Multiple components</a:t>
          </a:r>
        </a:p>
      </dsp:txBody>
      <dsp:txXfrm>
        <a:off x="294649" y="805366"/>
        <a:ext cx="1856711" cy="1544719"/>
      </dsp:txXfrm>
    </dsp:sp>
    <dsp:sp modelId="{6B954835-E658-40A1-B353-B59E37FE9545}">
      <dsp:nvSpPr>
        <dsp:cNvPr id="0" name=""/>
        <dsp:cNvSpPr/>
      </dsp:nvSpPr>
      <dsp:spPr>
        <a:xfrm>
          <a:off x="2626599" y="0"/>
          <a:ext cx="2441034" cy="25243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Data availability</a:t>
          </a:r>
        </a:p>
      </dsp:txBody>
      <dsp:txXfrm>
        <a:off x="2626599" y="0"/>
        <a:ext cx="2441034" cy="757308"/>
      </dsp:txXfrm>
    </dsp:sp>
    <dsp:sp modelId="{8BC5888D-6594-4D56-AD24-3C9C1B405382}">
      <dsp:nvSpPr>
        <dsp:cNvPr id="0" name=""/>
        <dsp:cNvSpPr/>
      </dsp:nvSpPr>
      <dsp:spPr>
        <a:xfrm>
          <a:off x="2870703" y="757308"/>
          <a:ext cx="1952827" cy="164083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a:t>Granular data required</a:t>
          </a:r>
        </a:p>
      </dsp:txBody>
      <dsp:txXfrm>
        <a:off x="2918761" y="805366"/>
        <a:ext cx="1856711" cy="1544719"/>
      </dsp:txXfrm>
    </dsp:sp>
    <dsp:sp modelId="{EF1935B8-EC81-4E38-AD51-68BDE2097332}">
      <dsp:nvSpPr>
        <dsp:cNvPr id="0" name=""/>
        <dsp:cNvSpPr/>
      </dsp:nvSpPr>
      <dsp:spPr>
        <a:xfrm>
          <a:off x="5250712" y="0"/>
          <a:ext cx="2441034" cy="25243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Data accuracy</a:t>
          </a:r>
        </a:p>
      </dsp:txBody>
      <dsp:txXfrm>
        <a:off x="5250712" y="0"/>
        <a:ext cx="2441034" cy="757308"/>
      </dsp:txXfrm>
    </dsp:sp>
    <dsp:sp modelId="{55AE5CBE-C563-475E-9541-CC74C84B8B7F}">
      <dsp:nvSpPr>
        <dsp:cNvPr id="0" name=""/>
        <dsp:cNvSpPr/>
      </dsp:nvSpPr>
      <dsp:spPr>
        <a:xfrm>
          <a:off x="5494815" y="757308"/>
          <a:ext cx="1952827" cy="164083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a:t>Long term projections</a:t>
          </a:r>
        </a:p>
      </dsp:txBody>
      <dsp:txXfrm>
        <a:off x="5542873" y="805366"/>
        <a:ext cx="1856711" cy="1544719"/>
      </dsp:txXfrm>
    </dsp:sp>
    <dsp:sp modelId="{EF611F8A-D3E4-4F6C-8B74-69A8545C3867}">
      <dsp:nvSpPr>
        <dsp:cNvPr id="0" name=""/>
        <dsp:cNvSpPr/>
      </dsp:nvSpPr>
      <dsp:spPr>
        <a:xfrm>
          <a:off x="7874824" y="0"/>
          <a:ext cx="2441034" cy="25243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Computation limitations</a:t>
          </a:r>
        </a:p>
      </dsp:txBody>
      <dsp:txXfrm>
        <a:off x="7874824" y="0"/>
        <a:ext cx="2441034" cy="757308"/>
      </dsp:txXfrm>
    </dsp:sp>
    <dsp:sp modelId="{AD449498-3BEA-4567-B117-1B3DD58FE6DC}">
      <dsp:nvSpPr>
        <dsp:cNvPr id="0" name=""/>
        <dsp:cNvSpPr/>
      </dsp:nvSpPr>
      <dsp:spPr>
        <a:xfrm>
          <a:off x="8118928" y="757308"/>
          <a:ext cx="1952827" cy="1640835"/>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a:t>Scaling up the analysis from DT level to the entire service area</a:t>
          </a:r>
        </a:p>
      </dsp:txBody>
      <dsp:txXfrm>
        <a:off x="8166986" y="805366"/>
        <a:ext cx="1856711" cy="15447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CB328-6389-4981-95B2-2DF983DEF8D6}">
      <dsp:nvSpPr>
        <dsp:cNvPr id="0" name=""/>
        <dsp:cNvSpPr/>
      </dsp:nvSpPr>
      <dsp:spPr>
        <a:xfrm>
          <a:off x="6482" y="574068"/>
          <a:ext cx="2716282" cy="31956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5C5BC9-69AD-43E8-AD65-5A16748D2B13}">
      <dsp:nvSpPr>
        <dsp:cNvPr id="0" name=""/>
        <dsp:cNvSpPr/>
      </dsp:nvSpPr>
      <dsp:spPr>
        <a:xfrm>
          <a:off x="6482" y="694083"/>
          <a:ext cx="199547" cy="199547"/>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5E3158-2EAC-43D4-B389-B3BCC45F8EAD}">
      <dsp:nvSpPr>
        <dsp:cNvPr id="0" name=""/>
        <dsp:cNvSpPr/>
      </dsp:nvSpPr>
      <dsp:spPr>
        <a:xfrm>
          <a:off x="6482" y="0"/>
          <a:ext cx="2716282" cy="57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n-IN" sz="2600" kern="1200" dirty="0"/>
            <a:t>Rated Capacity</a:t>
          </a:r>
        </a:p>
      </dsp:txBody>
      <dsp:txXfrm>
        <a:off x="6482" y="0"/>
        <a:ext cx="2716282" cy="574068"/>
      </dsp:txXfrm>
    </dsp:sp>
    <dsp:sp modelId="{98F6F315-8DD7-4F8C-9AB0-2874489AF79B}">
      <dsp:nvSpPr>
        <dsp:cNvPr id="0" name=""/>
        <dsp:cNvSpPr/>
      </dsp:nvSpPr>
      <dsp:spPr>
        <a:xfrm>
          <a:off x="6482" y="1159223"/>
          <a:ext cx="199542" cy="199542"/>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EEA98F-79D5-40FA-9A5C-FF13D108B141}">
      <dsp:nvSpPr>
        <dsp:cNvPr id="0" name=""/>
        <dsp:cNvSpPr/>
      </dsp:nvSpPr>
      <dsp:spPr>
        <a:xfrm>
          <a:off x="196622" y="1026427"/>
          <a:ext cx="2526142" cy="46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IN" sz="1600" kern="1200" dirty="0"/>
            <a:t>100 kVA</a:t>
          </a:r>
        </a:p>
      </dsp:txBody>
      <dsp:txXfrm>
        <a:off x="196622" y="1026427"/>
        <a:ext cx="2526142" cy="465135"/>
      </dsp:txXfrm>
    </dsp:sp>
    <dsp:sp modelId="{D2E9AC56-6044-4690-87B3-15C9204DABD9}">
      <dsp:nvSpPr>
        <dsp:cNvPr id="0" name=""/>
        <dsp:cNvSpPr/>
      </dsp:nvSpPr>
      <dsp:spPr>
        <a:xfrm>
          <a:off x="6482" y="1624358"/>
          <a:ext cx="199542" cy="199542"/>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0C4747-82F1-41FC-9DC6-F7701C3DFE83}">
      <dsp:nvSpPr>
        <dsp:cNvPr id="0" name=""/>
        <dsp:cNvSpPr/>
      </dsp:nvSpPr>
      <dsp:spPr>
        <a:xfrm>
          <a:off x="196622" y="1491562"/>
          <a:ext cx="2526142" cy="46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IN" sz="1600" kern="1200" dirty="0"/>
            <a:t>630 kVA</a:t>
          </a:r>
        </a:p>
      </dsp:txBody>
      <dsp:txXfrm>
        <a:off x="196622" y="1491562"/>
        <a:ext cx="2526142" cy="465135"/>
      </dsp:txXfrm>
    </dsp:sp>
    <dsp:sp modelId="{F59D2192-96C4-45A9-9344-35B7B68D0F8B}">
      <dsp:nvSpPr>
        <dsp:cNvPr id="0" name=""/>
        <dsp:cNvSpPr/>
      </dsp:nvSpPr>
      <dsp:spPr>
        <a:xfrm>
          <a:off x="6482" y="2089494"/>
          <a:ext cx="199542" cy="199542"/>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1CE678-7471-418A-91E9-8BF7D8F7277F}">
      <dsp:nvSpPr>
        <dsp:cNvPr id="0" name=""/>
        <dsp:cNvSpPr/>
      </dsp:nvSpPr>
      <dsp:spPr>
        <a:xfrm>
          <a:off x="196622" y="1956697"/>
          <a:ext cx="2526142" cy="46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IN" sz="1600" kern="1200" dirty="0"/>
            <a:t>990 kVA</a:t>
          </a:r>
        </a:p>
      </dsp:txBody>
      <dsp:txXfrm>
        <a:off x="196622" y="1956697"/>
        <a:ext cx="2526142" cy="465135"/>
      </dsp:txXfrm>
    </dsp:sp>
    <dsp:sp modelId="{1A1D5129-3787-4E71-9D37-4B31040462DA}">
      <dsp:nvSpPr>
        <dsp:cNvPr id="0" name=""/>
        <dsp:cNvSpPr/>
      </dsp:nvSpPr>
      <dsp:spPr>
        <a:xfrm>
          <a:off x="2858579" y="574068"/>
          <a:ext cx="2716282" cy="31956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39D633-F58A-484D-A7CC-D9D8576413E9}">
      <dsp:nvSpPr>
        <dsp:cNvPr id="0" name=""/>
        <dsp:cNvSpPr/>
      </dsp:nvSpPr>
      <dsp:spPr>
        <a:xfrm>
          <a:off x="2858579" y="694083"/>
          <a:ext cx="199547" cy="199547"/>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40650B-BDD5-45B7-97C6-981EDABAB2B4}">
      <dsp:nvSpPr>
        <dsp:cNvPr id="0" name=""/>
        <dsp:cNvSpPr/>
      </dsp:nvSpPr>
      <dsp:spPr>
        <a:xfrm>
          <a:off x="2858579" y="0"/>
          <a:ext cx="2716282" cy="57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n-IN" sz="2600" kern="1200" dirty="0"/>
            <a:t>Peak Loading</a:t>
          </a:r>
        </a:p>
      </dsp:txBody>
      <dsp:txXfrm>
        <a:off x="2858579" y="0"/>
        <a:ext cx="2716282" cy="574068"/>
      </dsp:txXfrm>
    </dsp:sp>
    <dsp:sp modelId="{D8DBB20B-6763-4CA2-9B3D-BDA322F3E495}">
      <dsp:nvSpPr>
        <dsp:cNvPr id="0" name=""/>
        <dsp:cNvSpPr/>
      </dsp:nvSpPr>
      <dsp:spPr>
        <a:xfrm>
          <a:off x="2858579" y="1159223"/>
          <a:ext cx="199542" cy="199542"/>
        </a:xfrm>
        <a:prstGeom prst="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14CBCF84-A699-444C-835C-2AA01DDC74EA}">
      <dsp:nvSpPr>
        <dsp:cNvPr id="0" name=""/>
        <dsp:cNvSpPr/>
      </dsp:nvSpPr>
      <dsp:spPr>
        <a:xfrm>
          <a:off x="3048718" y="1026427"/>
          <a:ext cx="2526142" cy="46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IN" sz="1600" kern="1200" dirty="0"/>
            <a:t>Low</a:t>
          </a:r>
        </a:p>
      </dsp:txBody>
      <dsp:txXfrm>
        <a:off x="3048718" y="1026427"/>
        <a:ext cx="2526142" cy="465135"/>
      </dsp:txXfrm>
    </dsp:sp>
    <dsp:sp modelId="{152193D4-4D40-4378-84A8-7BBF084138BB}">
      <dsp:nvSpPr>
        <dsp:cNvPr id="0" name=""/>
        <dsp:cNvSpPr/>
      </dsp:nvSpPr>
      <dsp:spPr>
        <a:xfrm>
          <a:off x="2858579" y="1624358"/>
          <a:ext cx="199542" cy="199542"/>
        </a:xfrm>
        <a:prstGeom prst="rect">
          <a:avLst/>
        </a:prstGeom>
        <a:solidFill>
          <a:schemeClr val="l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842DD301-2476-4E78-A5A9-B68C38D12413}">
      <dsp:nvSpPr>
        <dsp:cNvPr id="0" name=""/>
        <dsp:cNvSpPr/>
      </dsp:nvSpPr>
      <dsp:spPr>
        <a:xfrm>
          <a:off x="3048718" y="1491562"/>
          <a:ext cx="2526142" cy="46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IN" sz="1600" kern="1200" dirty="0"/>
            <a:t>High</a:t>
          </a:r>
        </a:p>
      </dsp:txBody>
      <dsp:txXfrm>
        <a:off x="3048718" y="1491562"/>
        <a:ext cx="2526142" cy="465135"/>
      </dsp:txXfrm>
    </dsp:sp>
    <dsp:sp modelId="{070F52E5-E81A-4CA9-821F-7D57F7092BD8}">
      <dsp:nvSpPr>
        <dsp:cNvPr id="0" name=""/>
        <dsp:cNvSpPr/>
      </dsp:nvSpPr>
      <dsp:spPr>
        <a:xfrm>
          <a:off x="5710675" y="574068"/>
          <a:ext cx="2716282" cy="31956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6B789C-C135-4BF3-94DE-C11A87F3FBA1}">
      <dsp:nvSpPr>
        <dsp:cNvPr id="0" name=""/>
        <dsp:cNvSpPr/>
      </dsp:nvSpPr>
      <dsp:spPr>
        <a:xfrm>
          <a:off x="5710675" y="694083"/>
          <a:ext cx="199547" cy="19954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6915A3-2CA6-4743-9675-96182CC86746}">
      <dsp:nvSpPr>
        <dsp:cNvPr id="0" name=""/>
        <dsp:cNvSpPr/>
      </dsp:nvSpPr>
      <dsp:spPr>
        <a:xfrm>
          <a:off x="5710675" y="0"/>
          <a:ext cx="2716282" cy="57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n-IN" sz="2600" kern="1200" dirty="0"/>
            <a:t>RTS penetration</a:t>
          </a:r>
        </a:p>
      </dsp:txBody>
      <dsp:txXfrm>
        <a:off x="5710675" y="0"/>
        <a:ext cx="2716282" cy="574068"/>
      </dsp:txXfrm>
    </dsp:sp>
    <dsp:sp modelId="{7B26C8E6-97B9-408E-8BB5-87D038EAFA11}">
      <dsp:nvSpPr>
        <dsp:cNvPr id="0" name=""/>
        <dsp:cNvSpPr/>
      </dsp:nvSpPr>
      <dsp:spPr>
        <a:xfrm>
          <a:off x="5710675" y="1159223"/>
          <a:ext cx="199542" cy="199542"/>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0F3CFA-7B31-472E-B7D2-BD9AD2C81843}">
      <dsp:nvSpPr>
        <dsp:cNvPr id="0" name=""/>
        <dsp:cNvSpPr/>
      </dsp:nvSpPr>
      <dsp:spPr>
        <a:xfrm>
          <a:off x="5900815" y="1026427"/>
          <a:ext cx="2526142" cy="46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IN" sz="1600" kern="1200" dirty="0"/>
            <a:t>Low (&lt;10 per cent)</a:t>
          </a:r>
        </a:p>
      </dsp:txBody>
      <dsp:txXfrm>
        <a:off x="5900815" y="1026427"/>
        <a:ext cx="2526142" cy="465135"/>
      </dsp:txXfrm>
    </dsp:sp>
    <dsp:sp modelId="{8F05F196-3E62-4DCC-A28D-072D6002F809}">
      <dsp:nvSpPr>
        <dsp:cNvPr id="0" name=""/>
        <dsp:cNvSpPr/>
      </dsp:nvSpPr>
      <dsp:spPr>
        <a:xfrm>
          <a:off x="5710675" y="1624358"/>
          <a:ext cx="199542" cy="199542"/>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98311C-83E1-4655-B873-1E9A0689493C}">
      <dsp:nvSpPr>
        <dsp:cNvPr id="0" name=""/>
        <dsp:cNvSpPr/>
      </dsp:nvSpPr>
      <dsp:spPr>
        <a:xfrm>
          <a:off x="5900815" y="1491562"/>
          <a:ext cx="2526142" cy="46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IN" sz="1600" kern="1200" dirty="0"/>
            <a:t>High (&gt;10 per cent)</a:t>
          </a:r>
        </a:p>
      </dsp:txBody>
      <dsp:txXfrm>
        <a:off x="5900815" y="1491562"/>
        <a:ext cx="2526142" cy="465135"/>
      </dsp:txXfrm>
    </dsp:sp>
    <dsp:sp modelId="{7E818A57-B794-41A2-A682-C4EE77715B67}">
      <dsp:nvSpPr>
        <dsp:cNvPr id="0" name=""/>
        <dsp:cNvSpPr/>
      </dsp:nvSpPr>
      <dsp:spPr>
        <a:xfrm>
          <a:off x="8562771" y="574068"/>
          <a:ext cx="2716282" cy="319562"/>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8AA68C37-6C6A-4B49-A34F-6E6BB1B3E047}">
      <dsp:nvSpPr>
        <dsp:cNvPr id="0" name=""/>
        <dsp:cNvSpPr/>
      </dsp:nvSpPr>
      <dsp:spPr>
        <a:xfrm>
          <a:off x="8562771" y="694083"/>
          <a:ext cx="199547" cy="199547"/>
        </a:xfrm>
        <a:prstGeom prst="rect">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24125FCD-1926-4FCB-92A1-573C864008E7}">
      <dsp:nvSpPr>
        <dsp:cNvPr id="0" name=""/>
        <dsp:cNvSpPr/>
      </dsp:nvSpPr>
      <dsp:spPr>
        <a:xfrm>
          <a:off x="8562771" y="0"/>
          <a:ext cx="2716282" cy="57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n-IN" sz="2600" kern="1200" dirty="0"/>
            <a:t>Consumer category</a:t>
          </a:r>
        </a:p>
      </dsp:txBody>
      <dsp:txXfrm>
        <a:off x="8562771" y="0"/>
        <a:ext cx="2716282" cy="574068"/>
      </dsp:txXfrm>
    </dsp:sp>
    <dsp:sp modelId="{2753A758-B8A7-4680-BE49-6C6E714433BF}">
      <dsp:nvSpPr>
        <dsp:cNvPr id="0" name=""/>
        <dsp:cNvSpPr/>
      </dsp:nvSpPr>
      <dsp:spPr>
        <a:xfrm>
          <a:off x="8562771" y="1159223"/>
          <a:ext cx="199542" cy="199542"/>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7291BD-1BA8-4CBB-A3DE-E0A2C88685A2}">
      <dsp:nvSpPr>
        <dsp:cNvPr id="0" name=""/>
        <dsp:cNvSpPr/>
      </dsp:nvSpPr>
      <dsp:spPr>
        <a:xfrm>
          <a:off x="8752911" y="1026427"/>
          <a:ext cx="2526142" cy="46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IN" sz="1600" kern="1200" dirty="0"/>
            <a:t>Residential</a:t>
          </a:r>
        </a:p>
      </dsp:txBody>
      <dsp:txXfrm>
        <a:off x="8752911" y="1026427"/>
        <a:ext cx="2526142" cy="465135"/>
      </dsp:txXfrm>
    </dsp:sp>
    <dsp:sp modelId="{A0C2D926-86DF-4BA3-89AC-6171C2146C1B}">
      <dsp:nvSpPr>
        <dsp:cNvPr id="0" name=""/>
        <dsp:cNvSpPr/>
      </dsp:nvSpPr>
      <dsp:spPr>
        <a:xfrm>
          <a:off x="8562771" y="1624358"/>
          <a:ext cx="199542" cy="199542"/>
        </a:xfrm>
        <a:prstGeom prst="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6E90759A-6601-4F98-B4CF-723B14D8265E}">
      <dsp:nvSpPr>
        <dsp:cNvPr id="0" name=""/>
        <dsp:cNvSpPr/>
      </dsp:nvSpPr>
      <dsp:spPr>
        <a:xfrm>
          <a:off x="8752911" y="1491562"/>
          <a:ext cx="2526142" cy="46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IN" sz="1600" kern="1200" dirty="0"/>
            <a:t>Industrial</a:t>
          </a:r>
        </a:p>
      </dsp:txBody>
      <dsp:txXfrm>
        <a:off x="8752911" y="1491562"/>
        <a:ext cx="2526142" cy="465135"/>
      </dsp:txXfrm>
    </dsp:sp>
    <dsp:sp modelId="{91A6E04D-2C01-4A0D-8282-ECEDFF9D59A2}">
      <dsp:nvSpPr>
        <dsp:cNvPr id="0" name=""/>
        <dsp:cNvSpPr/>
      </dsp:nvSpPr>
      <dsp:spPr>
        <a:xfrm>
          <a:off x="8562771" y="2089494"/>
          <a:ext cx="199542" cy="199542"/>
        </a:xfrm>
        <a:prstGeom prst="rect">
          <a:avLst/>
        </a:prstGeom>
        <a:solidFill>
          <a:schemeClr val="lt1">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5C82497D-8ACC-469E-86FF-2D99C102CCD0}">
      <dsp:nvSpPr>
        <dsp:cNvPr id="0" name=""/>
        <dsp:cNvSpPr/>
      </dsp:nvSpPr>
      <dsp:spPr>
        <a:xfrm>
          <a:off x="8752911" y="1956697"/>
          <a:ext cx="2526142" cy="46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IN" sz="1600" kern="1200" dirty="0"/>
            <a:t>Commercial</a:t>
          </a:r>
        </a:p>
      </dsp:txBody>
      <dsp:txXfrm>
        <a:off x="8752911" y="1956697"/>
        <a:ext cx="2526142" cy="465135"/>
      </dsp:txXfrm>
    </dsp:sp>
    <dsp:sp modelId="{F94CA17E-0E74-475B-A59C-B66676750114}">
      <dsp:nvSpPr>
        <dsp:cNvPr id="0" name=""/>
        <dsp:cNvSpPr/>
      </dsp:nvSpPr>
      <dsp:spPr>
        <a:xfrm>
          <a:off x="8562771" y="2554629"/>
          <a:ext cx="199542" cy="199542"/>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D388D-0E22-47ED-A159-FF90D409EAF6}">
      <dsp:nvSpPr>
        <dsp:cNvPr id="0" name=""/>
        <dsp:cNvSpPr/>
      </dsp:nvSpPr>
      <dsp:spPr>
        <a:xfrm>
          <a:off x="8752911" y="2421833"/>
          <a:ext cx="2526142" cy="46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IN" sz="1600" kern="1200" dirty="0"/>
            <a:t>Government</a:t>
          </a:r>
        </a:p>
      </dsp:txBody>
      <dsp:txXfrm>
        <a:off x="8752911" y="2421833"/>
        <a:ext cx="2526142" cy="465135"/>
      </dsp:txXfrm>
    </dsp:sp>
    <dsp:sp modelId="{2258AC21-1E7A-4CBC-9C13-341908216F9C}">
      <dsp:nvSpPr>
        <dsp:cNvPr id="0" name=""/>
        <dsp:cNvSpPr/>
      </dsp:nvSpPr>
      <dsp:spPr>
        <a:xfrm>
          <a:off x="8562771" y="3019764"/>
          <a:ext cx="199542" cy="199542"/>
        </a:xfrm>
        <a:prstGeom prst="rect">
          <a:avLst/>
        </a:prstGeom>
        <a:solidFill>
          <a:schemeClr val="l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B171DFEC-8405-425F-831C-00681DADF751}">
      <dsp:nvSpPr>
        <dsp:cNvPr id="0" name=""/>
        <dsp:cNvSpPr/>
      </dsp:nvSpPr>
      <dsp:spPr>
        <a:xfrm>
          <a:off x="8752911" y="2886968"/>
          <a:ext cx="2526142" cy="46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IN" sz="1600" kern="1200" dirty="0"/>
            <a:t>Institutional</a:t>
          </a:r>
        </a:p>
      </dsp:txBody>
      <dsp:txXfrm>
        <a:off x="8752911" y="2886968"/>
        <a:ext cx="2526142" cy="4651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DCA22-3C26-4671-AE47-9207159E3B14}">
      <dsp:nvSpPr>
        <dsp:cNvPr id="0" name=""/>
        <dsp:cNvSpPr/>
      </dsp:nvSpPr>
      <dsp:spPr>
        <a:xfrm rot="16200000">
          <a:off x="466357" y="-466357"/>
          <a:ext cx="1587500" cy="2520214"/>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solidFill>
                <a:schemeClr val="bg1"/>
              </a:solidFill>
            </a:rPr>
            <a:t>CUF: 9.07%</a:t>
          </a:r>
        </a:p>
      </dsp:txBody>
      <dsp:txXfrm rot="5400000">
        <a:off x="0" y="0"/>
        <a:ext cx="2520214" cy="1190625"/>
      </dsp:txXfrm>
    </dsp:sp>
    <dsp:sp modelId="{8F99CC41-CC45-44FC-94DD-7C930263582D}">
      <dsp:nvSpPr>
        <dsp:cNvPr id="0" name=""/>
        <dsp:cNvSpPr/>
      </dsp:nvSpPr>
      <dsp:spPr>
        <a:xfrm>
          <a:off x="2520214" y="0"/>
          <a:ext cx="2520214" cy="15875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solidFill>
                <a:schemeClr val="bg1"/>
              </a:solidFill>
            </a:rPr>
            <a:t>Installed RTS capacity: 50 kW</a:t>
          </a:r>
        </a:p>
      </dsp:txBody>
      <dsp:txXfrm>
        <a:off x="2520214" y="0"/>
        <a:ext cx="2520214" cy="1190625"/>
      </dsp:txXfrm>
    </dsp:sp>
    <dsp:sp modelId="{4073842E-D894-48C0-9886-7C0BB0A3B221}">
      <dsp:nvSpPr>
        <dsp:cNvPr id="0" name=""/>
        <dsp:cNvSpPr/>
      </dsp:nvSpPr>
      <dsp:spPr>
        <a:xfrm rot="10800000">
          <a:off x="0" y="1587500"/>
          <a:ext cx="2520214" cy="1587500"/>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solidFill>
                <a:schemeClr val="bg1"/>
              </a:solidFill>
            </a:rPr>
            <a:t>SCF: </a:t>
          </a:r>
          <a:r>
            <a:rPr lang="en-US" sz="2100" b="0" i="0" u="none" strike="noStrike" kern="1200" dirty="0">
              <a:solidFill>
                <a:schemeClr val="bg1"/>
              </a:solidFill>
              <a:effectLst/>
              <a:latin typeface="Calibri" panose="020F0502020204030204" pitchFamily="34" charset="0"/>
              <a:ea typeface="+mn-ea"/>
              <a:cs typeface="+mn-cs"/>
            </a:rPr>
            <a:t>3.02%</a:t>
          </a:r>
        </a:p>
        <a:p>
          <a:pPr lvl="0" algn="ctr" defTabSz="933450">
            <a:lnSpc>
              <a:spcPct val="90000"/>
            </a:lnSpc>
            <a:spcBef>
              <a:spcPct val="0"/>
            </a:spcBef>
            <a:spcAft>
              <a:spcPct val="35000"/>
            </a:spcAft>
          </a:pPr>
          <a:r>
            <a:rPr lang="en-US" sz="2100" b="0" i="0" u="none" strike="noStrike" kern="1200" dirty="0">
              <a:solidFill>
                <a:schemeClr val="bg1"/>
              </a:solidFill>
              <a:effectLst/>
              <a:latin typeface="Calibri" panose="020F0502020204030204" pitchFamily="34" charset="0"/>
              <a:ea typeface="+mn-ea"/>
              <a:cs typeface="+mn-cs"/>
            </a:rPr>
            <a:t>DCF: 2.11%</a:t>
          </a:r>
          <a:endParaRPr lang="en-US" sz="2100" kern="1200" dirty="0">
            <a:solidFill>
              <a:schemeClr val="bg1"/>
            </a:solidFill>
          </a:endParaRPr>
        </a:p>
      </dsp:txBody>
      <dsp:txXfrm rot="10800000">
        <a:off x="0" y="1984374"/>
        <a:ext cx="2520214" cy="1190625"/>
      </dsp:txXfrm>
    </dsp:sp>
    <dsp:sp modelId="{F90D84A4-0DE2-4BA5-875E-184DDF4D496D}">
      <dsp:nvSpPr>
        <dsp:cNvPr id="0" name=""/>
        <dsp:cNvSpPr/>
      </dsp:nvSpPr>
      <dsp:spPr>
        <a:xfrm rot="5400000">
          <a:off x="2986571" y="1121142"/>
          <a:ext cx="1587500" cy="2520214"/>
        </a:xfrm>
        <a:prstGeom prst="round1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solidFill>
                <a:schemeClr val="bg1"/>
              </a:solidFill>
            </a:rPr>
            <a:t>Consumer category: Residential</a:t>
          </a:r>
        </a:p>
      </dsp:txBody>
      <dsp:txXfrm rot="-5400000">
        <a:off x="2520215" y="1984374"/>
        <a:ext cx="2520214" cy="1190625"/>
      </dsp:txXfrm>
    </dsp:sp>
    <dsp:sp modelId="{3C93E195-E46E-472A-AF54-0BDCA8D862BF}">
      <dsp:nvSpPr>
        <dsp:cNvPr id="0" name=""/>
        <dsp:cNvSpPr/>
      </dsp:nvSpPr>
      <dsp:spPr>
        <a:xfrm>
          <a:off x="1490311" y="1138281"/>
          <a:ext cx="2059806" cy="898437"/>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a:solidFill>
                <a:schemeClr val="tx1"/>
              </a:solidFill>
            </a:rPr>
            <a:t>DT characteristics</a:t>
          </a:r>
        </a:p>
      </dsp:txBody>
      <dsp:txXfrm>
        <a:off x="1534169" y="1182139"/>
        <a:ext cx="1972090" cy="8107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256654-F160-584D-9658-48C99E651667}" type="datetimeFigureOut">
              <a:rPr lang="en-US" smtClean="0"/>
              <a:t>7/18/19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106508-A47A-CA4B-AB8B-BB3429016AFE}" type="slidenum">
              <a:rPr lang="en-US" smtClean="0"/>
              <a:t>‹#›</a:t>
            </a:fld>
            <a:endParaRPr lang="en-US"/>
          </a:p>
        </p:txBody>
      </p:sp>
    </p:spTree>
    <p:extLst>
      <p:ext uri="{BB962C8B-B14F-4D97-AF65-F5344CB8AC3E}">
        <p14:creationId xmlns:p14="http://schemas.microsoft.com/office/powerpoint/2010/main" val="1350375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2347B-69B7-4E77-84FF-76C9D6C9772D}" type="datetimeFigureOut">
              <a:rPr lang="en-US" smtClean="0"/>
              <a:t>7/18/19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22C6E-F99A-4F8F-B6FA-24238DF52F23}" type="slidenum">
              <a:rPr lang="en-US" smtClean="0"/>
              <a:t>‹#›</a:t>
            </a:fld>
            <a:endParaRPr lang="en-US"/>
          </a:p>
        </p:txBody>
      </p:sp>
    </p:spTree>
    <p:extLst>
      <p:ext uri="{BB962C8B-B14F-4D97-AF65-F5344CB8AC3E}">
        <p14:creationId xmlns:p14="http://schemas.microsoft.com/office/powerpoint/2010/main" val="408390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Inequitable billing methods: gross, net, virtual:</a:t>
            </a:r>
            <a:r>
              <a:rPr lang="en-US" baseline="0" dirty="0"/>
              <a:t> volumetric and </a:t>
            </a:r>
            <a:r>
              <a:rPr lang="en-US" dirty="0"/>
              <a:t>Uniform feed-in tariff</a:t>
            </a:r>
            <a:r>
              <a:rPr lang="en-US" baseline="0" dirty="0"/>
              <a:t> (location, time not imp): loss to discom: peak or non-peak ; loading of DT</a:t>
            </a:r>
          </a:p>
          <a:p>
            <a:r>
              <a:rPr lang="en-US" dirty="0"/>
              <a:t>Infra: </a:t>
            </a:r>
            <a:r>
              <a:rPr lang="en-US" dirty="0" err="1"/>
              <a:t>dt</a:t>
            </a:r>
            <a:r>
              <a:rPr lang="en-US" dirty="0"/>
              <a:t> cap, grid balancing, intermittent nature of solar</a:t>
            </a:r>
          </a:p>
          <a:p>
            <a:r>
              <a:rPr lang="en-US" dirty="0"/>
              <a:t>Lack</a:t>
            </a:r>
            <a:r>
              <a:rPr lang="en-US" baseline="0" dirty="0"/>
              <a:t> of incentives: Transmission charges are exempted</a:t>
            </a:r>
            <a:endParaRPr lang="en-IN" dirty="0"/>
          </a:p>
        </p:txBody>
      </p:sp>
      <p:sp>
        <p:nvSpPr>
          <p:cNvPr id="4" name="Slide Number Placeholder 3"/>
          <p:cNvSpPr>
            <a:spLocks noGrp="1"/>
          </p:cNvSpPr>
          <p:nvPr>
            <p:ph type="sldNum" sz="quarter" idx="10"/>
          </p:nvPr>
        </p:nvSpPr>
        <p:spPr/>
        <p:txBody>
          <a:bodyPr/>
          <a:lstStyle/>
          <a:p>
            <a:fld id="{E8122C6E-F99A-4F8F-B6FA-24238DF52F23}" type="slidenum">
              <a:rPr lang="en-US" smtClean="0"/>
              <a:t>6</a:t>
            </a:fld>
            <a:endParaRPr lang="en-US"/>
          </a:p>
        </p:txBody>
      </p:sp>
    </p:spTree>
    <p:extLst>
      <p:ext uri="{BB962C8B-B14F-4D97-AF65-F5344CB8AC3E}">
        <p14:creationId xmlns:p14="http://schemas.microsoft.com/office/powerpoint/2010/main" val="47667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Uniform feed-in tariff</a:t>
            </a:r>
            <a:r>
              <a:rPr lang="en-US" baseline="0" dirty="0"/>
              <a:t> (location, time not imp): loss to discom: peak or non-peak ;</a:t>
            </a:r>
          </a:p>
          <a:p>
            <a:r>
              <a:rPr lang="en-US" baseline="0" dirty="0"/>
              <a:t>loading of DT</a:t>
            </a:r>
          </a:p>
          <a:p>
            <a:endParaRPr lang="en-IN" dirty="0"/>
          </a:p>
        </p:txBody>
      </p:sp>
      <p:sp>
        <p:nvSpPr>
          <p:cNvPr id="4" name="Slide Number Placeholder 3"/>
          <p:cNvSpPr>
            <a:spLocks noGrp="1"/>
          </p:cNvSpPr>
          <p:nvPr>
            <p:ph type="sldNum" sz="quarter" idx="10"/>
          </p:nvPr>
        </p:nvSpPr>
        <p:spPr/>
        <p:txBody>
          <a:bodyPr/>
          <a:lstStyle/>
          <a:p>
            <a:fld id="{E8122C6E-F99A-4F8F-B6FA-24238DF52F23}" type="slidenum">
              <a:rPr lang="en-US" smtClean="0"/>
              <a:t>7</a:t>
            </a:fld>
            <a:endParaRPr lang="en-US"/>
          </a:p>
        </p:txBody>
      </p:sp>
    </p:spTree>
    <p:extLst>
      <p:ext uri="{BB962C8B-B14F-4D97-AF65-F5344CB8AC3E}">
        <p14:creationId xmlns:p14="http://schemas.microsoft.com/office/powerpoint/2010/main" val="178460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Uniform feed-in tariff</a:t>
            </a:r>
            <a:r>
              <a:rPr lang="en-US" baseline="0" dirty="0"/>
              <a:t> (location, time not imp): loss to discom: peak or non-peak ;</a:t>
            </a:r>
          </a:p>
          <a:p>
            <a:r>
              <a:rPr lang="en-US" baseline="0" dirty="0"/>
              <a:t>loading of DT</a:t>
            </a:r>
          </a:p>
          <a:p>
            <a:endParaRPr lang="en-IN" dirty="0"/>
          </a:p>
        </p:txBody>
      </p:sp>
      <p:sp>
        <p:nvSpPr>
          <p:cNvPr id="4" name="Slide Number Placeholder 3"/>
          <p:cNvSpPr>
            <a:spLocks noGrp="1"/>
          </p:cNvSpPr>
          <p:nvPr>
            <p:ph type="sldNum" sz="quarter" idx="10"/>
          </p:nvPr>
        </p:nvSpPr>
        <p:spPr/>
        <p:txBody>
          <a:bodyPr/>
          <a:lstStyle/>
          <a:p>
            <a:fld id="{E8122C6E-F99A-4F8F-B6FA-24238DF52F23}" type="slidenum">
              <a:rPr lang="en-US" smtClean="0"/>
              <a:t>8</a:t>
            </a:fld>
            <a:endParaRPr lang="en-US"/>
          </a:p>
        </p:txBody>
      </p:sp>
    </p:spTree>
    <p:extLst>
      <p:ext uri="{BB962C8B-B14F-4D97-AF65-F5344CB8AC3E}">
        <p14:creationId xmlns:p14="http://schemas.microsoft.com/office/powerpoint/2010/main" val="4162815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B7C82F13-A157-4F0F-8F0E-F6EC507F02A5}"/>
              </a:ext>
            </a:extLst>
          </p:cNvPr>
          <p:cNvSpPr/>
          <p:nvPr userDrawn="1"/>
        </p:nvSpPr>
        <p:spPr>
          <a:xfrm>
            <a:off x="3834065" y="0"/>
            <a:ext cx="8385865" cy="68580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800"/>
          </a:p>
        </p:txBody>
      </p:sp>
      <p:sp>
        <p:nvSpPr>
          <p:cNvPr id="2" name="Title 1">
            <a:extLst>
              <a:ext uri="{FF2B5EF4-FFF2-40B4-BE49-F238E27FC236}">
                <a16:creationId xmlns="" xmlns:a16="http://schemas.microsoft.com/office/drawing/2014/main" id="{04E25470-921C-4F65-AC4A-144175631AF9}"/>
              </a:ext>
            </a:extLst>
          </p:cNvPr>
          <p:cNvSpPr>
            <a:spLocks noGrp="1"/>
          </p:cNvSpPr>
          <p:nvPr>
            <p:ph type="title"/>
          </p:nvPr>
        </p:nvSpPr>
        <p:spPr>
          <a:xfrm>
            <a:off x="4165601" y="2695074"/>
            <a:ext cx="7812505" cy="1315453"/>
          </a:xfrm>
        </p:spPr>
        <p:txBody>
          <a:bodyPr>
            <a:normAutofit/>
          </a:bodyPr>
          <a:lstStyle>
            <a:lvl1pPr>
              <a:defRPr sz="3600">
                <a:solidFill>
                  <a:schemeClr val="bg1"/>
                </a:solidFill>
              </a:defRPr>
            </a:lvl1pPr>
          </a:lstStyle>
          <a:p>
            <a:r>
              <a:rPr lang="en-US" dirty="0"/>
              <a:t>Click to edit Master title style</a:t>
            </a:r>
            <a:endParaRPr lang="en-IN" dirty="0"/>
          </a:p>
        </p:txBody>
      </p:sp>
      <p:sp>
        <p:nvSpPr>
          <p:cNvPr id="9" name="Content Placeholder 8">
            <a:extLst>
              <a:ext uri="{FF2B5EF4-FFF2-40B4-BE49-F238E27FC236}">
                <a16:creationId xmlns="" xmlns:a16="http://schemas.microsoft.com/office/drawing/2014/main" id="{1B20E931-5B39-4543-A772-EEE26550EA39}"/>
              </a:ext>
            </a:extLst>
          </p:cNvPr>
          <p:cNvSpPr>
            <a:spLocks noGrp="1"/>
          </p:cNvSpPr>
          <p:nvPr>
            <p:ph sz="quarter" idx="13" hasCustomPrompt="1"/>
          </p:nvPr>
        </p:nvSpPr>
        <p:spPr>
          <a:xfrm>
            <a:off x="4165600" y="4319588"/>
            <a:ext cx="4540251" cy="1803400"/>
          </a:xfrm>
        </p:spPr>
        <p:txBody>
          <a:bodyPr/>
          <a:lstStyle>
            <a:lvl1pPr marL="0" indent="0">
              <a:buNone/>
              <a:defRPr sz="2000"/>
            </a:lvl1pPr>
          </a:lstStyle>
          <a:p>
            <a:pPr lvl="0"/>
            <a:r>
              <a:rPr lang="en-IN" dirty="0"/>
              <a:t>Author</a:t>
            </a:r>
          </a:p>
          <a:p>
            <a:pPr lvl="0"/>
            <a:endParaRPr lang="en-IN" dirty="0"/>
          </a:p>
          <a:p>
            <a:pPr lvl="0"/>
            <a:endParaRPr lang="en-IN" dirty="0"/>
          </a:p>
          <a:p>
            <a:pPr lvl="0"/>
            <a:endParaRPr lang="en-IN" dirty="0"/>
          </a:p>
          <a:p>
            <a:pPr lvl="0"/>
            <a:r>
              <a:rPr lang="en-IN" dirty="0"/>
              <a:t>Location</a:t>
            </a:r>
          </a:p>
          <a:p>
            <a:pPr lvl="0"/>
            <a:endParaRPr lang="en-IN" dirty="0"/>
          </a:p>
        </p:txBody>
      </p:sp>
      <p:sp>
        <p:nvSpPr>
          <p:cNvPr id="11" name="Content Placeholder 10">
            <a:extLst>
              <a:ext uri="{FF2B5EF4-FFF2-40B4-BE49-F238E27FC236}">
                <a16:creationId xmlns="" xmlns:a16="http://schemas.microsoft.com/office/drawing/2014/main" id="{50A7140C-1B9A-48B1-8203-945F8092FEB4}"/>
              </a:ext>
            </a:extLst>
          </p:cNvPr>
          <p:cNvSpPr>
            <a:spLocks noGrp="1"/>
          </p:cNvSpPr>
          <p:nvPr>
            <p:ph sz="quarter" idx="14" hasCustomPrompt="1"/>
          </p:nvPr>
        </p:nvSpPr>
        <p:spPr>
          <a:xfrm>
            <a:off x="4165601" y="6303964"/>
            <a:ext cx="7812505" cy="401637"/>
          </a:xfrm>
        </p:spPr>
        <p:txBody>
          <a:bodyPr>
            <a:normAutofit/>
          </a:bodyPr>
          <a:lstStyle>
            <a:lvl1pPr marL="0" indent="0">
              <a:buNone/>
              <a:defRPr sz="1600"/>
            </a:lvl1pPr>
          </a:lstStyle>
          <a:p>
            <a:pPr lvl="0"/>
            <a:r>
              <a:rPr lang="en-IN" dirty="0"/>
              <a:t>© Council on Energy, Environment and Water 2019</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925" y="2356414"/>
            <a:ext cx="4365625" cy="3084972"/>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220" y="1543668"/>
            <a:ext cx="1915438" cy="1015945"/>
          </a:xfrm>
          <a:prstGeom prst="rect">
            <a:avLst/>
          </a:prstGeom>
        </p:spPr>
      </p:pic>
      <p:cxnSp>
        <p:nvCxnSpPr>
          <p:cNvPr id="6" name="Straight Connector 5"/>
          <p:cNvCxnSpPr/>
          <p:nvPr userDrawn="1"/>
        </p:nvCxnSpPr>
        <p:spPr>
          <a:xfrm>
            <a:off x="292100" y="863600"/>
            <a:ext cx="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56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Slide Number Placeholder 5">
            <a:extLst>
              <a:ext uri="{FF2B5EF4-FFF2-40B4-BE49-F238E27FC236}">
                <a16:creationId xmlns="" xmlns:a16="http://schemas.microsoft.com/office/drawing/2014/main" id="{FF0297AF-9EE0-4B9A-9090-1527693B9EEB}"/>
              </a:ext>
            </a:extLst>
          </p:cNvPr>
          <p:cNvSpPr>
            <a:spLocks noGrp="1"/>
          </p:cNvSpPr>
          <p:nvPr>
            <p:ph type="sldNum" sz="quarter" idx="4"/>
          </p:nvPr>
        </p:nvSpPr>
        <p:spPr>
          <a:xfrm>
            <a:off x="11418627" y="6512064"/>
            <a:ext cx="77337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FB0FA-1F4E-0144-8AFC-60E32D3AB949}" type="slidenum">
              <a:rPr lang="en-US" smtClean="0"/>
              <a:pPr/>
              <a:t>‹#›</a:t>
            </a:fld>
            <a:r>
              <a:rPr lang="en-US" dirty="0"/>
              <a:t>|</a:t>
            </a:r>
          </a:p>
        </p:txBody>
      </p:sp>
      <p:sp>
        <p:nvSpPr>
          <p:cNvPr id="2" name="Title 1"/>
          <p:cNvSpPr>
            <a:spLocks noGrp="1"/>
          </p:cNvSpPr>
          <p:nvPr>
            <p:ph type="title" hasCustomPrompt="1"/>
          </p:nvPr>
        </p:nvSpPr>
        <p:spPr>
          <a:xfrm>
            <a:off x="395707" y="194428"/>
            <a:ext cx="11284423" cy="793914"/>
          </a:xfrm>
        </p:spPr>
        <p:txBody>
          <a:bodyPr anchor="t">
            <a:normAutofit/>
          </a:bodyPr>
          <a:lstStyle>
            <a:lvl1pPr algn="l">
              <a:defRPr sz="2400" b="1" cap="none">
                <a:solidFill>
                  <a:schemeClr val="accent1"/>
                </a:solidFill>
                <a:latin typeface="Calibri"/>
                <a:cs typeface="Calibri"/>
              </a:defRPr>
            </a:lvl1pPr>
          </a:lstStyle>
          <a:p>
            <a:r>
              <a:rPr lang="en-US" dirty="0"/>
              <a:t>Click to edit master title style</a:t>
            </a:r>
          </a:p>
        </p:txBody>
      </p:sp>
      <p:sp>
        <p:nvSpPr>
          <p:cNvPr id="3" name="Content Placeholder 2"/>
          <p:cNvSpPr>
            <a:spLocks noGrp="1"/>
          </p:cNvSpPr>
          <p:nvPr>
            <p:ph idx="1" hasCustomPrompt="1"/>
          </p:nvPr>
        </p:nvSpPr>
        <p:spPr>
          <a:xfrm>
            <a:off x="395706" y="988343"/>
            <a:ext cx="11284423" cy="4784897"/>
          </a:xfrm>
        </p:spPr>
        <p:txBody>
          <a:bodyPr/>
          <a:lstStyle>
            <a:lvl1pPr>
              <a:defRPr>
                <a:solidFill>
                  <a:schemeClr val="tx1"/>
                </a:solidFill>
                <a:latin typeface="+mj-lt"/>
                <a:cs typeface="Arial"/>
              </a:defRPr>
            </a:lvl1pPr>
            <a:lvl2pPr>
              <a:defRPr>
                <a:latin typeface="+mj-lt"/>
                <a:cs typeface="Arial"/>
              </a:defRPr>
            </a:lvl2pPr>
            <a:lvl3pPr>
              <a:defRPr sz="1800">
                <a:latin typeface="+mj-lt"/>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4"/>
          <p:cNvSpPr>
            <a:spLocks noGrp="1"/>
          </p:cNvSpPr>
          <p:nvPr>
            <p:ph type="body" sz="quarter" idx="10" hasCustomPrompt="1"/>
          </p:nvPr>
        </p:nvSpPr>
        <p:spPr>
          <a:xfrm>
            <a:off x="2019300" y="6600015"/>
            <a:ext cx="8205973" cy="257985"/>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AND SOURCE go here</a:t>
            </a:r>
          </a:p>
        </p:txBody>
      </p:sp>
    </p:spTree>
    <p:extLst>
      <p:ext uri="{BB962C8B-B14F-4D97-AF65-F5344CB8AC3E}">
        <p14:creationId xmlns:p14="http://schemas.microsoft.com/office/powerpoint/2010/main" val="256207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Slide Number Placeholder 5">
            <a:extLst>
              <a:ext uri="{FF2B5EF4-FFF2-40B4-BE49-F238E27FC236}">
                <a16:creationId xmlns="" xmlns:a16="http://schemas.microsoft.com/office/drawing/2014/main" id="{FF0297AF-9EE0-4B9A-9090-1527693B9EEB}"/>
              </a:ext>
            </a:extLst>
          </p:cNvPr>
          <p:cNvSpPr>
            <a:spLocks noGrp="1"/>
          </p:cNvSpPr>
          <p:nvPr>
            <p:ph type="sldNum" sz="quarter" idx="4"/>
          </p:nvPr>
        </p:nvSpPr>
        <p:spPr>
          <a:xfrm>
            <a:off x="11418627" y="6512064"/>
            <a:ext cx="77337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FB0FA-1F4E-0144-8AFC-60E32D3AB949}" type="slidenum">
              <a:rPr lang="en-US" smtClean="0"/>
              <a:pPr/>
              <a:t>‹#›</a:t>
            </a:fld>
            <a:r>
              <a:rPr lang="en-US" dirty="0"/>
              <a:t>|</a:t>
            </a:r>
          </a:p>
        </p:txBody>
      </p:sp>
      <p:sp>
        <p:nvSpPr>
          <p:cNvPr id="2" name="Title 1"/>
          <p:cNvSpPr>
            <a:spLocks noGrp="1"/>
          </p:cNvSpPr>
          <p:nvPr>
            <p:ph type="title" hasCustomPrompt="1"/>
          </p:nvPr>
        </p:nvSpPr>
        <p:spPr>
          <a:xfrm>
            <a:off x="354419" y="226512"/>
            <a:ext cx="11227981" cy="893762"/>
          </a:xfrm>
        </p:spPr>
        <p:txBody>
          <a:bodyPr anchor="t" anchorCtr="0">
            <a:noAutofit/>
          </a:bodyPr>
          <a:lstStyle>
            <a:lvl1pPr algn="l">
              <a:defRPr sz="2400" b="1" cap="none">
                <a:solidFill>
                  <a:schemeClr val="accent1"/>
                </a:solidFill>
              </a:defRPr>
            </a:lvl1pPr>
          </a:lstStyle>
          <a:p>
            <a:r>
              <a:rPr lang="en-US" dirty="0"/>
              <a:t>Click to edit master title style</a:t>
            </a:r>
          </a:p>
        </p:txBody>
      </p:sp>
      <p:sp>
        <p:nvSpPr>
          <p:cNvPr id="3" name="Content Placeholder 2"/>
          <p:cNvSpPr>
            <a:spLocks noGrp="1"/>
          </p:cNvSpPr>
          <p:nvPr>
            <p:ph sz="half" idx="1" hasCustomPrompt="1"/>
          </p:nvPr>
        </p:nvSpPr>
        <p:spPr>
          <a:xfrm>
            <a:off x="354419" y="1152457"/>
            <a:ext cx="5639981" cy="4525963"/>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0" y="1152457"/>
            <a:ext cx="5384800" cy="4525963"/>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4" name="Text Placeholder 4"/>
          <p:cNvSpPr>
            <a:spLocks noGrp="1"/>
          </p:cNvSpPr>
          <p:nvPr>
            <p:ph type="body" sz="quarter" idx="10" hasCustomPrompt="1"/>
          </p:nvPr>
        </p:nvSpPr>
        <p:spPr>
          <a:xfrm>
            <a:off x="1903819" y="6525681"/>
            <a:ext cx="6339892"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AND SOURCE go here</a:t>
            </a:r>
          </a:p>
        </p:txBody>
      </p:sp>
    </p:spTree>
    <p:extLst>
      <p:ext uri="{BB962C8B-B14F-4D97-AF65-F5344CB8AC3E}">
        <p14:creationId xmlns:p14="http://schemas.microsoft.com/office/powerpoint/2010/main" val="104080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Layout">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6" name="Slide Number Placeholder 5">
            <a:extLst>
              <a:ext uri="{FF2B5EF4-FFF2-40B4-BE49-F238E27FC236}">
                <a16:creationId xmlns="" xmlns:a16="http://schemas.microsoft.com/office/drawing/2014/main" id="{FF0297AF-9EE0-4B9A-9090-1527693B9EEB}"/>
              </a:ext>
            </a:extLst>
          </p:cNvPr>
          <p:cNvSpPr>
            <a:spLocks noGrp="1"/>
          </p:cNvSpPr>
          <p:nvPr>
            <p:ph type="sldNum" sz="quarter" idx="4"/>
          </p:nvPr>
        </p:nvSpPr>
        <p:spPr>
          <a:xfrm>
            <a:off x="11418627" y="6512064"/>
            <a:ext cx="77337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FB0FA-1F4E-0144-8AFC-60E32D3AB949}" type="slidenum">
              <a:rPr lang="en-US" smtClean="0"/>
              <a:pPr/>
              <a:t>‹#›</a:t>
            </a:fld>
            <a:r>
              <a:rPr lang="en-US" dirty="0"/>
              <a:t>|</a:t>
            </a:r>
          </a:p>
        </p:txBody>
      </p:sp>
      <p:sp>
        <p:nvSpPr>
          <p:cNvPr id="2" name="Title 1">
            <a:extLst>
              <a:ext uri="{FF2B5EF4-FFF2-40B4-BE49-F238E27FC236}">
                <a16:creationId xmlns="" xmlns:a16="http://schemas.microsoft.com/office/drawing/2014/main" id="{513498FE-0708-4C5A-A073-EFB5F3D42F97}"/>
              </a:ext>
            </a:extLst>
          </p:cNvPr>
          <p:cNvSpPr>
            <a:spLocks noGrp="1"/>
          </p:cNvSpPr>
          <p:nvPr>
            <p:ph type="title" hasCustomPrompt="1"/>
          </p:nvPr>
        </p:nvSpPr>
        <p:spPr>
          <a:xfrm>
            <a:off x="661288" y="4389058"/>
            <a:ext cx="11411283" cy="589343"/>
          </a:xfrm>
        </p:spPr>
        <p:txBody>
          <a:bodyPr>
            <a:normAutofit/>
          </a:bodyPr>
          <a:lstStyle>
            <a:lvl1pPr>
              <a:defRPr sz="2800"/>
            </a:lvl1pPr>
          </a:lstStyle>
          <a:p>
            <a:r>
              <a:rPr lang="en-US" dirty="0"/>
              <a:t>Section Title</a:t>
            </a:r>
            <a:endParaRPr lang="en-IN" dirty="0"/>
          </a:p>
        </p:txBody>
      </p:sp>
      <p:sp>
        <p:nvSpPr>
          <p:cNvPr id="14" name="Text Placeholder 13">
            <a:extLst>
              <a:ext uri="{FF2B5EF4-FFF2-40B4-BE49-F238E27FC236}">
                <a16:creationId xmlns="" xmlns:a16="http://schemas.microsoft.com/office/drawing/2014/main" id="{A158AA6A-60EE-4676-AFFB-078D0912362E}"/>
              </a:ext>
            </a:extLst>
          </p:cNvPr>
          <p:cNvSpPr>
            <a:spLocks noGrp="1"/>
          </p:cNvSpPr>
          <p:nvPr>
            <p:ph type="body" sz="quarter" idx="10"/>
          </p:nvPr>
        </p:nvSpPr>
        <p:spPr>
          <a:xfrm>
            <a:off x="582992" y="4005943"/>
            <a:ext cx="11413067" cy="356507"/>
          </a:xfrm>
        </p:spPr>
        <p:txBody>
          <a:bodyPr>
            <a:normAutofit/>
          </a:bodyPr>
          <a:lstStyle>
            <a:lvl1pPr marL="0" indent="0">
              <a:buNone/>
              <a:defRPr sz="2000"/>
            </a:lvl1pPr>
          </a:lstStyle>
          <a:p>
            <a:pPr lvl="0"/>
            <a:endParaRPr lang="en-IN"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3797" y="6168088"/>
            <a:ext cx="1061304" cy="562914"/>
          </a:xfrm>
          <a:prstGeom prst="rect">
            <a:avLst/>
          </a:prstGeom>
        </p:spPr>
      </p:pic>
      <p:cxnSp>
        <p:nvCxnSpPr>
          <p:cNvPr id="12" name="Straight Connector 11"/>
          <p:cNvCxnSpPr>
            <a:cxnSpLocks/>
          </p:cNvCxnSpPr>
          <p:nvPr userDrawn="1"/>
        </p:nvCxnSpPr>
        <p:spPr>
          <a:xfrm>
            <a:off x="1850302" y="6483356"/>
            <a:ext cx="8491395"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 y="5749537"/>
            <a:ext cx="1981201" cy="1400017"/>
          </a:xfrm>
          <a:prstGeom prst="rect">
            <a:avLst/>
          </a:prstGeom>
        </p:spPr>
      </p:pic>
    </p:spTree>
    <p:extLst>
      <p:ext uri="{BB962C8B-B14F-4D97-AF65-F5344CB8AC3E}">
        <p14:creationId xmlns:p14="http://schemas.microsoft.com/office/powerpoint/2010/main" val="217497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B7C82F13-A157-4F0F-8F0E-F6EC507F02A5}"/>
              </a:ext>
            </a:extLst>
          </p:cNvPr>
          <p:cNvSpPr/>
          <p:nvPr userDrawn="1"/>
        </p:nvSpPr>
        <p:spPr>
          <a:xfrm>
            <a:off x="3834065" y="0"/>
            <a:ext cx="8385865" cy="68580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800"/>
          </a:p>
        </p:txBody>
      </p:sp>
      <p:sp>
        <p:nvSpPr>
          <p:cNvPr id="2" name="Title 1">
            <a:extLst>
              <a:ext uri="{FF2B5EF4-FFF2-40B4-BE49-F238E27FC236}">
                <a16:creationId xmlns="" xmlns:a16="http://schemas.microsoft.com/office/drawing/2014/main" id="{04E25470-921C-4F65-AC4A-144175631AF9}"/>
              </a:ext>
            </a:extLst>
          </p:cNvPr>
          <p:cNvSpPr>
            <a:spLocks noGrp="1"/>
          </p:cNvSpPr>
          <p:nvPr>
            <p:ph type="title"/>
          </p:nvPr>
        </p:nvSpPr>
        <p:spPr>
          <a:xfrm>
            <a:off x="4165601" y="2695074"/>
            <a:ext cx="7812505" cy="1315453"/>
          </a:xfrm>
        </p:spPr>
        <p:txBody>
          <a:bodyPr>
            <a:normAutofit/>
          </a:bodyPr>
          <a:lstStyle>
            <a:lvl1pPr>
              <a:defRPr sz="3600">
                <a:solidFill>
                  <a:schemeClr val="bg1"/>
                </a:solidFill>
              </a:defRPr>
            </a:lvl1pPr>
          </a:lstStyle>
          <a:p>
            <a:r>
              <a:rPr lang="en-US" dirty="0"/>
              <a:t>Click to edit Master title style</a:t>
            </a:r>
            <a:endParaRPr lang="en-IN" dirty="0"/>
          </a:p>
        </p:txBody>
      </p:sp>
      <p:sp>
        <p:nvSpPr>
          <p:cNvPr id="9" name="Content Placeholder 8">
            <a:extLst>
              <a:ext uri="{FF2B5EF4-FFF2-40B4-BE49-F238E27FC236}">
                <a16:creationId xmlns="" xmlns:a16="http://schemas.microsoft.com/office/drawing/2014/main" id="{1B20E931-5B39-4543-A772-EEE26550EA39}"/>
              </a:ext>
            </a:extLst>
          </p:cNvPr>
          <p:cNvSpPr>
            <a:spLocks noGrp="1"/>
          </p:cNvSpPr>
          <p:nvPr>
            <p:ph sz="quarter" idx="13" hasCustomPrompt="1"/>
          </p:nvPr>
        </p:nvSpPr>
        <p:spPr>
          <a:xfrm>
            <a:off x="4165600" y="4319588"/>
            <a:ext cx="4540251" cy="1803400"/>
          </a:xfrm>
        </p:spPr>
        <p:txBody>
          <a:bodyPr/>
          <a:lstStyle>
            <a:lvl1pPr marL="0" indent="0">
              <a:buNone/>
              <a:defRPr sz="2000"/>
            </a:lvl1pPr>
          </a:lstStyle>
          <a:p>
            <a:pPr lvl="0"/>
            <a:r>
              <a:rPr lang="en-IN" dirty="0"/>
              <a:t>Author</a:t>
            </a:r>
          </a:p>
          <a:p>
            <a:pPr lvl="0"/>
            <a:endParaRPr lang="en-IN" dirty="0"/>
          </a:p>
          <a:p>
            <a:pPr lvl="0"/>
            <a:endParaRPr lang="en-IN" dirty="0"/>
          </a:p>
          <a:p>
            <a:pPr lvl="0"/>
            <a:endParaRPr lang="en-IN" dirty="0"/>
          </a:p>
          <a:p>
            <a:pPr lvl="0"/>
            <a:r>
              <a:rPr lang="en-IN" dirty="0"/>
              <a:t>Location</a:t>
            </a:r>
          </a:p>
          <a:p>
            <a:pPr lvl="0"/>
            <a:endParaRPr lang="en-IN" dirty="0"/>
          </a:p>
        </p:txBody>
      </p:sp>
      <p:sp>
        <p:nvSpPr>
          <p:cNvPr id="11" name="Content Placeholder 10">
            <a:extLst>
              <a:ext uri="{FF2B5EF4-FFF2-40B4-BE49-F238E27FC236}">
                <a16:creationId xmlns="" xmlns:a16="http://schemas.microsoft.com/office/drawing/2014/main" id="{50A7140C-1B9A-48B1-8203-945F8092FEB4}"/>
              </a:ext>
            </a:extLst>
          </p:cNvPr>
          <p:cNvSpPr>
            <a:spLocks noGrp="1"/>
          </p:cNvSpPr>
          <p:nvPr>
            <p:ph sz="quarter" idx="14" hasCustomPrompt="1"/>
          </p:nvPr>
        </p:nvSpPr>
        <p:spPr>
          <a:xfrm>
            <a:off x="4165601" y="6303964"/>
            <a:ext cx="7812505" cy="401637"/>
          </a:xfrm>
        </p:spPr>
        <p:txBody>
          <a:bodyPr>
            <a:normAutofit/>
          </a:bodyPr>
          <a:lstStyle>
            <a:lvl1pPr marL="0" indent="0">
              <a:buNone/>
              <a:defRPr sz="1600"/>
            </a:lvl1pPr>
          </a:lstStyle>
          <a:p>
            <a:pPr lvl="0"/>
            <a:r>
              <a:rPr lang="en-IN" dirty="0"/>
              <a:t>© Council on Energy, Environment and Water 2019</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925" y="1835714"/>
            <a:ext cx="4365625" cy="3084972"/>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220" y="1022968"/>
            <a:ext cx="1915438" cy="1015945"/>
          </a:xfrm>
          <a:prstGeom prst="rect">
            <a:avLst/>
          </a:prstGeom>
        </p:spPr>
      </p:pic>
      <p:cxnSp>
        <p:nvCxnSpPr>
          <p:cNvPr id="6" name="Straight Connector 5"/>
          <p:cNvCxnSpPr/>
          <p:nvPr userDrawn="1"/>
        </p:nvCxnSpPr>
        <p:spPr>
          <a:xfrm>
            <a:off x="292100" y="863600"/>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10">
            <a:extLst>
              <a:ext uri="{FF2B5EF4-FFF2-40B4-BE49-F238E27FC236}">
                <a16:creationId xmlns="" xmlns:a16="http://schemas.microsoft.com/office/drawing/2014/main" id="{50A7140C-1B9A-48B1-8203-945F8092FEB4}"/>
              </a:ext>
            </a:extLst>
          </p:cNvPr>
          <p:cNvSpPr>
            <a:spLocks noGrp="1"/>
          </p:cNvSpPr>
          <p:nvPr>
            <p:ph sz="quarter" idx="15" hasCustomPrompt="1"/>
          </p:nvPr>
        </p:nvSpPr>
        <p:spPr>
          <a:xfrm>
            <a:off x="170447" y="5243983"/>
            <a:ext cx="1772653" cy="401637"/>
          </a:xfrm>
        </p:spPr>
        <p:txBody>
          <a:bodyPr>
            <a:normAutofit/>
          </a:bodyPr>
          <a:lstStyle>
            <a:lvl1pPr marL="0" indent="0">
              <a:buNone/>
              <a:defRPr sz="1600"/>
            </a:lvl1pPr>
          </a:lstStyle>
          <a:p>
            <a:pPr lvl="0"/>
            <a:r>
              <a:rPr lang="en-IN" dirty="0"/>
              <a:t>Session Partners</a:t>
            </a:r>
          </a:p>
        </p:txBody>
      </p:sp>
    </p:spTree>
    <p:extLst>
      <p:ext uri="{BB962C8B-B14F-4D97-AF65-F5344CB8AC3E}">
        <p14:creationId xmlns:p14="http://schemas.microsoft.com/office/powerpoint/2010/main" val="1032284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4317" y="194429"/>
            <a:ext cx="11411283" cy="911041"/>
          </a:xfrm>
          <a:prstGeom prst="rect">
            <a:avLst/>
          </a:prstGeom>
        </p:spPr>
        <p:txBody>
          <a:bodyPr vert="horz" lIns="0" tIns="45720" rIns="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377510" y="1105470"/>
            <a:ext cx="11389893" cy="49404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1944110" y="6546853"/>
            <a:ext cx="1883498" cy="234949"/>
          </a:xfrm>
          <a:prstGeom prst="rect">
            <a:avLst/>
          </a:prstGeom>
        </p:spPr>
        <p:txBody>
          <a:bodyPr vert="horz" lIns="91440" tIns="45720" rIns="91440" bIns="45720" rtlCol="0" anchor="t" anchorCtr="0"/>
          <a:lstStyle>
            <a:lvl1pPr algn="l">
              <a:defRPr sz="900" cap="all" baseline="0">
                <a:solidFill>
                  <a:schemeClr val="tx1"/>
                </a:solidFill>
                <a:latin typeface=""/>
              </a:defRPr>
            </a:lvl1pPr>
          </a:lstStyle>
          <a:p>
            <a:endParaRPr lang="en-US" dirty="0"/>
          </a:p>
        </p:txBody>
      </p:sp>
      <p:sp>
        <p:nvSpPr>
          <p:cNvPr id="5" name="Footer Placeholder 4"/>
          <p:cNvSpPr>
            <a:spLocks noGrp="1"/>
          </p:cNvSpPr>
          <p:nvPr>
            <p:ph type="ftr" sz="quarter" idx="3"/>
          </p:nvPr>
        </p:nvSpPr>
        <p:spPr>
          <a:xfrm>
            <a:off x="4419600" y="6546853"/>
            <a:ext cx="3594100" cy="23494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9" y="5749537"/>
            <a:ext cx="1981201" cy="1400017"/>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33797" y="6168088"/>
            <a:ext cx="1061304" cy="562914"/>
          </a:xfrm>
          <a:prstGeom prst="rect">
            <a:avLst/>
          </a:prstGeom>
        </p:spPr>
      </p:pic>
      <p:cxnSp>
        <p:nvCxnSpPr>
          <p:cNvPr id="10" name="Straight Connector 9"/>
          <p:cNvCxnSpPr>
            <a:cxnSpLocks/>
          </p:cNvCxnSpPr>
          <p:nvPr userDrawn="1"/>
        </p:nvCxnSpPr>
        <p:spPr>
          <a:xfrm>
            <a:off x="1850302" y="6483356"/>
            <a:ext cx="8491395" cy="0"/>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55988116"/>
      </p:ext>
    </p:extLst>
  </p:cSld>
  <p:clrMap bg1="lt1" tx1="dk1" bg2="lt2" tx2="dk2" accent1="accent1" accent2="accent2" accent3="accent3" accent4="accent4" accent5="accent5" accent6="accent6" hlink="hlink" folHlink="folHlink"/>
  <p:sldLayoutIdLst>
    <p:sldLayoutId id="2147483667" r:id="rId1"/>
    <p:sldLayoutId id="2147483666" r:id="rId2"/>
    <p:sldLayoutId id="2147483652" r:id="rId3"/>
    <p:sldLayoutId id="2147483668" r:id="rId4"/>
    <p:sldLayoutId id="2147483669" r:id="rId5"/>
  </p:sldLayoutIdLst>
  <p:hf hdr="0" ftr="0" dt="0"/>
  <p:txStyles>
    <p:titleStyle>
      <a:lvl1pPr algn="l" defTabSz="457200" rtl="0" eaLnBrk="1" latinLnBrk="0" hangingPunct="1">
        <a:spcBef>
          <a:spcPct val="0"/>
        </a:spcBef>
        <a:buNone/>
        <a:defRPr sz="2400" b="1" kern="1200" cap="none">
          <a:solidFill>
            <a:schemeClr val="accent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Calibri"/>
          <a:ea typeface="+mn-ea"/>
          <a:cs typeface="Calibri"/>
        </a:defRPr>
      </a:lvl1pPr>
      <a:lvl2pPr marL="742950" indent="-285750" algn="l" defTabSz="457200" rtl="0" eaLnBrk="1" latinLnBrk="0" hangingPunct="1">
        <a:spcBef>
          <a:spcPct val="20000"/>
        </a:spcBef>
        <a:buFont typeface="Arial"/>
        <a:buChar char="–"/>
        <a:defRPr sz="2000" kern="1200">
          <a:solidFill>
            <a:schemeClr val="tx1"/>
          </a:solidFill>
          <a:latin typeface="Calibri"/>
          <a:ea typeface="+mn-ea"/>
          <a:cs typeface="Calibri"/>
        </a:defRPr>
      </a:lvl2pPr>
      <a:lvl3pPr marL="1143000" indent="-228600" algn="l" defTabSz="457200" rtl="0" eaLnBrk="1" latinLnBrk="0" hangingPunct="1">
        <a:spcBef>
          <a:spcPct val="20000"/>
        </a:spcBef>
        <a:buFont typeface="Arial"/>
        <a:buChar char="•"/>
        <a:defRPr sz="1800" kern="1200">
          <a:solidFill>
            <a:schemeClr val="tx1"/>
          </a:solidFill>
          <a:latin typeface="Calibri"/>
          <a:ea typeface="+mn-ea"/>
          <a:cs typeface="Calibri"/>
        </a:defRPr>
      </a:lvl3pPr>
      <a:lvl4pPr marL="1600200" indent="-228600" algn="l" defTabSz="457200" rtl="0" eaLnBrk="1" latinLnBrk="0" hangingPunct="1">
        <a:spcBef>
          <a:spcPct val="20000"/>
        </a:spcBef>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Font typeface="Arial"/>
        <a:buChar char="»"/>
        <a:defRPr sz="16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png"/><Relationship Id="rId10"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microsoft.com/office/2014/relationships/chartEx" Target="../charts/chartEx1.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inyurl.com/CEEWtoo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0.png"/></Relationships>
</file>

<file path=ppt/slides/_rels/slide47.xml.rels><?xml version="1.0" encoding="UTF-8" standalone="yes"?>
<Relationships xmlns="http://schemas.openxmlformats.org/package/2006/relationships"><Relationship Id="rId3" Type="http://schemas.openxmlformats.org/officeDocument/2006/relationships/image" Target="../media/image260.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00930B57-C37D-482B-812F-710D2880F94A}"/>
              </a:ext>
            </a:extLst>
          </p:cNvPr>
          <p:cNvSpPr>
            <a:spLocks noGrp="1"/>
          </p:cNvSpPr>
          <p:nvPr>
            <p:ph type="title"/>
          </p:nvPr>
        </p:nvSpPr>
        <p:spPr>
          <a:xfrm>
            <a:off x="4648200" y="2727158"/>
            <a:ext cx="7270530" cy="1315453"/>
          </a:xfrm>
        </p:spPr>
        <p:txBody>
          <a:bodyPr>
            <a:normAutofit/>
          </a:bodyPr>
          <a:lstStyle/>
          <a:p>
            <a:r>
              <a:rPr lang="en-US" sz="3200" dirty="0">
                <a:solidFill>
                  <a:schemeClr val="accent4">
                    <a:lumMod val="75000"/>
                  </a:schemeClr>
                </a:solidFill>
              </a:rPr>
              <a:t>Grid integration of rooftop solar: An economic loss/gain to discom?</a:t>
            </a:r>
            <a:endParaRPr lang="en-IN" sz="3200" dirty="0">
              <a:solidFill>
                <a:schemeClr val="accent4">
                  <a:lumMod val="75000"/>
                </a:schemeClr>
              </a:solidFill>
            </a:endParaRPr>
          </a:p>
        </p:txBody>
      </p:sp>
      <p:sp>
        <p:nvSpPr>
          <p:cNvPr id="9" name="Content Placeholder 8">
            <a:extLst>
              <a:ext uri="{FF2B5EF4-FFF2-40B4-BE49-F238E27FC236}">
                <a16:creationId xmlns="" xmlns:a16="http://schemas.microsoft.com/office/drawing/2014/main" id="{84FDA439-AECF-4322-9132-4A7689062882}"/>
              </a:ext>
            </a:extLst>
          </p:cNvPr>
          <p:cNvSpPr>
            <a:spLocks noGrp="1"/>
          </p:cNvSpPr>
          <p:nvPr>
            <p:ph sz="quarter" idx="13"/>
          </p:nvPr>
        </p:nvSpPr>
        <p:spPr>
          <a:xfrm>
            <a:off x="4648200" y="3950622"/>
            <a:ext cx="4811110" cy="2177462"/>
          </a:xfrm>
        </p:spPr>
        <p:txBody>
          <a:bodyPr>
            <a:normAutofit/>
          </a:bodyPr>
          <a:lstStyle/>
          <a:p>
            <a:r>
              <a:rPr lang="en-IN" b="1" dirty="0">
                <a:solidFill>
                  <a:schemeClr val="accent1"/>
                </a:solidFill>
              </a:rPr>
              <a:t>Akanksha Tyagi, </a:t>
            </a:r>
            <a:r>
              <a:rPr lang="en-IN" b="1" dirty="0" err="1">
                <a:solidFill>
                  <a:schemeClr val="accent1"/>
                </a:solidFill>
              </a:rPr>
              <a:t>Neeraj</a:t>
            </a:r>
            <a:r>
              <a:rPr lang="en-IN" b="1" dirty="0">
                <a:solidFill>
                  <a:schemeClr val="accent1"/>
                </a:solidFill>
              </a:rPr>
              <a:t> </a:t>
            </a:r>
            <a:r>
              <a:rPr lang="en-IN" b="1" dirty="0" err="1">
                <a:solidFill>
                  <a:schemeClr val="accent1"/>
                </a:solidFill>
              </a:rPr>
              <a:t>Kuldeep</a:t>
            </a:r>
            <a:r>
              <a:rPr lang="en-IN" b="1" dirty="0">
                <a:solidFill>
                  <a:schemeClr val="accent1"/>
                </a:solidFill>
              </a:rPr>
              <a:t>, </a:t>
            </a:r>
            <a:r>
              <a:rPr lang="en-IN" b="1" dirty="0" err="1">
                <a:solidFill>
                  <a:schemeClr val="accent1"/>
                </a:solidFill>
              </a:rPr>
              <a:t>Selna</a:t>
            </a:r>
            <a:r>
              <a:rPr lang="en-IN" b="1" dirty="0">
                <a:solidFill>
                  <a:schemeClr val="accent1"/>
                </a:solidFill>
              </a:rPr>
              <a:t> </a:t>
            </a:r>
            <a:r>
              <a:rPr lang="en-IN" b="1" dirty="0" err="1">
                <a:solidFill>
                  <a:schemeClr val="accent1"/>
                </a:solidFill>
              </a:rPr>
              <a:t>Saji</a:t>
            </a:r>
            <a:endParaRPr lang="en-IN" b="1" dirty="0">
              <a:solidFill>
                <a:schemeClr val="accent1"/>
              </a:solidFill>
            </a:endParaRPr>
          </a:p>
          <a:p>
            <a:endParaRPr lang="en-IN" b="1" dirty="0">
              <a:solidFill>
                <a:schemeClr val="accent4">
                  <a:lumMod val="75000"/>
                </a:schemeClr>
              </a:solidFill>
            </a:endParaRPr>
          </a:p>
          <a:p>
            <a:endParaRPr lang="en-IN" b="1" dirty="0">
              <a:solidFill>
                <a:schemeClr val="accent4">
                  <a:lumMod val="75000"/>
                </a:schemeClr>
              </a:solidFill>
            </a:endParaRPr>
          </a:p>
          <a:p>
            <a:r>
              <a:rPr lang="en-US" sz="1600" dirty="0">
                <a:solidFill>
                  <a:schemeClr val="accent4">
                    <a:lumMod val="75000"/>
                  </a:schemeClr>
                </a:solidFill>
              </a:rPr>
              <a:t>Energy Horizons 2019</a:t>
            </a:r>
            <a:endParaRPr lang="en-IN" sz="1600" dirty="0">
              <a:solidFill>
                <a:schemeClr val="accent4">
                  <a:lumMod val="75000"/>
                </a:schemeClr>
              </a:solidFill>
            </a:endParaRPr>
          </a:p>
          <a:p>
            <a:r>
              <a:rPr lang="en-IN" sz="1600" dirty="0">
                <a:solidFill>
                  <a:schemeClr val="accent4">
                    <a:lumMod val="75000"/>
                  </a:schemeClr>
                </a:solidFill>
              </a:rPr>
              <a:t>New Delhi</a:t>
            </a:r>
          </a:p>
          <a:p>
            <a:r>
              <a:rPr lang="en-IN" sz="1600" dirty="0">
                <a:solidFill>
                  <a:schemeClr val="accent4">
                    <a:lumMod val="75000"/>
                  </a:schemeClr>
                </a:solidFill>
              </a:rPr>
              <a:t>18 July 2019</a:t>
            </a:r>
          </a:p>
        </p:txBody>
      </p:sp>
      <p:sp>
        <p:nvSpPr>
          <p:cNvPr id="10" name="Content Placeholder 9">
            <a:extLst>
              <a:ext uri="{FF2B5EF4-FFF2-40B4-BE49-F238E27FC236}">
                <a16:creationId xmlns="" xmlns:a16="http://schemas.microsoft.com/office/drawing/2014/main" id="{9F323AF5-41E7-4F08-9189-2641E6EE8DEF}"/>
              </a:ext>
            </a:extLst>
          </p:cNvPr>
          <p:cNvSpPr>
            <a:spLocks noGrp="1"/>
          </p:cNvSpPr>
          <p:nvPr>
            <p:ph sz="quarter" idx="14"/>
          </p:nvPr>
        </p:nvSpPr>
        <p:spPr>
          <a:xfrm>
            <a:off x="4275022" y="6439491"/>
            <a:ext cx="6445317" cy="401637"/>
          </a:xfrm>
        </p:spPr>
        <p:txBody>
          <a:bodyPr>
            <a:normAutofit/>
          </a:bodyPr>
          <a:lstStyle/>
          <a:p>
            <a:r>
              <a:rPr lang="en-IN" sz="1300" dirty="0"/>
              <a:t>© Council on Energy, Environment and Water, 2019 and BSES </a:t>
            </a:r>
            <a:r>
              <a:rPr lang="en-IN" sz="1300" dirty="0" err="1"/>
              <a:t>Rajdhani</a:t>
            </a:r>
            <a:r>
              <a:rPr lang="en-IN" sz="1300" dirty="0"/>
              <a:t> Power Limited (BRPL)</a:t>
            </a:r>
          </a:p>
        </p:txBody>
      </p:sp>
      <p:sp>
        <p:nvSpPr>
          <p:cNvPr id="5" name="Content Placeholder 10">
            <a:extLst>
              <a:ext uri="{FF2B5EF4-FFF2-40B4-BE49-F238E27FC236}">
                <a16:creationId xmlns="" xmlns:a16="http://schemas.microsoft.com/office/drawing/2014/main" id="{50A7140C-1B9A-48B1-8203-945F8092FEB4}"/>
              </a:ext>
            </a:extLst>
          </p:cNvPr>
          <p:cNvSpPr>
            <a:spLocks noGrp="1"/>
          </p:cNvSpPr>
          <p:nvPr>
            <p:ph sz="quarter" idx="15" hasCustomPrompt="1"/>
          </p:nvPr>
        </p:nvSpPr>
        <p:spPr>
          <a:xfrm>
            <a:off x="170447" y="5243983"/>
            <a:ext cx="1772653" cy="401637"/>
          </a:xfrm>
        </p:spPr>
        <p:txBody>
          <a:bodyPr>
            <a:normAutofit/>
          </a:bodyPr>
          <a:lstStyle>
            <a:lvl1pPr marL="0" indent="0">
              <a:buNone/>
              <a:defRPr sz="1600"/>
            </a:lvl1pPr>
          </a:lstStyle>
          <a:p>
            <a:pPr lvl="0"/>
            <a:r>
              <a:rPr lang="en-IN" dirty="0"/>
              <a:t>Session Partner</a:t>
            </a:r>
          </a:p>
        </p:txBody>
      </p:sp>
      <p:pic>
        <p:nvPicPr>
          <p:cNvPr id="3" name="Picture 2">
            <a:extLst>
              <a:ext uri="{FF2B5EF4-FFF2-40B4-BE49-F238E27FC236}">
                <a16:creationId xmlns="" xmlns:a16="http://schemas.microsoft.com/office/drawing/2014/main" id="{C71FA4D8-A790-4551-BCBE-9B12A6030A32}"/>
              </a:ext>
            </a:extLst>
          </p:cNvPr>
          <p:cNvPicPr>
            <a:picLocks noChangeAspect="1"/>
          </p:cNvPicPr>
          <p:nvPr/>
        </p:nvPicPr>
        <p:blipFill>
          <a:blip r:embed="rId2"/>
          <a:stretch>
            <a:fillRect/>
          </a:stretch>
        </p:blipFill>
        <p:spPr>
          <a:xfrm>
            <a:off x="341687" y="5645620"/>
            <a:ext cx="2672700" cy="793871"/>
          </a:xfrm>
          <a:prstGeom prst="rect">
            <a:avLst/>
          </a:prstGeom>
        </p:spPr>
      </p:pic>
    </p:spTree>
    <p:extLst>
      <p:ext uri="{BB962C8B-B14F-4D97-AF65-F5344CB8AC3E}">
        <p14:creationId xmlns:p14="http://schemas.microsoft.com/office/powerpoint/2010/main" val="22368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10</a:t>
            </a:fld>
            <a:r>
              <a:rPr lang="en-US"/>
              <a:t>|</a:t>
            </a:r>
            <a:endParaRPr lang="en-US" dirty="0"/>
          </a:p>
        </p:txBody>
      </p:sp>
      <p:sp>
        <p:nvSpPr>
          <p:cNvPr id="3" name="Title 2"/>
          <p:cNvSpPr>
            <a:spLocks noGrp="1"/>
          </p:cNvSpPr>
          <p:nvPr>
            <p:ph type="title"/>
          </p:nvPr>
        </p:nvSpPr>
        <p:spPr/>
        <p:txBody>
          <a:bodyPr/>
          <a:lstStyle/>
          <a:p>
            <a:r>
              <a:rPr lang="en-US" dirty="0"/>
              <a:t>VGRS methodology</a:t>
            </a:r>
            <a:endParaRPr lang="en-IN" dirty="0"/>
          </a:p>
        </p:txBody>
      </p:sp>
      <p:sp>
        <p:nvSpPr>
          <p:cNvPr id="5" name="Text Placeholder 4"/>
          <p:cNvSpPr>
            <a:spLocks noGrp="1"/>
          </p:cNvSpPr>
          <p:nvPr>
            <p:ph type="body" sz="quarter" idx="10"/>
          </p:nvPr>
        </p:nvSpPr>
        <p:spPr/>
        <p:txBody>
          <a:bodyPr/>
          <a:lstStyle/>
          <a:p>
            <a:endParaRPr lang="en-IN"/>
          </a:p>
        </p:txBody>
      </p:sp>
      <p:graphicFrame>
        <p:nvGraphicFramePr>
          <p:cNvPr id="6" name="Diagram 5"/>
          <p:cNvGraphicFramePr/>
          <p:nvPr>
            <p:extLst>
              <p:ext uri="{D42A27DB-BD31-4B8C-83A1-F6EECF244321}">
                <p14:modId xmlns:p14="http://schemas.microsoft.com/office/powerpoint/2010/main" val="1280346265"/>
              </p:ext>
            </p:extLst>
          </p:nvPr>
        </p:nvGraphicFramePr>
        <p:xfrm>
          <a:off x="610468" y="1321915"/>
          <a:ext cx="10971065" cy="4613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019300" y="2795752"/>
            <a:ext cx="9857390" cy="3331779"/>
          </a:xfrm>
          <a:prstGeom prst="rect">
            <a:avLst/>
          </a:prstGeom>
          <a:noFill/>
          <a:ln w="19050">
            <a:solidFill>
              <a:srgbClr val="71105E"/>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7" name="TextBox 6"/>
          <p:cNvSpPr txBox="1"/>
          <p:nvPr/>
        </p:nvSpPr>
        <p:spPr>
          <a:xfrm>
            <a:off x="8071945" y="2375336"/>
            <a:ext cx="3731172" cy="369332"/>
          </a:xfrm>
          <a:prstGeom prst="rect">
            <a:avLst/>
          </a:prstGeom>
          <a:noFill/>
        </p:spPr>
        <p:txBody>
          <a:bodyPr wrap="square" rtlCol="0">
            <a:spAutoFit/>
          </a:bodyPr>
          <a:lstStyle/>
          <a:p>
            <a:pPr algn="ctr"/>
            <a:r>
              <a:rPr lang="en-US" dirty="0"/>
              <a:t>Case study and tool demonstration </a:t>
            </a:r>
            <a:endParaRPr lang="en-IN" dirty="0"/>
          </a:p>
        </p:txBody>
      </p:sp>
    </p:spTree>
    <p:extLst>
      <p:ext uri="{BB962C8B-B14F-4D97-AF65-F5344CB8AC3E}">
        <p14:creationId xmlns:p14="http://schemas.microsoft.com/office/powerpoint/2010/main" val="242701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11</a:t>
            </a:fld>
            <a:r>
              <a:rPr lang="en-US"/>
              <a:t>|</a:t>
            </a:r>
            <a:endParaRPr lang="en-US" dirty="0"/>
          </a:p>
        </p:txBody>
      </p:sp>
      <p:sp>
        <p:nvSpPr>
          <p:cNvPr id="3" name="Title 2"/>
          <p:cNvSpPr>
            <a:spLocks noGrp="1"/>
          </p:cNvSpPr>
          <p:nvPr>
            <p:ph type="title"/>
          </p:nvPr>
        </p:nvSpPr>
        <p:spPr/>
        <p:txBody>
          <a:bodyPr/>
          <a:lstStyle/>
          <a:p>
            <a:r>
              <a:rPr lang="en-US" dirty="0"/>
              <a:t>Costs and benefits of rooftop solar to discoms</a:t>
            </a:r>
            <a:endParaRPr lang="en-IN" dirty="0"/>
          </a:p>
        </p:txBody>
      </p:sp>
      <p:sp>
        <p:nvSpPr>
          <p:cNvPr id="4" name="Content Placeholder 3"/>
          <p:cNvSpPr>
            <a:spLocks noGrp="1"/>
          </p:cNvSpPr>
          <p:nvPr>
            <p:ph sz="half" idx="2"/>
          </p:nvPr>
        </p:nvSpPr>
        <p:spPr>
          <a:xfrm>
            <a:off x="365123" y="1614908"/>
            <a:ext cx="5384800" cy="4525963"/>
          </a:xfrm>
        </p:spPr>
        <p:txBody>
          <a:bodyPr>
            <a:normAutofit/>
          </a:bodyPr>
          <a:lstStyle/>
          <a:p>
            <a:pPr>
              <a:buFont typeface="Arial" panose="020B0604020202020204" pitchFamily="34" charset="0"/>
              <a:buChar char="•"/>
            </a:pPr>
            <a:r>
              <a:rPr lang="en-US" dirty="0"/>
              <a:t>Revenue loss</a:t>
            </a:r>
          </a:p>
          <a:p>
            <a:pPr>
              <a:buFont typeface="Arial" panose="020B0604020202020204" pitchFamily="34" charset="0"/>
              <a:buChar char="•"/>
            </a:pPr>
            <a:r>
              <a:rPr lang="en-US" dirty="0"/>
              <a:t>Program administration cost</a:t>
            </a:r>
          </a:p>
          <a:p>
            <a:pPr>
              <a:buFont typeface="Arial" panose="020B0604020202020204" pitchFamily="34" charset="0"/>
              <a:buChar char="•"/>
            </a:pPr>
            <a:r>
              <a:rPr lang="en-US" dirty="0"/>
              <a:t>Added transmission and distribution services cost</a:t>
            </a:r>
          </a:p>
          <a:p>
            <a:pPr marL="0" indent="0">
              <a:buNone/>
            </a:pPr>
            <a:endParaRPr lang="en-IN" dirty="0"/>
          </a:p>
        </p:txBody>
      </p:sp>
      <p:sp>
        <p:nvSpPr>
          <p:cNvPr id="6" name="Text Placeholder 5"/>
          <p:cNvSpPr>
            <a:spLocks noGrp="1"/>
          </p:cNvSpPr>
          <p:nvPr>
            <p:ph type="body" sz="quarter" idx="10"/>
          </p:nvPr>
        </p:nvSpPr>
        <p:spPr/>
        <p:txBody>
          <a:bodyPr/>
          <a:lstStyle/>
          <a:p>
            <a:endParaRPr lang="en-IN"/>
          </a:p>
        </p:txBody>
      </p:sp>
      <p:sp>
        <p:nvSpPr>
          <p:cNvPr id="9" name="Rectangle 8"/>
          <p:cNvSpPr/>
          <p:nvPr/>
        </p:nvSpPr>
        <p:spPr>
          <a:xfrm>
            <a:off x="771523" y="1097202"/>
            <a:ext cx="4572000" cy="461665"/>
          </a:xfrm>
          <a:prstGeom prst="rect">
            <a:avLst/>
          </a:prstGeom>
        </p:spPr>
        <p:txBody>
          <a:bodyPr>
            <a:spAutoFit/>
          </a:bodyPr>
          <a:lstStyle/>
          <a:p>
            <a:pPr algn="ctr"/>
            <a:r>
              <a:rPr lang="en-IN" sz="2400" u="sng" dirty="0"/>
              <a:t>Costs </a:t>
            </a:r>
          </a:p>
        </p:txBody>
      </p:sp>
      <p:sp>
        <p:nvSpPr>
          <p:cNvPr id="10" name="Content Placeholder 2"/>
          <p:cNvSpPr>
            <a:spLocks noGrp="1"/>
          </p:cNvSpPr>
          <p:nvPr>
            <p:ph sz="half" idx="1"/>
          </p:nvPr>
        </p:nvSpPr>
        <p:spPr>
          <a:xfrm>
            <a:off x="5977434" y="1614908"/>
            <a:ext cx="5843181" cy="4577280"/>
          </a:xfrm>
        </p:spPr>
        <p:txBody>
          <a:bodyPr>
            <a:noAutofit/>
          </a:bodyPr>
          <a:lstStyle/>
          <a:p>
            <a:r>
              <a:rPr lang="en-US" b="1" dirty="0"/>
              <a:t>Generation</a:t>
            </a:r>
            <a:r>
              <a:rPr lang="en-US" dirty="0"/>
              <a:t> </a:t>
            </a:r>
          </a:p>
          <a:p>
            <a:pPr marL="708025">
              <a:buFont typeface="Calibri" panose="020F0502020204030204" pitchFamily="34" charset="0"/>
              <a:buChar char="–"/>
            </a:pPr>
            <a:r>
              <a:rPr lang="en-US" dirty="0"/>
              <a:t>Avoided generation capacity cost (AGCC)</a:t>
            </a:r>
          </a:p>
          <a:p>
            <a:pPr marL="708025">
              <a:buFont typeface="Calibri" panose="020F0502020204030204" pitchFamily="34" charset="0"/>
              <a:buChar char="–"/>
            </a:pPr>
            <a:r>
              <a:rPr lang="en-US" dirty="0"/>
              <a:t>Avoided power purchase cost (APPC)</a:t>
            </a:r>
          </a:p>
          <a:p>
            <a:r>
              <a:rPr lang="en-US" b="1" dirty="0"/>
              <a:t>Transmission</a:t>
            </a:r>
          </a:p>
          <a:p>
            <a:pPr marL="708025">
              <a:buFont typeface="Calibri" panose="020F0502020204030204" pitchFamily="34" charset="0"/>
              <a:buChar char="–"/>
            </a:pPr>
            <a:r>
              <a:rPr lang="en-US" dirty="0"/>
              <a:t>Avoided transmission charges</a:t>
            </a:r>
          </a:p>
          <a:p>
            <a:r>
              <a:rPr lang="en-US" b="1" dirty="0"/>
              <a:t>Distribution</a:t>
            </a:r>
          </a:p>
          <a:p>
            <a:pPr marL="708025">
              <a:buFont typeface="Calibri" panose="020F0502020204030204" pitchFamily="34" charset="0"/>
              <a:buChar char="–"/>
            </a:pPr>
            <a:r>
              <a:rPr lang="en-US" dirty="0"/>
              <a:t>Avoided distribution capacity infrastructure and related O&amp;M cost</a:t>
            </a:r>
          </a:p>
          <a:p>
            <a:r>
              <a:rPr lang="en-US" b="1" dirty="0"/>
              <a:t>Externalities</a:t>
            </a:r>
          </a:p>
          <a:p>
            <a:pPr marL="708025">
              <a:buFont typeface="Calibri" panose="020F0502020204030204" pitchFamily="34" charset="0"/>
              <a:buChar char="–"/>
            </a:pPr>
            <a:r>
              <a:rPr lang="en-US" dirty="0"/>
              <a:t>Avoided renewable energy certificate cost</a:t>
            </a:r>
          </a:p>
          <a:p>
            <a:pPr marL="708025">
              <a:buFont typeface="Calibri" panose="020F0502020204030204" pitchFamily="34" charset="0"/>
              <a:buChar char="–"/>
            </a:pPr>
            <a:r>
              <a:rPr lang="en-US" dirty="0"/>
              <a:t>Reduced working capital</a:t>
            </a:r>
          </a:p>
        </p:txBody>
      </p:sp>
      <p:sp>
        <p:nvSpPr>
          <p:cNvPr id="11" name="Rectangle 10"/>
          <p:cNvSpPr/>
          <p:nvPr/>
        </p:nvSpPr>
        <p:spPr>
          <a:xfrm>
            <a:off x="6613024" y="1097202"/>
            <a:ext cx="4572000" cy="461665"/>
          </a:xfrm>
          <a:prstGeom prst="rect">
            <a:avLst/>
          </a:prstGeom>
        </p:spPr>
        <p:txBody>
          <a:bodyPr>
            <a:spAutoFit/>
          </a:bodyPr>
          <a:lstStyle/>
          <a:p>
            <a:pPr algn="ctr"/>
            <a:r>
              <a:rPr lang="en-IN" sz="2400" u="sng" dirty="0"/>
              <a:t>Benefits</a:t>
            </a:r>
          </a:p>
        </p:txBody>
      </p:sp>
    </p:spTree>
    <p:extLst>
      <p:ext uri="{BB962C8B-B14F-4D97-AF65-F5344CB8AC3E}">
        <p14:creationId xmlns:p14="http://schemas.microsoft.com/office/powerpoint/2010/main" val="166881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12</a:t>
            </a:fld>
            <a:r>
              <a:rPr lang="en-US"/>
              <a:t>|</a:t>
            </a:r>
            <a:endParaRPr lang="en-US" dirty="0"/>
          </a:p>
        </p:txBody>
      </p:sp>
      <p:sp>
        <p:nvSpPr>
          <p:cNvPr id="6" name="Title 5"/>
          <p:cNvSpPr>
            <a:spLocks noGrp="1"/>
          </p:cNvSpPr>
          <p:nvPr>
            <p:ph type="title"/>
          </p:nvPr>
        </p:nvSpPr>
        <p:spPr/>
        <p:txBody>
          <a:bodyPr/>
          <a:lstStyle/>
          <a:p>
            <a:pPr lvl="0"/>
            <a:r>
              <a:rPr lang="en-US" dirty="0"/>
              <a:t>Costs of rooftop solar to discom</a:t>
            </a:r>
            <a:endParaRPr lang="en-IN" dirty="0"/>
          </a:p>
        </p:txBody>
      </p:sp>
      <p:sp>
        <p:nvSpPr>
          <p:cNvPr id="7" name="Content Placeholder 6"/>
          <p:cNvSpPr>
            <a:spLocks noGrp="1"/>
          </p:cNvSpPr>
          <p:nvPr>
            <p:ph idx="1"/>
          </p:nvPr>
        </p:nvSpPr>
        <p:spPr>
          <a:xfrm>
            <a:off x="395706" y="1638364"/>
            <a:ext cx="11284423" cy="1677077"/>
          </a:xfrm>
        </p:spPr>
        <p:txBody>
          <a:bodyPr>
            <a:normAutofit/>
          </a:bodyPr>
          <a:lstStyle/>
          <a:p>
            <a:r>
              <a:rPr lang="en-US" dirty="0"/>
              <a:t>Migration of consumers from grid to rooftop solar</a:t>
            </a:r>
          </a:p>
          <a:p>
            <a:r>
              <a:rPr lang="en-US" dirty="0"/>
              <a:t>Reduction in DISCOM’s receivables</a:t>
            </a:r>
          </a:p>
        </p:txBody>
      </p:sp>
      <p:sp>
        <p:nvSpPr>
          <p:cNvPr id="10" name="TextBox 9"/>
          <p:cNvSpPr txBox="1"/>
          <p:nvPr/>
        </p:nvSpPr>
        <p:spPr>
          <a:xfrm>
            <a:off x="3710152" y="882867"/>
            <a:ext cx="4771697" cy="461665"/>
          </a:xfrm>
          <a:prstGeom prst="rect">
            <a:avLst/>
          </a:prstGeom>
          <a:noFill/>
        </p:spPr>
        <p:txBody>
          <a:bodyPr wrap="square" rtlCol="0">
            <a:spAutoFit/>
          </a:bodyPr>
          <a:lstStyle/>
          <a:p>
            <a:pPr algn="ctr"/>
            <a:endParaRPr lang="en-IN" sz="2400" u="sng" dirty="0"/>
          </a:p>
        </p:txBody>
      </p:sp>
      <p:grpSp>
        <p:nvGrpSpPr>
          <p:cNvPr id="14" name="Group 13"/>
          <p:cNvGrpSpPr/>
          <p:nvPr/>
        </p:nvGrpSpPr>
        <p:grpSpPr>
          <a:xfrm>
            <a:off x="1611419" y="5051198"/>
            <a:ext cx="9325969" cy="1201994"/>
            <a:chOff x="537596" y="4099034"/>
            <a:chExt cx="11284423" cy="2834233"/>
          </a:xfrm>
        </p:grpSpPr>
        <p:sp>
          <p:nvSpPr>
            <p:cNvPr id="15" name="Content Placeholder 6"/>
            <p:cNvSpPr txBox="1">
              <a:spLocks/>
            </p:cNvSpPr>
            <p:nvPr/>
          </p:nvSpPr>
          <p:spPr>
            <a:xfrm>
              <a:off x="537596" y="5088481"/>
              <a:ext cx="11284423" cy="18447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Variable tariff and load profile of each consumer category</a:t>
              </a:r>
            </a:p>
            <a:p>
              <a:r>
                <a:rPr lang="en-US" sz="2000" dirty="0"/>
                <a:t>Rooftop solar data: number and capacity of rooftop solar, solar generation profile</a:t>
              </a:r>
            </a:p>
          </p:txBody>
        </p:sp>
        <p:sp>
          <p:nvSpPr>
            <p:cNvPr id="19" name="TextBox 18"/>
            <p:cNvSpPr txBox="1"/>
            <p:nvPr/>
          </p:nvSpPr>
          <p:spPr>
            <a:xfrm>
              <a:off x="537596" y="4099034"/>
              <a:ext cx="3925679" cy="406054"/>
            </a:xfrm>
            <a:prstGeom prst="rect">
              <a:avLst/>
            </a:prstGeom>
            <a:noFill/>
          </p:spPr>
          <p:txBody>
            <a:bodyPr wrap="square" rtlCol="0">
              <a:spAutoFit/>
            </a:bodyPr>
            <a:lstStyle/>
            <a:p>
              <a:r>
                <a:rPr lang="en-US" sz="2000" u="sng" dirty="0"/>
                <a:t>Data requirement </a:t>
              </a:r>
              <a:endParaRPr lang="en-IN" sz="2000" u="sng" dirty="0"/>
            </a:p>
          </p:txBody>
        </p:sp>
      </p:grpSp>
      <p:sp>
        <p:nvSpPr>
          <p:cNvPr id="3" name="Rectangle 2"/>
          <p:cNvSpPr/>
          <p:nvPr/>
        </p:nvSpPr>
        <p:spPr>
          <a:xfrm>
            <a:off x="1187166" y="911466"/>
            <a:ext cx="9817669" cy="461665"/>
          </a:xfrm>
          <a:prstGeom prst="rect">
            <a:avLst/>
          </a:prstGeom>
        </p:spPr>
        <p:txBody>
          <a:bodyPr>
            <a:spAutoFit/>
          </a:bodyPr>
          <a:lstStyle/>
          <a:p>
            <a:pPr lvl="1" algn="ctr"/>
            <a:r>
              <a:rPr lang="en-US" sz="2400" u="sng" dirty="0"/>
              <a:t>Revenue loss</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 xmlns:a16="http://schemas.microsoft.com/office/drawing/2014/main" id="{D5C04281-D967-4AAE-9C57-638004CAEE3E}"/>
                  </a:ext>
                </a:extLst>
              </p:cNvPr>
              <p:cNvSpPr/>
              <p:nvPr/>
            </p:nvSpPr>
            <p:spPr>
              <a:xfrm>
                <a:off x="2885917" y="3359866"/>
                <a:ext cx="6420166" cy="91217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IN" sz="2200" b="0" i="1" smtClean="0">
                          <a:latin typeface="Cambria Math" panose="02040503050406030204" pitchFamily="18" charset="0"/>
                        </a:rPr>
                        <m:t>𝐶𝑜𝑠𝑡</m:t>
                      </m:r>
                      <m:r>
                        <a:rPr lang="en-IN" sz="2200" b="0" i="1" smtClean="0">
                          <a:latin typeface="Cambria Math" panose="02040503050406030204" pitchFamily="18" charset="0"/>
                        </a:rPr>
                        <m:t>=</m:t>
                      </m:r>
                      <m:nary>
                        <m:naryPr>
                          <m:chr m:val="∑"/>
                          <m:subHide m:val="on"/>
                          <m:supHide m:val="on"/>
                          <m:ctrlPr>
                            <a:rPr lang="en-IN" sz="2200" b="0" i="1" smtClean="0">
                              <a:latin typeface="Cambria Math" charset="0"/>
                            </a:rPr>
                          </m:ctrlPr>
                        </m:naryPr>
                        <m:sub/>
                        <m:sup/>
                        <m:e>
                          <m:d>
                            <m:dPr>
                              <m:ctrlPr>
                                <a:rPr lang="en-IN" sz="2200" b="0" i="1" smtClean="0">
                                  <a:latin typeface="Cambria Math" charset="0"/>
                                </a:rPr>
                              </m:ctrlPr>
                            </m:dPr>
                            <m:e>
                              <m:r>
                                <a:rPr lang="en-IN" sz="2200" i="1">
                                  <a:latin typeface="Cambria Math" panose="02040503050406030204" pitchFamily="18" charset="0"/>
                                </a:rPr>
                                <m:t>𝐵𝑖𝑙𝑙</m:t>
                              </m:r>
                              <m:r>
                                <a:rPr lang="en-IN" sz="2200" i="1">
                                  <a:latin typeface="Cambria Math" panose="02040503050406030204" pitchFamily="18" charset="0"/>
                                </a:rPr>
                                <m:t> </m:t>
                              </m:r>
                              <m:r>
                                <a:rPr lang="en-US" sz="2200" b="0" i="1" smtClean="0">
                                  <a:latin typeface="Cambria Math" panose="02040503050406030204" pitchFamily="18" charset="0"/>
                                </a:rPr>
                                <m:t>𝑤𝑖𝑡h𝑜𝑢𝑡</m:t>
                              </m:r>
                              <m:r>
                                <a:rPr lang="en-US" sz="2200" b="0" i="1" smtClean="0">
                                  <a:latin typeface="Cambria Math" panose="02040503050406030204" pitchFamily="18" charset="0"/>
                                </a:rPr>
                                <m:t> </m:t>
                              </m:r>
                              <m:r>
                                <a:rPr lang="en-IN" sz="2200" i="1">
                                  <a:latin typeface="Cambria Math" panose="02040503050406030204" pitchFamily="18" charset="0"/>
                                </a:rPr>
                                <m:t>𝑠𝑜𝑙𝑎𝑟</m:t>
                              </m:r>
                              <m:r>
                                <a:rPr lang="en-IN" sz="2200" i="1">
                                  <a:latin typeface="Cambria Math" panose="02040503050406030204" pitchFamily="18" charset="0"/>
                                </a:rPr>
                                <m:t>−</m:t>
                              </m:r>
                              <m:r>
                                <a:rPr lang="en-IN" sz="2200" i="1">
                                  <a:latin typeface="Cambria Math" panose="02040503050406030204" pitchFamily="18" charset="0"/>
                                </a:rPr>
                                <m:t>𝐵𝑖𝑙𝑙</m:t>
                              </m:r>
                              <m:r>
                                <a:rPr lang="en-IN" sz="2200" i="1">
                                  <a:latin typeface="Cambria Math" panose="02040503050406030204" pitchFamily="18" charset="0"/>
                                </a:rPr>
                                <m:t> </m:t>
                              </m:r>
                              <m:r>
                                <a:rPr lang="en-IN" sz="2200" i="1">
                                  <a:latin typeface="Cambria Math" panose="02040503050406030204" pitchFamily="18" charset="0"/>
                                </a:rPr>
                                <m:t>𝑤𝑖𝑡h</m:t>
                              </m:r>
                              <m:r>
                                <a:rPr lang="en-IN" sz="2200" i="1">
                                  <a:latin typeface="Cambria Math" panose="02040503050406030204" pitchFamily="18" charset="0"/>
                                </a:rPr>
                                <m:t> </m:t>
                              </m:r>
                              <m:r>
                                <a:rPr lang="en-IN" sz="2200" i="1">
                                  <a:latin typeface="Cambria Math" panose="02040503050406030204" pitchFamily="18" charset="0"/>
                                </a:rPr>
                                <m:t>𝑠𝑜𝑙𝑎𝑟</m:t>
                              </m:r>
                            </m:e>
                          </m:d>
                        </m:e>
                      </m:nary>
                    </m:oMath>
                  </m:oMathPara>
                </a14:m>
                <a:endParaRPr lang="en-IN" sz="2200" dirty="0"/>
              </a:p>
            </p:txBody>
          </p:sp>
        </mc:Choice>
        <mc:Fallback xmlns="">
          <p:sp>
            <p:nvSpPr>
              <p:cNvPr id="16" name="Rectangle 15">
                <a:extLst>
                  <a:ext uri="{FF2B5EF4-FFF2-40B4-BE49-F238E27FC236}">
                    <a16:creationId xmlns:a16="http://schemas.microsoft.com/office/drawing/2014/main" id="{D5C04281-D967-4AAE-9C57-638004CAEE3E}"/>
                  </a:ext>
                </a:extLst>
              </p:cNvPr>
              <p:cNvSpPr>
                <a:spLocks noRot="1" noChangeAspect="1" noMove="1" noResize="1" noEditPoints="1" noAdjustHandles="1" noChangeArrowheads="1" noChangeShapeType="1" noTextEdit="1"/>
              </p:cNvSpPr>
              <p:nvPr/>
            </p:nvSpPr>
            <p:spPr>
              <a:xfrm>
                <a:off x="2885917" y="3359866"/>
                <a:ext cx="6420166" cy="912173"/>
              </a:xfrm>
              <a:prstGeom prst="rect">
                <a:avLst/>
              </a:prstGeom>
              <a:blipFill>
                <a:blip r:embed="rId2"/>
                <a:stretch>
                  <a:fillRect/>
                </a:stretch>
              </a:blipFill>
            </p:spPr>
            <p:txBody>
              <a:bodyPr/>
              <a:lstStyle/>
              <a:p>
                <a:r>
                  <a:rPr lang="en-IN">
                    <a:noFill/>
                  </a:rPr>
                  <a:t> </a:t>
                </a:r>
              </a:p>
            </p:txBody>
          </p:sp>
        </mc:Fallback>
      </mc:AlternateContent>
      <p:sp>
        <p:nvSpPr>
          <p:cNvPr id="4" name="Text Placeholder 3"/>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25562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13</a:t>
            </a:fld>
            <a:r>
              <a:rPr lang="en-US"/>
              <a:t>|</a:t>
            </a:r>
            <a:endParaRPr lang="en-US" dirty="0"/>
          </a:p>
        </p:txBody>
      </p:sp>
      <p:sp>
        <p:nvSpPr>
          <p:cNvPr id="6" name="Title 5"/>
          <p:cNvSpPr>
            <a:spLocks noGrp="1"/>
          </p:cNvSpPr>
          <p:nvPr>
            <p:ph type="title"/>
          </p:nvPr>
        </p:nvSpPr>
        <p:spPr/>
        <p:txBody>
          <a:bodyPr/>
          <a:lstStyle/>
          <a:p>
            <a:pPr lvl="0"/>
            <a:r>
              <a:rPr lang="en-US" dirty="0"/>
              <a:t>Costs of rooftop solar to discom</a:t>
            </a:r>
            <a:endParaRPr lang="en-IN" dirty="0"/>
          </a:p>
        </p:txBody>
      </p:sp>
      <p:sp>
        <p:nvSpPr>
          <p:cNvPr id="7" name="Content Placeholder 6"/>
          <p:cNvSpPr>
            <a:spLocks noGrp="1"/>
          </p:cNvSpPr>
          <p:nvPr>
            <p:ph idx="1"/>
          </p:nvPr>
        </p:nvSpPr>
        <p:spPr>
          <a:xfrm>
            <a:off x="395706" y="1638364"/>
            <a:ext cx="11284423" cy="1677077"/>
          </a:xfrm>
        </p:spPr>
        <p:txBody>
          <a:bodyPr>
            <a:normAutofit/>
          </a:bodyPr>
          <a:lstStyle/>
          <a:p>
            <a:r>
              <a:rPr lang="en-US" dirty="0"/>
              <a:t>Additional network component required to evacuate and manage rooftop solar</a:t>
            </a:r>
          </a:p>
          <a:p>
            <a:r>
              <a:rPr lang="en-US" dirty="0"/>
              <a:t>Expenses to install and maintain new network components</a:t>
            </a:r>
          </a:p>
          <a:p>
            <a:pPr marL="0" indent="0">
              <a:buNone/>
            </a:pPr>
            <a:r>
              <a:rPr lang="en-US" dirty="0">
                <a:solidFill>
                  <a:srgbClr val="C00000"/>
                </a:solidFill>
              </a:rPr>
              <a:t>Constraint</a:t>
            </a:r>
            <a:r>
              <a:rPr lang="en-US" dirty="0"/>
              <a:t>: Depends on when new components will be added</a:t>
            </a:r>
            <a:endParaRPr lang="en-IN" dirty="0"/>
          </a:p>
        </p:txBody>
      </p:sp>
      <p:sp>
        <p:nvSpPr>
          <p:cNvPr id="10" name="TextBox 9"/>
          <p:cNvSpPr txBox="1"/>
          <p:nvPr/>
        </p:nvSpPr>
        <p:spPr>
          <a:xfrm>
            <a:off x="3710152" y="882867"/>
            <a:ext cx="4771697" cy="461665"/>
          </a:xfrm>
          <a:prstGeom prst="rect">
            <a:avLst/>
          </a:prstGeom>
          <a:noFill/>
        </p:spPr>
        <p:txBody>
          <a:bodyPr wrap="square" rtlCol="0">
            <a:spAutoFit/>
          </a:bodyPr>
          <a:lstStyle/>
          <a:p>
            <a:pPr algn="ctr"/>
            <a:endParaRPr lang="en-IN" sz="2400" u="sng" dirty="0"/>
          </a:p>
        </p:txBody>
      </p:sp>
      <p:grpSp>
        <p:nvGrpSpPr>
          <p:cNvPr id="14" name="Group 13"/>
          <p:cNvGrpSpPr/>
          <p:nvPr/>
        </p:nvGrpSpPr>
        <p:grpSpPr>
          <a:xfrm>
            <a:off x="1411723" y="5009157"/>
            <a:ext cx="9325969" cy="1201994"/>
            <a:chOff x="537596" y="4099034"/>
            <a:chExt cx="11284423" cy="2834233"/>
          </a:xfrm>
        </p:grpSpPr>
        <p:sp>
          <p:nvSpPr>
            <p:cNvPr id="15" name="Content Placeholder 6"/>
            <p:cNvSpPr txBox="1">
              <a:spLocks/>
            </p:cNvSpPr>
            <p:nvPr/>
          </p:nvSpPr>
          <p:spPr>
            <a:xfrm>
              <a:off x="537596" y="5088481"/>
              <a:ext cx="11284423" cy="18447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Cost of procuring and maintaining new network components</a:t>
              </a:r>
            </a:p>
            <a:p>
              <a:r>
                <a:rPr lang="en-US" sz="2000" dirty="0"/>
                <a:t>Rooftop solar data: number and capacity of rooftop solar</a:t>
              </a:r>
            </a:p>
          </p:txBody>
        </p:sp>
        <p:sp>
          <p:nvSpPr>
            <p:cNvPr id="19" name="TextBox 18"/>
            <p:cNvSpPr txBox="1"/>
            <p:nvPr/>
          </p:nvSpPr>
          <p:spPr>
            <a:xfrm>
              <a:off x="537596" y="4099034"/>
              <a:ext cx="3925679" cy="406054"/>
            </a:xfrm>
            <a:prstGeom prst="rect">
              <a:avLst/>
            </a:prstGeom>
            <a:noFill/>
          </p:spPr>
          <p:txBody>
            <a:bodyPr wrap="square" rtlCol="0">
              <a:spAutoFit/>
            </a:bodyPr>
            <a:lstStyle/>
            <a:p>
              <a:r>
                <a:rPr lang="en-US" sz="2000" u="sng" dirty="0"/>
                <a:t>Data requirement </a:t>
              </a:r>
              <a:endParaRPr lang="en-IN" sz="2000" u="sng" dirty="0"/>
            </a:p>
          </p:txBody>
        </p:sp>
      </p:grpSp>
      <p:sp>
        <p:nvSpPr>
          <p:cNvPr id="3" name="Rectangle 2"/>
          <p:cNvSpPr/>
          <p:nvPr/>
        </p:nvSpPr>
        <p:spPr>
          <a:xfrm>
            <a:off x="1187166" y="911466"/>
            <a:ext cx="9817669" cy="461665"/>
          </a:xfrm>
          <a:prstGeom prst="rect">
            <a:avLst/>
          </a:prstGeom>
        </p:spPr>
        <p:txBody>
          <a:bodyPr>
            <a:spAutoFit/>
          </a:bodyPr>
          <a:lstStyle/>
          <a:p>
            <a:pPr lvl="1" algn="ctr"/>
            <a:r>
              <a:rPr lang="en-US" sz="2400" u="sng" dirty="0"/>
              <a:t>Added transmission and distribution services cost</a:t>
            </a:r>
          </a:p>
        </p:txBody>
      </p:sp>
      <mc:AlternateContent xmlns:mc="http://schemas.openxmlformats.org/markup-compatibility/2006" xmlns:a14="http://schemas.microsoft.com/office/drawing/2010/main">
        <mc:Choice Requires="a14">
          <p:sp>
            <p:nvSpPr>
              <p:cNvPr id="13" name="Rectangle 12"/>
              <p:cNvSpPr/>
              <p:nvPr/>
            </p:nvSpPr>
            <p:spPr>
              <a:xfrm>
                <a:off x="2199382" y="3305040"/>
                <a:ext cx="7793237" cy="912173"/>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n-IN" sz="2200" b="0" i="1" smtClean="0">
                          <a:latin typeface="Cambria Math" panose="02040503050406030204" pitchFamily="18" charset="0"/>
                        </a:rPr>
                        <m:t>𝐶𝑜𝑠𝑡</m:t>
                      </m:r>
                      <m:r>
                        <a:rPr lang="en-IN" sz="2200">
                          <a:latin typeface="Cambria Math" panose="02040503050406030204" pitchFamily="18" charset="0"/>
                        </a:rPr>
                        <m:t>=</m:t>
                      </m:r>
                      <m:nary>
                        <m:naryPr>
                          <m:chr m:val="∑"/>
                          <m:subHide m:val="on"/>
                          <m:supHide m:val="on"/>
                          <m:ctrlPr>
                            <a:rPr lang="en-IN" sz="2200" i="1">
                              <a:latin typeface="Cambria Math" charset="0"/>
                            </a:rPr>
                          </m:ctrlPr>
                        </m:naryPr>
                        <m:sub/>
                        <m:sup/>
                        <m:e>
                          <m:r>
                            <a:rPr lang="en-IN" sz="2200" i="1">
                              <a:latin typeface="Cambria Math" panose="02040503050406030204" pitchFamily="18" charset="0"/>
                            </a:rPr>
                            <m:t>𝑅𝑇𝑆𝑜𝑢𝑡𝑝𝑢𝑡</m:t>
                          </m:r>
                          <m:r>
                            <a:rPr lang="en-IN" sz="2200">
                              <a:latin typeface="Cambria Math" panose="02040503050406030204" pitchFamily="18" charset="0"/>
                            </a:rPr>
                            <m:t>∗</m:t>
                          </m:r>
                          <m:r>
                            <a:rPr lang="en-IN" sz="2200" i="1">
                              <a:latin typeface="Cambria Math" panose="02040503050406030204" pitchFamily="18" charset="0"/>
                            </a:rPr>
                            <m:t>𝐷𝑖𝑠𝑡𝑟𝑖𝑏𝑢𝑡𝑖𝑜𝑛𝐶𝑎𝑝𝑎𝑐𝑖𝑡𝑦𝐶𝑜𝑠𝑡</m:t>
                          </m:r>
                        </m:e>
                      </m:nary>
                    </m:oMath>
                  </m:oMathPara>
                </a14:m>
                <a:endParaRPr lang="en-IN" sz="2200" dirty="0"/>
              </a:p>
            </p:txBody>
          </p:sp>
        </mc:Choice>
        <mc:Fallback xmlns="">
          <p:sp>
            <p:nvSpPr>
              <p:cNvPr id="13" name="Rectangle 12"/>
              <p:cNvSpPr>
                <a:spLocks noRot="1" noChangeAspect="1" noMove="1" noResize="1" noEditPoints="1" noAdjustHandles="1" noChangeArrowheads="1" noChangeShapeType="1" noTextEdit="1"/>
              </p:cNvSpPr>
              <p:nvPr/>
            </p:nvSpPr>
            <p:spPr>
              <a:xfrm>
                <a:off x="2199382" y="3305040"/>
                <a:ext cx="7793237" cy="912173"/>
              </a:xfrm>
              <a:prstGeom prst="rect">
                <a:avLst/>
              </a:prstGeom>
              <a:blipFill>
                <a:blip r:embed="rId2"/>
                <a:stretch>
                  <a:fillRect/>
                </a:stretch>
              </a:blipFill>
            </p:spPr>
            <p:txBody>
              <a:bodyPr/>
              <a:lstStyle/>
              <a:p>
                <a:r>
                  <a:rPr lang="en-IN">
                    <a:noFill/>
                  </a:rPr>
                  <a:t> </a:t>
                </a:r>
              </a:p>
            </p:txBody>
          </p:sp>
        </mc:Fallback>
      </mc:AlternateContent>
      <p:sp>
        <p:nvSpPr>
          <p:cNvPr id="16" name="Rectangle 15"/>
          <p:cNvSpPr/>
          <p:nvPr/>
        </p:nvSpPr>
        <p:spPr>
          <a:xfrm>
            <a:off x="227542" y="2459421"/>
            <a:ext cx="10577093" cy="5990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Text Placeholder 3"/>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7363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14</a:t>
            </a:fld>
            <a:r>
              <a:rPr lang="en-US"/>
              <a:t>|</a:t>
            </a:r>
            <a:endParaRPr lang="en-US" dirty="0"/>
          </a:p>
        </p:txBody>
      </p:sp>
      <p:sp>
        <p:nvSpPr>
          <p:cNvPr id="6" name="Title 5"/>
          <p:cNvSpPr>
            <a:spLocks noGrp="1"/>
          </p:cNvSpPr>
          <p:nvPr>
            <p:ph type="title"/>
          </p:nvPr>
        </p:nvSpPr>
        <p:spPr/>
        <p:txBody>
          <a:bodyPr/>
          <a:lstStyle/>
          <a:p>
            <a:pPr lvl="0"/>
            <a:r>
              <a:rPr lang="en-US" dirty="0"/>
              <a:t>Costs of rooftop solar to discom</a:t>
            </a:r>
            <a:endParaRPr lang="en-IN" dirty="0"/>
          </a:p>
        </p:txBody>
      </p:sp>
      <p:sp>
        <p:nvSpPr>
          <p:cNvPr id="7" name="Content Placeholder 6"/>
          <p:cNvSpPr>
            <a:spLocks noGrp="1"/>
          </p:cNvSpPr>
          <p:nvPr>
            <p:ph idx="1"/>
          </p:nvPr>
        </p:nvSpPr>
        <p:spPr>
          <a:xfrm>
            <a:off x="395706" y="1638364"/>
            <a:ext cx="11284423" cy="1677077"/>
          </a:xfrm>
        </p:spPr>
        <p:txBody>
          <a:bodyPr>
            <a:normAutofit/>
          </a:bodyPr>
          <a:lstStyle/>
          <a:p>
            <a:r>
              <a:rPr lang="en-US" dirty="0"/>
              <a:t>Technical staff recruitment, site visits, panel cleaning </a:t>
            </a:r>
          </a:p>
          <a:p>
            <a:r>
              <a:rPr lang="en-US" dirty="0"/>
              <a:t>Additional expenses to discom</a:t>
            </a:r>
          </a:p>
        </p:txBody>
      </p:sp>
      <p:sp>
        <p:nvSpPr>
          <p:cNvPr id="10" name="TextBox 9"/>
          <p:cNvSpPr txBox="1"/>
          <p:nvPr/>
        </p:nvSpPr>
        <p:spPr>
          <a:xfrm>
            <a:off x="3710152" y="882867"/>
            <a:ext cx="4771697" cy="461665"/>
          </a:xfrm>
          <a:prstGeom prst="rect">
            <a:avLst/>
          </a:prstGeom>
          <a:noFill/>
        </p:spPr>
        <p:txBody>
          <a:bodyPr wrap="square" rtlCol="0">
            <a:spAutoFit/>
          </a:bodyPr>
          <a:lstStyle/>
          <a:p>
            <a:pPr algn="ctr"/>
            <a:endParaRPr lang="en-IN" sz="2400" u="sng" dirty="0"/>
          </a:p>
        </p:txBody>
      </p:sp>
      <p:grpSp>
        <p:nvGrpSpPr>
          <p:cNvPr id="14" name="Group 13"/>
          <p:cNvGrpSpPr/>
          <p:nvPr/>
        </p:nvGrpSpPr>
        <p:grpSpPr>
          <a:xfrm>
            <a:off x="1411723" y="5009157"/>
            <a:ext cx="9325969" cy="1201994"/>
            <a:chOff x="537596" y="4099034"/>
            <a:chExt cx="11284423" cy="2834233"/>
          </a:xfrm>
        </p:grpSpPr>
        <p:sp>
          <p:nvSpPr>
            <p:cNvPr id="15" name="Content Placeholder 6"/>
            <p:cNvSpPr txBox="1">
              <a:spLocks/>
            </p:cNvSpPr>
            <p:nvPr/>
          </p:nvSpPr>
          <p:spPr>
            <a:xfrm>
              <a:off x="537596" y="5088481"/>
              <a:ext cx="11284423" cy="18447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Salary of additional technical staff recruited for rooftop solar</a:t>
              </a:r>
            </a:p>
            <a:p>
              <a:r>
                <a:rPr lang="en-US" sz="2000" dirty="0"/>
                <a:t>Cost of all programs specific to rooftop solar</a:t>
              </a:r>
            </a:p>
          </p:txBody>
        </p:sp>
        <p:sp>
          <p:nvSpPr>
            <p:cNvPr id="19" name="TextBox 18"/>
            <p:cNvSpPr txBox="1"/>
            <p:nvPr/>
          </p:nvSpPr>
          <p:spPr>
            <a:xfrm>
              <a:off x="537596" y="4099034"/>
              <a:ext cx="3925679" cy="406054"/>
            </a:xfrm>
            <a:prstGeom prst="rect">
              <a:avLst/>
            </a:prstGeom>
            <a:noFill/>
          </p:spPr>
          <p:txBody>
            <a:bodyPr wrap="square" rtlCol="0">
              <a:spAutoFit/>
            </a:bodyPr>
            <a:lstStyle/>
            <a:p>
              <a:r>
                <a:rPr lang="en-US" sz="2000" u="sng" dirty="0"/>
                <a:t>Data requirement </a:t>
              </a:r>
              <a:endParaRPr lang="en-IN" sz="2000" u="sng" dirty="0"/>
            </a:p>
          </p:txBody>
        </p:sp>
      </p:grpSp>
      <p:sp>
        <p:nvSpPr>
          <p:cNvPr id="3" name="Rectangle 2"/>
          <p:cNvSpPr/>
          <p:nvPr/>
        </p:nvSpPr>
        <p:spPr>
          <a:xfrm>
            <a:off x="1187166" y="911466"/>
            <a:ext cx="9817669" cy="461665"/>
          </a:xfrm>
          <a:prstGeom prst="rect">
            <a:avLst/>
          </a:prstGeom>
        </p:spPr>
        <p:txBody>
          <a:bodyPr>
            <a:spAutoFit/>
          </a:bodyPr>
          <a:lstStyle/>
          <a:p>
            <a:pPr algn="ctr"/>
            <a:r>
              <a:rPr lang="en-US" sz="2400" u="sng" dirty="0"/>
              <a:t>Program administration cost </a:t>
            </a:r>
          </a:p>
        </p:txBody>
      </p:sp>
      <mc:AlternateContent xmlns:mc="http://schemas.openxmlformats.org/markup-compatibility/2006" xmlns:a14="http://schemas.microsoft.com/office/drawing/2010/main">
        <mc:Choice Requires="a14">
          <p:sp>
            <p:nvSpPr>
              <p:cNvPr id="16" name="Rectangle 15"/>
              <p:cNvSpPr/>
              <p:nvPr/>
            </p:nvSpPr>
            <p:spPr>
              <a:xfrm>
                <a:off x="2741459" y="3266075"/>
                <a:ext cx="3832139" cy="912173"/>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IN" sz="2200" b="0" i="1" smtClean="0">
                          <a:latin typeface="Cambria Math" panose="02040503050406030204" pitchFamily="18" charset="0"/>
                        </a:rPr>
                        <m:t>𝐶𝑜𝑠𝑡</m:t>
                      </m:r>
                      <m:r>
                        <a:rPr lang="en-IN" sz="2200" i="0">
                          <a:latin typeface="Cambria Math" panose="02040503050406030204" pitchFamily="18" charset="0"/>
                        </a:rPr>
                        <m:t>=</m:t>
                      </m:r>
                      <m:nary>
                        <m:naryPr>
                          <m:chr m:val="∑"/>
                          <m:subHide m:val="on"/>
                          <m:supHide m:val="on"/>
                          <m:ctrlPr>
                            <a:rPr lang="en-IN" sz="2200" i="1">
                              <a:latin typeface="Cambria Math" charset="0"/>
                            </a:rPr>
                          </m:ctrlPr>
                        </m:naryPr>
                        <m:sub/>
                        <m:sup/>
                        <m:e>
                          <m:nary>
                            <m:naryPr>
                              <m:chr m:val="∑"/>
                              <m:limLoc m:val="subSup"/>
                              <m:supHide m:val="on"/>
                              <m:ctrlPr>
                                <a:rPr lang="en-IN" sz="2200" i="1">
                                  <a:latin typeface="Cambria Math" charset="0"/>
                                </a:rPr>
                              </m:ctrlPr>
                            </m:naryPr>
                            <m:sub>
                              <m:r>
                                <m:rPr>
                                  <m:brk m:alnAt="9"/>
                                </m:rPr>
                                <a:rPr lang="en-IN" sz="2200" i="1">
                                  <a:latin typeface="Cambria Math" panose="02040503050406030204" pitchFamily="18" charset="0"/>
                                </a:rPr>
                                <m:t>𝑀</m:t>
                              </m:r>
                            </m:sub>
                            <m:sup/>
                            <m:e>
                              <m:r>
                                <a:rPr lang="en-IN" sz="2200" i="1">
                                  <a:latin typeface="Cambria Math" panose="02040503050406030204" pitchFamily="18" charset="0"/>
                                </a:rPr>
                                <m:t>𝑀𝑒𝑎𝑠𝑢𝑟𝑒𝐶𝑜𝑠𝑡</m:t>
                              </m:r>
                            </m:e>
                          </m:nary>
                        </m:e>
                      </m:nary>
                    </m:oMath>
                  </m:oMathPara>
                </a14:m>
                <a:endParaRPr lang="en-IN" sz="2200" dirty="0"/>
              </a:p>
            </p:txBody>
          </p:sp>
        </mc:Choice>
        <mc:Fallback xmlns="">
          <p:sp>
            <p:nvSpPr>
              <p:cNvPr id="16" name="Rectangle 15"/>
              <p:cNvSpPr>
                <a:spLocks noRot="1" noChangeAspect="1" noMove="1" noResize="1" noEditPoints="1" noAdjustHandles="1" noChangeArrowheads="1" noChangeShapeType="1" noTextEdit="1"/>
              </p:cNvSpPr>
              <p:nvPr/>
            </p:nvSpPr>
            <p:spPr>
              <a:xfrm>
                <a:off x="2741459" y="3266075"/>
                <a:ext cx="3832139" cy="912173"/>
              </a:xfrm>
              <a:prstGeom prst="rect">
                <a:avLst/>
              </a:prstGeom>
              <a:blipFill>
                <a:blip r:embed="rId2"/>
                <a:stretch>
                  <a:fillRect/>
                </a:stretch>
              </a:blipFill>
            </p:spPr>
            <p:txBody>
              <a:bodyPr/>
              <a:lstStyle/>
              <a:p>
                <a:r>
                  <a:rPr lang="en-IN">
                    <a:noFill/>
                  </a:rPr>
                  <a:t> </a:t>
                </a:r>
              </a:p>
            </p:txBody>
          </p:sp>
        </mc:Fallback>
      </mc:AlternateContent>
      <p:sp>
        <p:nvSpPr>
          <p:cNvPr id="4" name="Text Placeholder 3"/>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243699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15</a:t>
            </a:fld>
            <a:r>
              <a:rPr lang="en-US"/>
              <a:t>|</a:t>
            </a:r>
            <a:endParaRPr lang="en-US" dirty="0"/>
          </a:p>
        </p:txBody>
      </p:sp>
      <p:sp>
        <p:nvSpPr>
          <p:cNvPr id="3" name="Title 2"/>
          <p:cNvSpPr>
            <a:spLocks noGrp="1"/>
          </p:cNvSpPr>
          <p:nvPr>
            <p:ph type="title"/>
          </p:nvPr>
        </p:nvSpPr>
        <p:spPr/>
        <p:txBody>
          <a:bodyPr/>
          <a:lstStyle/>
          <a:p>
            <a:endParaRPr lang="en-IN"/>
          </a:p>
        </p:txBody>
      </p:sp>
      <p:sp>
        <p:nvSpPr>
          <p:cNvPr id="4" name="Content Placeholder 3"/>
          <p:cNvSpPr>
            <a:spLocks noGrp="1"/>
          </p:cNvSpPr>
          <p:nvPr>
            <p:ph idx="1"/>
          </p:nvPr>
        </p:nvSpPr>
        <p:spPr>
          <a:xfrm>
            <a:off x="395706" y="999494"/>
            <a:ext cx="11284423" cy="4784897"/>
          </a:xfrm>
        </p:spPr>
        <p:txBody>
          <a:bodyPr anchor="ctr">
            <a:normAutofit/>
          </a:bodyPr>
          <a:lstStyle/>
          <a:p>
            <a:pPr marL="0" indent="0" algn="ctr">
              <a:buNone/>
            </a:pPr>
            <a:r>
              <a:rPr lang="en-US" sz="2400" dirty="0"/>
              <a:t>Are there additional cost parameter?</a:t>
            </a:r>
            <a:endParaRPr lang="en-IN" sz="2400" dirty="0"/>
          </a:p>
        </p:txBody>
      </p:sp>
      <p:sp>
        <p:nvSpPr>
          <p:cNvPr id="5" name="Text Placeholder 4"/>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3634323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16</a:t>
            </a:fld>
            <a:r>
              <a:rPr lang="en-US"/>
              <a:t>|</a:t>
            </a:r>
            <a:endParaRPr lang="en-US" dirty="0"/>
          </a:p>
        </p:txBody>
      </p:sp>
      <p:sp>
        <p:nvSpPr>
          <p:cNvPr id="3" name="Title 2"/>
          <p:cNvSpPr>
            <a:spLocks noGrp="1"/>
          </p:cNvSpPr>
          <p:nvPr>
            <p:ph type="title"/>
          </p:nvPr>
        </p:nvSpPr>
        <p:spPr/>
        <p:txBody>
          <a:bodyPr>
            <a:normAutofit/>
          </a:bodyPr>
          <a:lstStyle/>
          <a:p>
            <a:pPr lvl="0"/>
            <a:r>
              <a:rPr lang="en-US" dirty="0"/>
              <a:t>Benefits of rooftop solar to discom</a:t>
            </a:r>
            <a:endParaRPr lang="en-IN" dirty="0"/>
          </a:p>
        </p:txBody>
      </p:sp>
      <p:sp>
        <p:nvSpPr>
          <p:cNvPr id="5" name="Text Placeholder 4"/>
          <p:cNvSpPr>
            <a:spLocks noGrp="1"/>
          </p:cNvSpPr>
          <p:nvPr>
            <p:ph type="body" sz="quarter" idx="10"/>
          </p:nvPr>
        </p:nvSpPr>
        <p:spPr/>
        <p:txBody>
          <a:bodyPr/>
          <a:lstStyle/>
          <a:p>
            <a:endParaRPr lang="en-IN"/>
          </a:p>
        </p:txBody>
      </p:sp>
      <mc:AlternateContent xmlns:mc="http://schemas.openxmlformats.org/markup-compatibility/2006" xmlns:a14="http://schemas.microsoft.com/office/drawing/2010/main">
        <mc:Choice Requires="a14">
          <p:sp>
            <p:nvSpPr>
              <p:cNvPr id="6" name="Rectangle 5"/>
              <p:cNvSpPr/>
              <p:nvPr/>
            </p:nvSpPr>
            <p:spPr>
              <a:xfrm>
                <a:off x="447935" y="1984910"/>
                <a:ext cx="10570045" cy="1927835"/>
              </a:xfrm>
              <a:prstGeom prst="rect">
                <a:avLst/>
              </a:prstGeom>
            </p:spPr>
            <p:txBody>
              <a:bodyPr wrap="square">
                <a:spAutoFit/>
              </a:bodyPr>
              <a:lstStyle/>
              <a:p>
                <a:r>
                  <a:rPr lang="en-US" sz="2200" b="0" dirty="0"/>
                  <a:t>Benefit</a:t>
                </a:r>
              </a:p>
              <a:p>
                <a:endParaRPr lang="en-US" sz="2200" dirty="0"/>
              </a:p>
              <a:p>
                <a:endParaRPr lang="en-US" sz="22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 </m:t>
                      </m:r>
                      <m:r>
                        <a:rPr lang="en-IN" sz="2200" i="1">
                          <a:latin typeface="Cambria Math" panose="02040503050406030204" pitchFamily="18" charset="0"/>
                        </a:rPr>
                        <m:t>=</m:t>
                      </m:r>
                      <m:nary>
                        <m:naryPr>
                          <m:chr m:val="∑"/>
                          <m:subHide m:val="on"/>
                          <m:supHide m:val="on"/>
                          <m:ctrlPr>
                            <a:rPr lang="en-IN" sz="2200" i="1" smtClean="0">
                              <a:latin typeface="Cambria Math" charset="0"/>
                            </a:rPr>
                          </m:ctrlPr>
                        </m:naryPr>
                        <m:sub/>
                        <m:sup/>
                        <m:e>
                          <m:f>
                            <m:fPr>
                              <m:ctrlPr>
                                <a:rPr lang="en-IN" sz="2200" i="1">
                                  <a:latin typeface="Cambria Math" charset="0"/>
                                </a:rPr>
                              </m:ctrlPr>
                            </m:fPr>
                            <m:num>
                              <m:r>
                                <a:rPr lang="en-US" sz="2200" b="0" i="1" smtClean="0">
                                  <a:latin typeface="Cambria Math" panose="02040503050406030204" pitchFamily="18" charset="0"/>
                                </a:rPr>
                                <m:t>𝑆𝑜𝑙𝑎𝑟</m:t>
                              </m:r>
                              <m:r>
                                <a:rPr lang="en-US" sz="2200" b="0" i="1" smtClean="0">
                                  <a:latin typeface="Cambria Math" panose="02040503050406030204" pitchFamily="18" charset="0"/>
                                </a:rPr>
                                <m:t> </m:t>
                              </m:r>
                              <m:r>
                                <a:rPr lang="en-US" sz="2200" b="0" i="1" smtClean="0">
                                  <a:latin typeface="Cambria Math" panose="02040503050406030204" pitchFamily="18" charset="0"/>
                                </a:rPr>
                                <m:t>𝑜𝑢𝑡𝑝𝑢𝑡</m:t>
                              </m:r>
                            </m:num>
                            <m:den>
                              <m:d>
                                <m:dPr>
                                  <m:ctrlPr>
                                    <a:rPr lang="en-IN" sz="2200" i="1">
                                      <a:latin typeface="Cambria Math" charset="0"/>
                                    </a:rPr>
                                  </m:ctrlPr>
                                </m:dPr>
                                <m:e>
                                  <m:r>
                                    <a:rPr lang="en-IN" sz="2200">
                                      <a:latin typeface="Cambria Math" panose="02040503050406030204" pitchFamily="18" charset="0"/>
                                    </a:rPr>
                                    <m:t>1−</m:t>
                                  </m:r>
                                  <m:r>
                                    <m:rPr>
                                      <m:sty m:val="p"/>
                                    </m:rPr>
                                    <a:rPr lang="en-US" sz="2200" b="0" i="0" smtClean="0">
                                      <a:latin typeface="Cambria Math" panose="02040503050406030204" pitchFamily="18" charset="0"/>
                                    </a:rPr>
                                    <m:t>loss</m:t>
                                  </m:r>
                                  <m:r>
                                    <a:rPr lang="en-IN" sz="2200">
                                      <a:latin typeface="Cambria Math" panose="02040503050406030204" pitchFamily="18" charset="0"/>
                                    </a:rPr>
                                    <m:t>%</m:t>
                                  </m:r>
                                </m:e>
                              </m:d>
                            </m:den>
                          </m:f>
                          <m:r>
                            <a:rPr lang="en-US" sz="2200" b="0" i="1" smtClean="0">
                              <a:latin typeface="Cambria Math" panose="02040503050406030204" pitchFamily="18" charset="0"/>
                            </a:rPr>
                            <m:t>∗</m:t>
                          </m:r>
                        </m:e>
                      </m:nary>
                      <m:r>
                        <a:rPr lang="en-US" sz="2200" b="0" i="1" smtClean="0">
                          <a:latin typeface="Cambria Math" panose="02040503050406030204" pitchFamily="18" charset="0"/>
                        </a:rPr>
                        <m:t>(1−</m:t>
                      </m:r>
                      <m:r>
                        <a:rPr lang="en-IN" sz="2200" i="1">
                          <a:latin typeface="Cambria Math" panose="02040503050406030204" pitchFamily="18" charset="0"/>
                        </a:rPr>
                        <m:t>𝐷</m:t>
                      </m:r>
                      <m:r>
                        <a:rPr lang="en-US" sz="2200" i="1">
                          <a:latin typeface="Cambria Math" panose="02040503050406030204" pitchFamily="18" charset="0"/>
                        </a:rPr>
                        <m:t>𝑒𝑔𝑟𝑎𝑑𝑎𝑡𝑖𝑜𝑛</m:t>
                      </m:r>
                      <m:r>
                        <a:rPr lang="en-IN" sz="2200" i="1">
                          <a:latin typeface="Cambria Math" panose="02040503050406030204" pitchFamily="18" charset="0"/>
                        </a:rPr>
                        <m:t>𝐹𝑎𝑐𝑡𝑜𝑟</m:t>
                      </m:r>
                      <m:r>
                        <a:rPr lang="en-US" sz="2200" b="0" i="1" smtClean="0">
                          <a:latin typeface="Cambria Math" panose="02040503050406030204" pitchFamily="18" charset="0"/>
                        </a:rPr>
                        <m:t>)∗</m:t>
                      </m:r>
                      <m:r>
                        <a:rPr lang="en-US" sz="2200" b="0" i="1" smtClean="0">
                          <a:latin typeface="Cambria Math" panose="02040503050406030204" pitchFamily="18" charset="0"/>
                        </a:rPr>
                        <m:t>𝑆𝑦𝑠𝑡𝑒𝑚𝐶𝑜𝑖𝑛𝑐𝑖𝑑𝑒𝑛𝑐𝑒𝐹𝑎𝑐𝑡𝑜𝑟</m:t>
                      </m:r>
                      <m:r>
                        <a:rPr lang="en-IN" sz="2200">
                          <a:latin typeface="Cambria Math" panose="02040503050406030204" pitchFamily="18" charset="0"/>
                        </a:rPr>
                        <m:t>∗</m:t>
                      </m:r>
                      <m:r>
                        <a:rPr lang="en-IN" sz="2200" i="1">
                          <a:latin typeface="Cambria Math" panose="02040503050406030204" pitchFamily="18" charset="0"/>
                        </a:rPr>
                        <m:t>𝐶𝑜𝑠𝑡</m:t>
                      </m:r>
                    </m:oMath>
                  </m:oMathPara>
                </a14:m>
                <a:endParaRPr lang="en-IN" sz="2200" dirty="0"/>
              </a:p>
            </p:txBody>
          </p:sp>
        </mc:Choice>
        <mc:Fallback xmlns="">
          <p:sp>
            <p:nvSpPr>
              <p:cNvPr id="6" name="Rectangle 5"/>
              <p:cNvSpPr>
                <a:spLocks noRot="1" noChangeAspect="1" noMove="1" noResize="1" noEditPoints="1" noAdjustHandles="1" noChangeArrowheads="1" noChangeShapeType="1" noTextEdit="1"/>
              </p:cNvSpPr>
              <p:nvPr/>
            </p:nvSpPr>
            <p:spPr>
              <a:xfrm>
                <a:off x="447935" y="1984910"/>
                <a:ext cx="10570045" cy="1927835"/>
              </a:xfrm>
              <a:prstGeom prst="rect">
                <a:avLst/>
              </a:prstGeom>
              <a:blipFill>
                <a:blip r:embed="rId2"/>
                <a:stretch>
                  <a:fillRect l="-750" t="-2215"/>
                </a:stretch>
              </a:blipFill>
            </p:spPr>
            <p:txBody>
              <a:bodyPr/>
              <a:lstStyle/>
              <a:p>
                <a:r>
                  <a:rPr lang="en-IN">
                    <a:noFill/>
                  </a:rPr>
                  <a:t> </a:t>
                </a:r>
              </a:p>
            </p:txBody>
          </p:sp>
        </mc:Fallback>
      </mc:AlternateContent>
      <p:sp>
        <p:nvSpPr>
          <p:cNvPr id="7" name="Oval 6"/>
          <p:cNvSpPr/>
          <p:nvPr/>
        </p:nvSpPr>
        <p:spPr>
          <a:xfrm>
            <a:off x="1205009" y="2448503"/>
            <a:ext cx="8867576" cy="1890225"/>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8" name="Oval 7"/>
          <p:cNvSpPr/>
          <p:nvPr/>
        </p:nvSpPr>
        <p:spPr>
          <a:xfrm>
            <a:off x="6566498" y="2557087"/>
            <a:ext cx="4353751" cy="1511167"/>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9" name="Rectangle 8"/>
          <p:cNvSpPr/>
          <p:nvPr/>
        </p:nvSpPr>
        <p:spPr>
          <a:xfrm>
            <a:off x="2669228" y="4683446"/>
            <a:ext cx="1863331" cy="461665"/>
          </a:xfrm>
          <a:prstGeom prst="rect">
            <a:avLst/>
          </a:prstGeom>
        </p:spPr>
        <p:txBody>
          <a:bodyPr wrap="none">
            <a:spAutoFit/>
          </a:bodyPr>
          <a:lstStyle/>
          <a:p>
            <a:r>
              <a:rPr lang="en-US" sz="2400" dirty="0">
                <a:solidFill>
                  <a:schemeClr val="accent1"/>
                </a:solidFill>
              </a:rPr>
              <a:t>Rooftop solar</a:t>
            </a:r>
          </a:p>
        </p:txBody>
      </p:sp>
      <p:sp>
        <p:nvSpPr>
          <p:cNvPr id="10" name="Rectangle 9"/>
          <p:cNvSpPr/>
          <p:nvPr/>
        </p:nvSpPr>
        <p:spPr>
          <a:xfrm>
            <a:off x="6544557" y="4498780"/>
            <a:ext cx="5135573" cy="830997"/>
          </a:xfrm>
          <a:prstGeom prst="rect">
            <a:avLst/>
          </a:prstGeom>
        </p:spPr>
        <p:txBody>
          <a:bodyPr wrap="none">
            <a:spAutoFit/>
          </a:bodyPr>
          <a:lstStyle/>
          <a:p>
            <a:pPr algn="ctr"/>
            <a:r>
              <a:rPr lang="en-US" sz="2400" dirty="0">
                <a:solidFill>
                  <a:schemeClr val="accent2"/>
                </a:solidFill>
              </a:rPr>
              <a:t>System </a:t>
            </a:r>
          </a:p>
          <a:p>
            <a:pPr algn="ctr"/>
            <a:r>
              <a:rPr lang="en-US" sz="2400" dirty="0"/>
              <a:t>(generation/ transmission/ distribution)</a:t>
            </a:r>
          </a:p>
        </p:txBody>
      </p:sp>
      <p:sp>
        <p:nvSpPr>
          <p:cNvPr id="4" name="Rectangle 3"/>
          <p:cNvSpPr/>
          <p:nvPr/>
        </p:nvSpPr>
        <p:spPr>
          <a:xfrm>
            <a:off x="3600894" y="1067958"/>
            <a:ext cx="4990212" cy="461665"/>
          </a:xfrm>
          <a:prstGeom prst="rect">
            <a:avLst/>
          </a:prstGeom>
        </p:spPr>
        <p:txBody>
          <a:bodyPr wrap="none">
            <a:spAutoFit/>
          </a:bodyPr>
          <a:lstStyle/>
          <a:p>
            <a:r>
              <a:rPr lang="en-US" sz="2400" u="sng" dirty="0"/>
              <a:t>General formula of evaluating benefit</a:t>
            </a:r>
            <a:endParaRPr lang="en-IN" sz="2400" u="sng" dirty="0"/>
          </a:p>
        </p:txBody>
      </p:sp>
    </p:spTree>
    <p:extLst>
      <p:ext uri="{BB962C8B-B14F-4D97-AF65-F5344CB8AC3E}">
        <p14:creationId xmlns:p14="http://schemas.microsoft.com/office/powerpoint/2010/main" val="352549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17</a:t>
            </a:fld>
            <a:r>
              <a:rPr lang="en-US"/>
              <a:t>|</a:t>
            </a:r>
            <a:endParaRPr lang="en-US" dirty="0"/>
          </a:p>
        </p:txBody>
      </p:sp>
      <p:sp>
        <p:nvSpPr>
          <p:cNvPr id="6" name="Title 5"/>
          <p:cNvSpPr>
            <a:spLocks noGrp="1"/>
          </p:cNvSpPr>
          <p:nvPr>
            <p:ph type="title"/>
          </p:nvPr>
        </p:nvSpPr>
        <p:spPr/>
        <p:txBody>
          <a:bodyPr/>
          <a:lstStyle/>
          <a:p>
            <a:pPr lvl="0"/>
            <a:r>
              <a:rPr lang="en-US" dirty="0"/>
              <a:t>Benefits of rooftop solar to discom</a:t>
            </a:r>
            <a:endParaRPr lang="en-IN" dirty="0"/>
          </a:p>
        </p:txBody>
      </p:sp>
      <p:sp>
        <p:nvSpPr>
          <p:cNvPr id="7" name="Content Placeholder 6"/>
          <p:cNvSpPr>
            <a:spLocks noGrp="1"/>
          </p:cNvSpPr>
          <p:nvPr>
            <p:ph idx="1"/>
          </p:nvPr>
        </p:nvSpPr>
        <p:spPr>
          <a:xfrm>
            <a:off x="395706" y="1711939"/>
            <a:ext cx="11022921" cy="1677077"/>
          </a:xfrm>
        </p:spPr>
        <p:txBody>
          <a:bodyPr>
            <a:normAutofit/>
          </a:bodyPr>
          <a:lstStyle/>
          <a:p>
            <a:r>
              <a:rPr lang="en-US" dirty="0"/>
              <a:t>Reduced generation capacity requirement</a:t>
            </a:r>
          </a:p>
          <a:p>
            <a:r>
              <a:rPr lang="en-US" dirty="0"/>
              <a:t>Savings on the fixed cost</a:t>
            </a:r>
          </a:p>
          <a:p>
            <a:pPr marL="0" indent="0">
              <a:buNone/>
            </a:pPr>
            <a:r>
              <a:rPr lang="en-US" dirty="0">
                <a:solidFill>
                  <a:srgbClr val="C00000"/>
                </a:solidFill>
              </a:rPr>
              <a:t>Constraint</a:t>
            </a:r>
            <a:r>
              <a:rPr lang="en-US" dirty="0"/>
              <a:t>: Depends on when power purchase agreement (PPA) with </a:t>
            </a:r>
            <a:r>
              <a:rPr lang="en-US" dirty="0" err="1"/>
              <a:t>genco</a:t>
            </a:r>
            <a:r>
              <a:rPr lang="en-US" dirty="0"/>
              <a:t> is due</a:t>
            </a:r>
            <a:endParaRPr lang="en-IN" dirty="0"/>
          </a:p>
        </p:txBody>
      </p:sp>
      <p:sp>
        <p:nvSpPr>
          <p:cNvPr id="12" name="Text Placeholder 11"/>
          <p:cNvSpPr>
            <a:spLocks noGrp="1"/>
          </p:cNvSpPr>
          <p:nvPr>
            <p:ph type="body" sz="quarter" idx="10"/>
          </p:nvPr>
        </p:nvSpPr>
        <p:spPr>
          <a:xfrm>
            <a:off x="2019300" y="6505423"/>
            <a:ext cx="8205973" cy="257985"/>
          </a:xfrm>
        </p:spPr>
        <p:txBody>
          <a:bodyPr/>
          <a:lstStyle/>
          <a:p>
            <a:r>
              <a:rPr lang="en-US" dirty="0" err="1"/>
              <a:t>Genco</a:t>
            </a:r>
            <a:r>
              <a:rPr lang="en-US" dirty="0"/>
              <a:t>: generation company</a:t>
            </a:r>
            <a:endParaRPr lang="en-IN" dirty="0"/>
          </a:p>
        </p:txBody>
      </p:sp>
      <p:sp>
        <p:nvSpPr>
          <p:cNvPr id="10" name="TextBox 9"/>
          <p:cNvSpPr txBox="1"/>
          <p:nvPr/>
        </p:nvSpPr>
        <p:spPr>
          <a:xfrm>
            <a:off x="3710152" y="1051032"/>
            <a:ext cx="5405568" cy="461665"/>
          </a:xfrm>
          <a:prstGeom prst="rect">
            <a:avLst/>
          </a:prstGeom>
          <a:noFill/>
        </p:spPr>
        <p:txBody>
          <a:bodyPr wrap="square" rtlCol="0">
            <a:spAutoFit/>
          </a:bodyPr>
          <a:lstStyle/>
          <a:p>
            <a:pPr algn="ctr"/>
            <a:r>
              <a:rPr lang="en-US" sz="2400" u="sng" dirty="0"/>
              <a:t>Avoided generation capacity cost (AGCC)</a:t>
            </a:r>
            <a:endParaRPr lang="en-IN" sz="2400" u="sng" dirty="0"/>
          </a:p>
        </p:txBody>
      </p:sp>
      <mc:AlternateContent xmlns:mc="http://schemas.openxmlformats.org/markup-compatibility/2006" xmlns:a14="http://schemas.microsoft.com/office/drawing/2010/main">
        <mc:Choice Requires="a14">
          <p:sp>
            <p:nvSpPr>
              <p:cNvPr id="15" name="Rectangle 14"/>
              <p:cNvSpPr/>
              <p:nvPr/>
            </p:nvSpPr>
            <p:spPr>
              <a:xfrm>
                <a:off x="677056" y="3107110"/>
                <a:ext cx="10741571" cy="515847"/>
              </a:xfrm>
              <a:prstGeom prst="rect">
                <a:avLst/>
              </a:prstGeom>
            </p:spPr>
            <p:txBody>
              <a:bodyPr wrap="square">
                <a:spAutoFit/>
              </a:bodyPr>
              <a:lstStyle/>
              <a:p>
                <a:pPr algn="ctr"/>
                <a14:m>
                  <m:oMath xmlns:m="http://schemas.openxmlformats.org/officeDocument/2006/math">
                    <m:r>
                      <a:rPr lang="en-IN" b="0" i="1" smtClean="0">
                        <a:latin typeface="Cambria Math" panose="02040503050406030204" pitchFamily="18" charset="0"/>
                      </a:rPr>
                      <m:t>𝐵𝑒𝑛𝑒𝑓𝑖𝑡</m:t>
                    </m:r>
                  </m:oMath>
                </a14:m>
                <a:r>
                  <a:rPr lang="en-US" i="1" dirty="0">
                    <a:latin typeface="Cambria Math" panose="02040503050406030204" pitchFamily="18" charset="0"/>
                  </a:rPr>
                  <a:t> </a:t>
                </a:r>
                <a14:m>
                  <m:oMath xmlns:m="http://schemas.openxmlformats.org/officeDocument/2006/math">
                    <m:r>
                      <a:rPr lang="en-IN" i="1">
                        <a:latin typeface="Cambria Math" panose="02040503050406030204" pitchFamily="18" charset="0"/>
                      </a:rPr>
                      <m:t>=</m:t>
                    </m:r>
                    <m:nary>
                      <m:naryPr>
                        <m:chr m:val="∑"/>
                        <m:subHide m:val="on"/>
                        <m:supHide m:val="on"/>
                        <m:ctrlPr>
                          <a:rPr lang="en-IN" i="1" smtClean="0">
                            <a:latin typeface="Cambria Math" charset="0"/>
                          </a:rPr>
                        </m:ctrlPr>
                      </m:naryPr>
                      <m:sub/>
                      <m:sup/>
                      <m:e>
                        <m:f>
                          <m:fPr>
                            <m:ctrlPr>
                              <a:rPr lang="en-IN" i="1">
                                <a:latin typeface="Cambria Math" charset="0"/>
                              </a:rPr>
                            </m:ctrlPr>
                          </m:fPr>
                          <m:num>
                            <m:r>
                              <a:rPr lang="en-IN" i="1">
                                <a:latin typeface="Cambria Math" panose="02040503050406030204" pitchFamily="18" charset="0"/>
                              </a:rPr>
                              <m:t>𝑅𝑇</m:t>
                            </m:r>
                            <m:r>
                              <a:rPr lang="en-US" b="0" i="1" smtClean="0">
                                <a:latin typeface="Cambria Math" panose="02040503050406030204" pitchFamily="18" charset="0"/>
                              </a:rPr>
                              <m:t>𝑆</m:t>
                            </m:r>
                            <m:r>
                              <a:rPr lang="en-IN" i="1" smtClean="0">
                                <a:latin typeface="Cambria Math" panose="02040503050406030204" pitchFamily="18" charset="0"/>
                              </a:rPr>
                              <m:t>𝑜𝑢𝑡𝑝𝑢𝑡</m:t>
                            </m:r>
                          </m:num>
                          <m:den>
                            <m:d>
                              <m:dPr>
                                <m:ctrlPr>
                                  <a:rPr lang="en-IN" i="1">
                                    <a:latin typeface="Cambria Math" charset="0"/>
                                  </a:rPr>
                                </m:ctrlPr>
                              </m:dPr>
                              <m:e>
                                <m:r>
                                  <a:rPr lang="en-IN">
                                    <a:latin typeface="Cambria Math" panose="02040503050406030204" pitchFamily="18" charset="0"/>
                                  </a:rPr>
                                  <m:t>1−</m:t>
                                </m:r>
                                <m:r>
                                  <a:rPr lang="en-IN" i="1">
                                    <a:latin typeface="Cambria Math" panose="02040503050406030204" pitchFamily="18" charset="0"/>
                                  </a:rPr>
                                  <m:t>𝑇𝐿</m:t>
                                </m:r>
                                <m:r>
                                  <a:rPr lang="en-IN">
                                    <a:latin typeface="Cambria Math" panose="02040503050406030204" pitchFamily="18" charset="0"/>
                                  </a:rPr>
                                  <m:t>%</m:t>
                                </m:r>
                              </m:e>
                            </m:d>
                          </m:den>
                        </m:f>
                        <m:r>
                          <a:rPr lang="en-US" b="0" i="1" smtClean="0">
                            <a:latin typeface="Cambria Math" panose="02040503050406030204" pitchFamily="18" charset="0"/>
                          </a:rPr>
                          <m:t>∗</m:t>
                        </m:r>
                      </m:e>
                    </m:nary>
                    <m:r>
                      <a:rPr lang="en-US" b="0" i="1" smtClean="0">
                        <a:latin typeface="Cambria Math" panose="02040503050406030204" pitchFamily="18" charset="0"/>
                      </a:rPr>
                      <m:t>(1−</m:t>
                    </m:r>
                    <m:r>
                      <a:rPr lang="en-IN" i="1">
                        <a:latin typeface="Cambria Math" panose="02040503050406030204" pitchFamily="18" charset="0"/>
                      </a:rPr>
                      <m:t>𝐷</m:t>
                    </m:r>
                    <m:r>
                      <a:rPr lang="en-US" i="1">
                        <a:latin typeface="Cambria Math" panose="02040503050406030204" pitchFamily="18" charset="0"/>
                      </a:rPr>
                      <m:t>𝑒𝑔𝑟𝑎𝑑𝑎𝑡𝑖𝑜𝑛</m:t>
                    </m:r>
                    <m:r>
                      <a:rPr lang="en-IN" i="1">
                        <a:latin typeface="Cambria Math" panose="02040503050406030204" pitchFamily="18" charset="0"/>
                      </a:rPr>
                      <m:t>𝐹𝑎𝑐𝑡𝑜𝑟</m:t>
                    </m:r>
                    <m:r>
                      <a:rPr lang="en-US" b="0" i="1" smtClean="0">
                        <a:latin typeface="Cambria Math" panose="02040503050406030204" pitchFamily="18" charset="0"/>
                      </a:rPr>
                      <m:t>)∗</m:t>
                    </m:r>
                    <m:r>
                      <a:rPr lang="en-US" b="0" i="1" smtClean="0">
                        <a:latin typeface="Cambria Math" panose="02040503050406030204" pitchFamily="18" charset="0"/>
                      </a:rPr>
                      <m:t>𝑆𝑦𝑠𝑡𝑒𝑚𝐶𝑜𝑖𝑛𝑐𝑖𝑑𝑒𝑛𝑐𝑒𝐹𝑎𝑐𝑡𝑜𝑟</m:t>
                    </m:r>
                    <m:r>
                      <a:rPr lang="en-IN">
                        <a:latin typeface="Cambria Math" panose="02040503050406030204" pitchFamily="18" charset="0"/>
                      </a:rPr>
                      <m:t>∗</m:t>
                    </m:r>
                    <m:r>
                      <a:rPr lang="en-IN" i="1">
                        <a:latin typeface="Cambria Math" panose="02040503050406030204" pitchFamily="18" charset="0"/>
                      </a:rPr>
                      <m:t>𝐶𝑎𝑝𝑐𝑖𝑡𝑦𝐶𝑜𝑠𝑡</m:t>
                    </m:r>
                  </m:oMath>
                </a14:m>
                <a:endParaRPr lang="en-IN" dirty="0"/>
              </a:p>
            </p:txBody>
          </p:sp>
        </mc:Choice>
        <mc:Fallback xmlns="">
          <p:sp>
            <p:nvSpPr>
              <p:cNvPr id="15" name="Rectangle 14"/>
              <p:cNvSpPr>
                <a:spLocks noRot="1" noChangeAspect="1" noMove="1" noResize="1" noEditPoints="1" noAdjustHandles="1" noChangeArrowheads="1" noChangeShapeType="1" noTextEdit="1"/>
              </p:cNvSpPr>
              <p:nvPr/>
            </p:nvSpPr>
            <p:spPr>
              <a:xfrm>
                <a:off x="677056" y="3107110"/>
                <a:ext cx="10741571" cy="515847"/>
              </a:xfrm>
              <a:prstGeom prst="rect">
                <a:avLst/>
              </a:prstGeom>
              <a:blipFill>
                <a:blip r:embed="rId2"/>
                <a:stretch>
                  <a:fillRect t="-75000" b="-117857"/>
                </a:stretch>
              </a:blipFill>
            </p:spPr>
            <p:txBody>
              <a:bodyPr/>
              <a:lstStyle/>
              <a:p>
                <a:r>
                  <a:rPr lang="en-IN">
                    <a:noFill/>
                  </a:rPr>
                  <a:t> </a:t>
                </a:r>
              </a:p>
            </p:txBody>
          </p:sp>
        </mc:Fallback>
      </mc:AlternateContent>
      <p:grpSp>
        <p:nvGrpSpPr>
          <p:cNvPr id="18" name="Group 17"/>
          <p:cNvGrpSpPr/>
          <p:nvPr/>
        </p:nvGrpSpPr>
        <p:grpSpPr>
          <a:xfrm>
            <a:off x="1800601" y="4267456"/>
            <a:ext cx="9325969" cy="1930669"/>
            <a:chOff x="537596" y="4099034"/>
            <a:chExt cx="11284423" cy="1930669"/>
          </a:xfrm>
        </p:grpSpPr>
        <p:sp>
          <p:nvSpPr>
            <p:cNvPr id="16" name="Content Placeholder 6"/>
            <p:cNvSpPr txBox="1">
              <a:spLocks/>
            </p:cNvSpPr>
            <p:nvPr/>
          </p:nvSpPr>
          <p:spPr>
            <a:xfrm>
              <a:off x="537596" y="4505088"/>
              <a:ext cx="11284423" cy="15246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Cost of the procured capacity from the </a:t>
              </a:r>
              <a:r>
                <a:rPr lang="en-US" sz="2000" dirty="0" err="1"/>
                <a:t>genco</a:t>
              </a:r>
              <a:endParaRPr lang="en-US" sz="2000" dirty="0"/>
            </a:p>
            <a:p>
              <a:r>
                <a:rPr lang="en-US" sz="2000" dirty="0"/>
                <a:t>Load profile</a:t>
              </a:r>
            </a:p>
            <a:p>
              <a:r>
                <a:rPr lang="en-US" sz="2000" dirty="0"/>
                <a:t>Transmission loss (TL)</a:t>
              </a:r>
            </a:p>
            <a:p>
              <a:r>
                <a:rPr lang="en-US" sz="2000" dirty="0"/>
                <a:t>Rooftop solar data: number and capacity of rooftop solar, solar generation profile</a:t>
              </a:r>
            </a:p>
          </p:txBody>
        </p:sp>
        <p:sp>
          <p:nvSpPr>
            <p:cNvPr id="17" name="TextBox 16"/>
            <p:cNvSpPr txBox="1"/>
            <p:nvPr/>
          </p:nvSpPr>
          <p:spPr>
            <a:xfrm>
              <a:off x="537596" y="4099034"/>
              <a:ext cx="3803176" cy="400110"/>
            </a:xfrm>
            <a:prstGeom prst="rect">
              <a:avLst/>
            </a:prstGeom>
            <a:noFill/>
          </p:spPr>
          <p:txBody>
            <a:bodyPr wrap="square" rtlCol="0">
              <a:spAutoFit/>
            </a:bodyPr>
            <a:lstStyle/>
            <a:p>
              <a:r>
                <a:rPr lang="en-US" sz="2000" u="sng" dirty="0"/>
                <a:t>Data requirement </a:t>
              </a:r>
              <a:endParaRPr lang="en-IN" sz="2000" u="sng" dirty="0"/>
            </a:p>
          </p:txBody>
        </p:sp>
      </p:grpSp>
      <p:sp>
        <p:nvSpPr>
          <p:cNvPr id="3" name="Rectangle 2"/>
          <p:cNvSpPr/>
          <p:nvPr/>
        </p:nvSpPr>
        <p:spPr>
          <a:xfrm>
            <a:off x="269583" y="2512425"/>
            <a:ext cx="10577093" cy="5990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pic>
        <p:nvPicPr>
          <p:cNvPr id="5" name="Picture 4"/>
          <p:cNvPicPr>
            <a:picLocks noChangeAspect="1"/>
          </p:cNvPicPr>
          <p:nvPr/>
        </p:nvPicPr>
        <p:blipFill>
          <a:blip r:embed="rId3"/>
          <a:stretch>
            <a:fillRect/>
          </a:stretch>
        </p:blipFill>
        <p:spPr>
          <a:xfrm>
            <a:off x="7295178" y="3793505"/>
            <a:ext cx="4510135" cy="1426359"/>
          </a:xfrm>
          <a:prstGeom prst="rect">
            <a:avLst/>
          </a:prstGeom>
        </p:spPr>
      </p:pic>
    </p:spTree>
    <p:extLst>
      <p:ext uri="{BB962C8B-B14F-4D97-AF65-F5344CB8AC3E}">
        <p14:creationId xmlns:p14="http://schemas.microsoft.com/office/powerpoint/2010/main" val="383011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18</a:t>
            </a:fld>
            <a:r>
              <a:rPr lang="en-US"/>
              <a:t>|</a:t>
            </a:r>
            <a:endParaRPr lang="en-US" dirty="0"/>
          </a:p>
        </p:txBody>
      </p:sp>
      <p:sp>
        <p:nvSpPr>
          <p:cNvPr id="6" name="Title 5"/>
          <p:cNvSpPr>
            <a:spLocks noGrp="1"/>
          </p:cNvSpPr>
          <p:nvPr>
            <p:ph type="title"/>
          </p:nvPr>
        </p:nvSpPr>
        <p:spPr/>
        <p:txBody>
          <a:bodyPr/>
          <a:lstStyle/>
          <a:p>
            <a:pPr lvl="0"/>
            <a:r>
              <a:rPr lang="en-US" dirty="0"/>
              <a:t>Benefits of rooftop solar to discom</a:t>
            </a:r>
            <a:endParaRPr lang="en-IN" dirty="0"/>
          </a:p>
        </p:txBody>
      </p:sp>
      <p:sp>
        <p:nvSpPr>
          <p:cNvPr id="7" name="Content Placeholder 6"/>
          <p:cNvSpPr>
            <a:spLocks noGrp="1"/>
          </p:cNvSpPr>
          <p:nvPr>
            <p:ph idx="1"/>
          </p:nvPr>
        </p:nvSpPr>
        <p:spPr>
          <a:xfrm>
            <a:off x="395706" y="1711939"/>
            <a:ext cx="11284423" cy="1677077"/>
          </a:xfrm>
        </p:spPr>
        <p:txBody>
          <a:bodyPr>
            <a:normAutofit/>
          </a:bodyPr>
          <a:lstStyle/>
          <a:p>
            <a:r>
              <a:rPr lang="en-US" dirty="0"/>
              <a:t>Reduced power requirement</a:t>
            </a:r>
          </a:p>
          <a:p>
            <a:r>
              <a:rPr lang="en-US" dirty="0"/>
              <a:t>Savings on the variable cost</a:t>
            </a:r>
          </a:p>
          <a:p>
            <a:pPr marL="0" indent="0">
              <a:buNone/>
            </a:pPr>
            <a:r>
              <a:rPr lang="en-US" dirty="0">
                <a:solidFill>
                  <a:srgbClr val="C00000"/>
                </a:solidFill>
              </a:rPr>
              <a:t>Constraint</a:t>
            </a:r>
            <a:r>
              <a:rPr lang="en-US" dirty="0"/>
              <a:t>: none  </a:t>
            </a:r>
            <a:endParaRPr lang="en-IN" dirty="0"/>
          </a:p>
        </p:txBody>
      </p:sp>
      <p:sp>
        <p:nvSpPr>
          <p:cNvPr id="12" name="Text Placeholder 11"/>
          <p:cNvSpPr>
            <a:spLocks noGrp="1"/>
          </p:cNvSpPr>
          <p:nvPr>
            <p:ph type="body" sz="quarter" idx="10"/>
          </p:nvPr>
        </p:nvSpPr>
        <p:spPr/>
        <p:txBody>
          <a:bodyPr/>
          <a:lstStyle/>
          <a:p>
            <a:endParaRPr lang="en-IN"/>
          </a:p>
        </p:txBody>
      </p:sp>
      <p:sp>
        <p:nvSpPr>
          <p:cNvPr id="10" name="TextBox 9"/>
          <p:cNvSpPr txBox="1"/>
          <p:nvPr/>
        </p:nvSpPr>
        <p:spPr>
          <a:xfrm>
            <a:off x="3710152" y="1051032"/>
            <a:ext cx="4771697" cy="461665"/>
          </a:xfrm>
          <a:prstGeom prst="rect">
            <a:avLst/>
          </a:prstGeom>
          <a:noFill/>
        </p:spPr>
        <p:txBody>
          <a:bodyPr wrap="square" rtlCol="0">
            <a:spAutoFit/>
          </a:bodyPr>
          <a:lstStyle/>
          <a:p>
            <a:pPr algn="ctr"/>
            <a:r>
              <a:rPr lang="en-US" sz="2400" u="sng" dirty="0"/>
              <a:t>Avoided power purchase cost (APPC)</a:t>
            </a:r>
            <a:endParaRPr lang="en-IN" sz="2400" u="sng" dirty="0"/>
          </a:p>
        </p:txBody>
      </p:sp>
      <p:grpSp>
        <p:nvGrpSpPr>
          <p:cNvPr id="18" name="Group 17"/>
          <p:cNvGrpSpPr/>
          <p:nvPr/>
        </p:nvGrpSpPr>
        <p:grpSpPr>
          <a:xfrm>
            <a:off x="1940730" y="4571994"/>
            <a:ext cx="8478154" cy="1930669"/>
            <a:chOff x="537596" y="4099034"/>
            <a:chExt cx="11284423" cy="1930669"/>
          </a:xfrm>
        </p:grpSpPr>
        <p:sp>
          <p:nvSpPr>
            <p:cNvPr id="16" name="Content Placeholder 6"/>
            <p:cNvSpPr txBox="1">
              <a:spLocks/>
            </p:cNvSpPr>
            <p:nvPr/>
          </p:nvSpPr>
          <p:spPr>
            <a:xfrm>
              <a:off x="537596" y="4505088"/>
              <a:ext cx="11284423" cy="15246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Variable component of power purchase cost (open access and merit order)</a:t>
              </a:r>
            </a:p>
            <a:p>
              <a:r>
                <a:rPr lang="en-US" sz="2000" dirty="0"/>
                <a:t>Transmission and distribution losses (TL, DL)</a:t>
              </a:r>
            </a:p>
            <a:p>
              <a:r>
                <a:rPr lang="en-US" sz="2000" dirty="0"/>
                <a:t>Rooftop solar data: number and capacity of rooftop solar</a:t>
              </a:r>
            </a:p>
          </p:txBody>
        </p:sp>
        <p:sp>
          <p:nvSpPr>
            <p:cNvPr id="17" name="TextBox 16"/>
            <p:cNvSpPr txBox="1"/>
            <p:nvPr/>
          </p:nvSpPr>
          <p:spPr>
            <a:xfrm>
              <a:off x="537596" y="4099034"/>
              <a:ext cx="3666542" cy="406054"/>
            </a:xfrm>
            <a:prstGeom prst="rect">
              <a:avLst/>
            </a:prstGeom>
            <a:noFill/>
          </p:spPr>
          <p:txBody>
            <a:bodyPr wrap="square" rtlCol="0">
              <a:spAutoFit/>
            </a:bodyPr>
            <a:lstStyle/>
            <a:p>
              <a:r>
                <a:rPr lang="en-US" sz="2000" u="sng" dirty="0"/>
                <a:t>Data requirement </a:t>
              </a:r>
              <a:endParaRPr lang="en-IN" sz="2000" u="sng" dirty="0"/>
            </a:p>
          </p:txBody>
        </p:sp>
      </p:grpSp>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BC5A316E-7DC6-4D9A-885D-210703CC7E2D}"/>
                  </a:ext>
                </a:extLst>
              </p:cNvPr>
              <p:cNvSpPr/>
              <p:nvPr/>
            </p:nvSpPr>
            <p:spPr>
              <a:xfrm>
                <a:off x="2019300" y="3257925"/>
                <a:ext cx="7906387" cy="618696"/>
              </a:xfrm>
              <a:prstGeom prst="rect">
                <a:avLst/>
              </a:prstGeom>
            </p:spPr>
            <p:txBody>
              <a:bodyPr wrap="square">
                <a:spAutoFit/>
              </a:bodyPr>
              <a:lstStyle/>
              <a:p>
                <a14:m>
                  <m:oMath xmlns:m="http://schemas.openxmlformats.org/officeDocument/2006/math">
                    <m:r>
                      <a:rPr lang="en-IN" sz="2200" b="0" i="1" smtClean="0">
                        <a:latin typeface="Cambria Math" panose="02040503050406030204" pitchFamily="18" charset="0"/>
                      </a:rPr>
                      <m:t>𝐵𝑒𝑛𝑒𝑓𝑖𝑡</m:t>
                    </m:r>
                  </m:oMath>
                </a14:m>
                <a:r>
                  <a:rPr lang="en-US" sz="2200" i="1" dirty="0">
                    <a:latin typeface="Cambria Math" panose="02040503050406030204" pitchFamily="18" charset="0"/>
                  </a:rPr>
                  <a:t> </a:t>
                </a:r>
                <a14:m>
                  <m:oMath xmlns:m="http://schemas.openxmlformats.org/officeDocument/2006/math">
                    <m:r>
                      <a:rPr lang="en-IN" sz="2200" i="1">
                        <a:latin typeface="Cambria Math" panose="02040503050406030204" pitchFamily="18" charset="0"/>
                      </a:rPr>
                      <m:t>=</m:t>
                    </m:r>
                    <m:nary>
                      <m:naryPr>
                        <m:chr m:val="∑"/>
                        <m:subHide m:val="on"/>
                        <m:supHide m:val="on"/>
                        <m:ctrlPr>
                          <a:rPr lang="en-IN" sz="2200" i="1" smtClean="0">
                            <a:latin typeface="Cambria Math" charset="0"/>
                          </a:rPr>
                        </m:ctrlPr>
                      </m:naryPr>
                      <m:sub/>
                      <m:sup/>
                      <m:e>
                        <m:f>
                          <m:fPr>
                            <m:ctrlPr>
                              <a:rPr lang="en-IN" sz="2200" i="1">
                                <a:latin typeface="Cambria Math" charset="0"/>
                              </a:rPr>
                            </m:ctrlPr>
                          </m:fPr>
                          <m:num>
                            <m:r>
                              <a:rPr lang="en-IN" sz="2200" i="1">
                                <a:latin typeface="Cambria Math" panose="02040503050406030204" pitchFamily="18" charset="0"/>
                              </a:rPr>
                              <m:t>𝑅𝑇</m:t>
                            </m:r>
                            <m:r>
                              <a:rPr lang="en-US" sz="2200" b="0" i="1" smtClean="0">
                                <a:latin typeface="Cambria Math" panose="02040503050406030204" pitchFamily="18" charset="0"/>
                              </a:rPr>
                              <m:t>𝑆𝐸𝑛𝑒𝑟𝑔𝑦</m:t>
                            </m:r>
                          </m:num>
                          <m:den>
                            <m:d>
                              <m:dPr>
                                <m:ctrlPr>
                                  <a:rPr lang="en-IN" sz="2200" i="1">
                                    <a:latin typeface="Cambria Math" charset="0"/>
                                  </a:rPr>
                                </m:ctrlPr>
                              </m:dPr>
                              <m:e>
                                <m:r>
                                  <a:rPr lang="en-IN" sz="2200">
                                    <a:latin typeface="Cambria Math" panose="02040503050406030204" pitchFamily="18" charset="0"/>
                                  </a:rPr>
                                  <m:t>1−</m:t>
                                </m:r>
                                <m:r>
                                  <a:rPr lang="en-IN" sz="2200" i="1">
                                    <a:latin typeface="Cambria Math" panose="02040503050406030204" pitchFamily="18" charset="0"/>
                                  </a:rPr>
                                  <m:t>𝑇𝐿</m:t>
                                </m:r>
                                <m:r>
                                  <a:rPr lang="en-IN" sz="2200">
                                    <a:latin typeface="Cambria Math" panose="02040503050406030204" pitchFamily="18" charset="0"/>
                                  </a:rPr>
                                  <m:t>%</m:t>
                                </m:r>
                              </m:e>
                            </m:d>
                            <m:r>
                              <a:rPr lang="en-US" sz="2200" b="0" i="1" smtClean="0">
                                <a:latin typeface="Cambria Math" panose="02040503050406030204" pitchFamily="18" charset="0"/>
                              </a:rPr>
                              <m:t>(1−</m:t>
                            </m:r>
                            <m:r>
                              <a:rPr lang="en-US" sz="2200" b="0" i="1" smtClean="0">
                                <a:latin typeface="Cambria Math" panose="02040503050406030204" pitchFamily="18" charset="0"/>
                              </a:rPr>
                              <m:t>𝐷𝐿</m:t>
                            </m:r>
                            <m:r>
                              <a:rPr lang="en-US" sz="2200" b="0" i="1" smtClean="0">
                                <a:latin typeface="Cambria Math" panose="02040503050406030204" pitchFamily="18" charset="0"/>
                              </a:rPr>
                              <m:t>%)</m:t>
                            </m:r>
                          </m:den>
                        </m:f>
                        <m:r>
                          <a:rPr lang="en-US" sz="2200" b="0" i="1" smtClean="0">
                            <a:latin typeface="Cambria Math" panose="02040503050406030204" pitchFamily="18" charset="0"/>
                          </a:rPr>
                          <m:t>∗</m:t>
                        </m:r>
                      </m:e>
                    </m:nary>
                  </m:oMath>
                </a14:m>
                <a:r>
                  <a:rPr lang="en-IN" sz="2200" dirty="0"/>
                  <a:t> </a:t>
                </a:r>
                <a14:m>
                  <m:oMath xmlns:m="http://schemas.openxmlformats.org/officeDocument/2006/math">
                    <m:r>
                      <a:rPr lang="en-US" sz="2200" b="0" i="1" smtClean="0">
                        <a:latin typeface="Cambria Math" panose="02040503050406030204" pitchFamily="18" charset="0"/>
                      </a:rPr>
                      <m:t>𝑉𝑎𝑟𝑖𝑎𝑏𝑙𝑒𝑃𝑜𝑤𝑒𝑟𝑃𝑢𝑟𝑐h𝑎𝑠𝑒𝐶𝑜𝑠𝑡</m:t>
                    </m:r>
                  </m:oMath>
                </a14:m>
                <a:endParaRPr lang="en-IN" sz="2200" dirty="0"/>
              </a:p>
            </p:txBody>
          </p:sp>
        </mc:Choice>
        <mc:Fallback xmlns="">
          <p:sp>
            <p:nvSpPr>
              <p:cNvPr id="11" name="Rectangle 10">
                <a:extLst>
                  <a:ext uri="{FF2B5EF4-FFF2-40B4-BE49-F238E27FC236}">
                    <a16:creationId xmlns:a16="http://schemas.microsoft.com/office/drawing/2014/main" id="{BC5A316E-7DC6-4D9A-885D-210703CC7E2D}"/>
                  </a:ext>
                </a:extLst>
              </p:cNvPr>
              <p:cNvSpPr>
                <a:spLocks noRot="1" noChangeAspect="1" noMove="1" noResize="1" noEditPoints="1" noAdjustHandles="1" noChangeArrowheads="1" noChangeShapeType="1" noTextEdit="1"/>
              </p:cNvSpPr>
              <p:nvPr/>
            </p:nvSpPr>
            <p:spPr>
              <a:xfrm>
                <a:off x="2019300" y="3257925"/>
                <a:ext cx="7906387" cy="618696"/>
              </a:xfrm>
              <a:prstGeom prst="rect">
                <a:avLst/>
              </a:prstGeom>
              <a:blipFill>
                <a:blip r:embed="rId2"/>
                <a:stretch>
                  <a:fillRect/>
                </a:stretch>
              </a:blipFill>
            </p:spPr>
            <p:txBody>
              <a:bodyPr/>
              <a:lstStyle/>
              <a:p>
                <a:r>
                  <a:rPr lang="en-IN">
                    <a:noFill/>
                  </a:rPr>
                  <a:t> </a:t>
                </a:r>
              </a:p>
            </p:txBody>
          </p:sp>
        </mc:Fallback>
      </mc:AlternateContent>
      <p:sp>
        <p:nvSpPr>
          <p:cNvPr id="13" name="Rectangle 12"/>
          <p:cNvSpPr/>
          <p:nvPr/>
        </p:nvSpPr>
        <p:spPr>
          <a:xfrm>
            <a:off x="395707" y="2554014"/>
            <a:ext cx="10577093" cy="5990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pic>
        <p:nvPicPr>
          <p:cNvPr id="15" name="Picture 14"/>
          <p:cNvPicPr>
            <a:picLocks noChangeAspect="1"/>
          </p:cNvPicPr>
          <p:nvPr/>
        </p:nvPicPr>
        <p:blipFill>
          <a:blip r:embed="rId3"/>
          <a:stretch>
            <a:fillRect/>
          </a:stretch>
        </p:blipFill>
        <p:spPr>
          <a:xfrm>
            <a:off x="8368934" y="3859352"/>
            <a:ext cx="3388532" cy="1071645"/>
          </a:xfrm>
          <a:prstGeom prst="rect">
            <a:avLst/>
          </a:prstGeom>
        </p:spPr>
      </p:pic>
    </p:spTree>
    <p:extLst>
      <p:ext uri="{BB962C8B-B14F-4D97-AF65-F5344CB8AC3E}">
        <p14:creationId xmlns:p14="http://schemas.microsoft.com/office/powerpoint/2010/main" val="170077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19</a:t>
            </a:fld>
            <a:r>
              <a:rPr lang="en-US"/>
              <a:t>|</a:t>
            </a:r>
            <a:endParaRPr lang="en-US" dirty="0"/>
          </a:p>
        </p:txBody>
      </p:sp>
      <p:sp>
        <p:nvSpPr>
          <p:cNvPr id="6" name="Title 5"/>
          <p:cNvSpPr>
            <a:spLocks noGrp="1"/>
          </p:cNvSpPr>
          <p:nvPr>
            <p:ph type="title"/>
          </p:nvPr>
        </p:nvSpPr>
        <p:spPr/>
        <p:txBody>
          <a:bodyPr/>
          <a:lstStyle/>
          <a:p>
            <a:pPr lvl="0"/>
            <a:r>
              <a:rPr lang="en-US" dirty="0"/>
              <a:t>Benefits of rooftop solar to discom</a:t>
            </a:r>
            <a:endParaRPr lang="en-IN" dirty="0"/>
          </a:p>
        </p:txBody>
      </p:sp>
      <p:sp>
        <p:nvSpPr>
          <p:cNvPr id="7" name="Content Placeholder 6"/>
          <p:cNvSpPr>
            <a:spLocks noGrp="1"/>
          </p:cNvSpPr>
          <p:nvPr>
            <p:ph idx="1"/>
          </p:nvPr>
        </p:nvSpPr>
        <p:spPr>
          <a:xfrm>
            <a:off x="395706" y="1543774"/>
            <a:ext cx="11284423" cy="1677077"/>
          </a:xfrm>
        </p:spPr>
        <p:txBody>
          <a:bodyPr>
            <a:normAutofit/>
          </a:bodyPr>
          <a:lstStyle/>
          <a:p>
            <a:r>
              <a:rPr lang="en-US" dirty="0"/>
              <a:t>Reduced transmission capacity requirement</a:t>
            </a:r>
          </a:p>
          <a:p>
            <a:r>
              <a:rPr lang="en-US" dirty="0"/>
              <a:t>Savings on the transmission charges</a:t>
            </a:r>
          </a:p>
          <a:p>
            <a:pPr marL="0" indent="0">
              <a:buNone/>
            </a:pPr>
            <a:r>
              <a:rPr lang="en-US" dirty="0">
                <a:solidFill>
                  <a:srgbClr val="C00000"/>
                </a:solidFill>
              </a:rPr>
              <a:t>Constraint</a:t>
            </a:r>
            <a:r>
              <a:rPr lang="en-US" dirty="0"/>
              <a:t>: Depends on when power purchase agreement (PPA) with TRANSCO is due</a:t>
            </a:r>
            <a:endParaRPr lang="en-IN" dirty="0"/>
          </a:p>
        </p:txBody>
      </p:sp>
      <p:sp>
        <p:nvSpPr>
          <p:cNvPr id="12" name="Text Placeholder 11"/>
          <p:cNvSpPr>
            <a:spLocks noGrp="1"/>
          </p:cNvSpPr>
          <p:nvPr>
            <p:ph type="body" sz="quarter" idx="10"/>
          </p:nvPr>
        </p:nvSpPr>
        <p:spPr>
          <a:xfrm>
            <a:off x="2019300" y="6536954"/>
            <a:ext cx="8205973" cy="257985"/>
          </a:xfrm>
        </p:spPr>
        <p:txBody>
          <a:bodyPr/>
          <a:lstStyle/>
          <a:p>
            <a:r>
              <a:rPr lang="en-US" dirty="0"/>
              <a:t>Transco: transmission company</a:t>
            </a:r>
            <a:endParaRPr lang="en-IN" dirty="0"/>
          </a:p>
        </p:txBody>
      </p:sp>
      <p:sp>
        <p:nvSpPr>
          <p:cNvPr id="10" name="TextBox 9"/>
          <p:cNvSpPr txBox="1"/>
          <p:nvPr/>
        </p:nvSpPr>
        <p:spPr>
          <a:xfrm>
            <a:off x="3710152" y="882867"/>
            <a:ext cx="4771697" cy="461665"/>
          </a:xfrm>
          <a:prstGeom prst="rect">
            <a:avLst/>
          </a:prstGeom>
          <a:noFill/>
        </p:spPr>
        <p:txBody>
          <a:bodyPr wrap="square" rtlCol="0">
            <a:spAutoFit/>
          </a:bodyPr>
          <a:lstStyle/>
          <a:p>
            <a:pPr algn="ctr"/>
            <a:r>
              <a:rPr lang="en-US" sz="2400" u="sng" dirty="0"/>
              <a:t>Avoided transmission charges (ATRC)</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 xmlns:a16="http://schemas.microsoft.com/office/drawing/2014/main" id="{10980F95-425C-47E7-9F39-05B2EC68811E}"/>
                  </a:ext>
                </a:extLst>
              </p:cNvPr>
              <p:cNvSpPr/>
              <p:nvPr/>
            </p:nvSpPr>
            <p:spPr>
              <a:xfrm>
                <a:off x="29862" y="2844626"/>
                <a:ext cx="12162137" cy="104009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IN" i="1" smtClean="0">
                          <a:latin typeface="Cambria Math" panose="02040503050406030204" pitchFamily="18" charset="0"/>
                        </a:rPr>
                        <m:t>𝐵</m:t>
                      </m:r>
                      <m:r>
                        <a:rPr lang="en-IN" b="0" i="1" smtClean="0">
                          <a:latin typeface="Cambria Math" panose="02040503050406030204" pitchFamily="18" charset="0"/>
                        </a:rPr>
                        <m:t>𝑒𝑛𝑒𝑓𝑖𝑡</m:t>
                      </m:r>
                    </m:oMath>
                  </m:oMathPara>
                </a14:m>
                <a:endParaRPr lang="en-IN"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m:t>
                      </m:r>
                      <m:nary>
                        <m:naryPr>
                          <m:chr m:val="∑"/>
                          <m:subHide m:val="on"/>
                          <m:supHide m:val="on"/>
                          <m:ctrlPr>
                            <a:rPr lang="en-IN" i="1" smtClean="0">
                              <a:latin typeface="Cambria Math" charset="0"/>
                            </a:rPr>
                          </m:ctrlPr>
                        </m:naryPr>
                        <m:sub/>
                        <m:sup/>
                        <m:e>
                          <m:f>
                            <m:fPr>
                              <m:ctrlPr>
                                <a:rPr lang="en-IN" i="1">
                                  <a:latin typeface="Cambria Math" charset="0"/>
                                </a:rPr>
                              </m:ctrlPr>
                            </m:fPr>
                            <m:num>
                              <m:r>
                                <a:rPr lang="en-IN" i="1">
                                  <a:latin typeface="Cambria Math" panose="02040503050406030204" pitchFamily="18" charset="0"/>
                                </a:rPr>
                                <m:t>𝑅𝑇</m:t>
                              </m:r>
                              <m:r>
                                <a:rPr lang="en-US" b="0" i="1" smtClean="0">
                                  <a:latin typeface="Cambria Math" panose="02040503050406030204" pitchFamily="18" charset="0"/>
                                </a:rPr>
                                <m:t>𝑆</m:t>
                              </m:r>
                              <m:r>
                                <a:rPr lang="en-IN" i="1">
                                  <a:latin typeface="Cambria Math" panose="02040503050406030204" pitchFamily="18" charset="0"/>
                                </a:rPr>
                                <m:t>𝑜𝑢𝑡𝑝𝑢𝑡</m:t>
                              </m:r>
                            </m:num>
                            <m:den>
                              <m:d>
                                <m:dPr>
                                  <m:ctrlPr>
                                    <a:rPr lang="en-IN" i="1">
                                      <a:latin typeface="Cambria Math" charset="0"/>
                                    </a:rPr>
                                  </m:ctrlPr>
                                </m:dPr>
                                <m:e>
                                  <m:r>
                                    <a:rPr lang="en-IN">
                                      <a:latin typeface="Cambria Math" panose="02040503050406030204" pitchFamily="18" charset="0"/>
                                    </a:rPr>
                                    <m:t>1−</m:t>
                                  </m:r>
                                  <m:r>
                                    <a:rPr lang="en-IN" i="1">
                                      <a:latin typeface="Cambria Math" panose="02040503050406030204" pitchFamily="18" charset="0"/>
                                    </a:rPr>
                                    <m:t>𝑇𝐿</m:t>
                                  </m:r>
                                  <m:r>
                                    <a:rPr lang="en-IN">
                                      <a:latin typeface="Cambria Math" panose="02040503050406030204" pitchFamily="18" charset="0"/>
                                    </a:rPr>
                                    <m:t>%</m:t>
                                  </m:r>
                                </m:e>
                              </m:d>
                              <m:d>
                                <m:dPr>
                                  <m:ctrlPr>
                                    <a:rPr lang="en-US" b="0" i="1" smtClean="0">
                                      <a:latin typeface="Cambria Math" charset="0"/>
                                    </a:rPr>
                                  </m:ctrlPr>
                                </m:dPr>
                                <m:e>
                                  <m:r>
                                    <a:rPr lang="en-US" b="0" i="1" smtClean="0">
                                      <a:latin typeface="Cambria Math" panose="02040503050406030204" pitchFamily="18" charset="0"/>
                                    </a:rPr>
                                    <m:t>1−</m:t>
                                  </m:r>
                                  <m:r>
                                    <a:rPr lang="en-US" b="0" i="1" smtClean="0">
                                      <a:latin typeface="Cambria Math" panose="02040503050406030204" pitchFamily="18" charset="0"/>
                                    </a:rPr>
                                    <m:t>𝐷𝐿</m:t>
                                  </m:r>
                                  <m:r>
                                    <a:rPr lang="en-US" b="0" i="1" smtClean="0">
                                      <a:latin typeface="Cambria Math" panose="02040503050406030204" pitchFamily="18" charset="0"/>
                                    </a:rPr>
                                    <m:t>%</m:t>
                                  </m:r>
                                </m:e>
                              </m:d>
                            </m:den>
                          </m:f>
                          <m:r>
                            <a:rPr lang="en-US" b="0" i="1" smtClean="0">
                              <a:latin typeface="Cambria Math" panose="02040503050406030204" pitchFamily="18" charset="0"/>
                            </a:rPr>
                            <m:t>∗</m:t>
                          </m:r>
                        </m:e>
                      </m:nary>
                      <m:r>
                        <a:rPr lang="en-US" b="0" i="1" smtClean="0">
                          <a:latin typeface="Cambria Math" panose="02040503050406030204" pitchFamily="18" charset="0"/>
                        </a:rPr>
                        <m:t>(1−</m:t>
                      </m:r>
                      <m:r>
                        <a:rPr lang="en-IN" i="1">
                          <a:latin typeface="Cambria Math" panose="02040503050406030204" pitchFamily="18" charset="0"/>
                        </a:rPr>
                        <m:t>𝐷</m:t>
                      </m:r>
                      <m:r>
                        <a:rPr lang="en-US" i="1">
                          <a:latin typeface="Cambria Math" panose="02040503050406030204" pitchFamily="18" charset="0"/>
                        </a:rPr>
                        <m:t>𝑒𝑔𝑟𝑎𝑑𝑎𝑡𝑖𝑜𝑛</m:t>
                      </m:r>
                      <m:r>
                        <a:rPr lang="en-IN" i="1">
                          <a:latin typeface="Cambria Math" panose="02040503050406030204" pitchFamily="18" charset="0"/>
                        </a:rPr>
                        <m:t>𝐹𝑎𝑐𝑡𝑜𝑟</m:t>
                      </m:r>
                      <m:r>
                        <a:rPr lang="en-US" b="0" i="1" smtClean="0">
                          <a:latin typeface="Cambria Math" panose="02040503050406030204" pitchFamily="18" charset="0"/>
                        </a:rPr>
                        <m:t>)∗</m:t>
                      </m:r>
                      <m:r>
                        <a:rPr lang="en-US" b="0" i="1" smtClean="0">
                          <a:latin typeface="Cambria Math" panose="02040503050406030204" pitchFamily="18" charset="0"/>
                        </a:rPr>
                        <m:t>𝑇𝑟𝑎𝑛𝑠𝑚𝑖𝑠𝑠𝑖𝑜𝑛𝐶𝑜𝑖𝑛𝑐𝑖𝑑𝑒𝑛𝑐𝑒𝐹𝑎𝑐𝑡𝑜𝑟</m:t>
                      </m:r>
                      <m:r>
                        <a:rPr lang="en-IN" smtClean="0">
                          <a:latin typeface="Cambria Math" panose="02040503050406030204" pitchFamily="18" charset="0"/>
                        </a:rPr>
                        <m:t>∗</m:t>
                      </m:r>
                      <m:r>
                        <a:rPr lang="en-US" b="0" i="1" smtClean="0">
                          <a:latin typeface="Cambria Math" panose="02040503050406030204" pitchFamily="18" charset="0"/>
                        </a:rPr>
                        <m:t>𝑇𝑟𝑎𝑛𝑠𝑚𝑖𝑠𝑠𝑖𝑜𝑛</m:t>
                      </m:r>
                      <m:r>
                        <a:rPr lang="en-IN" i="1">
                          <a:latin typeface="Cambria Math" panose="02040503050406030204" pitchFamily="18" charset="0"/>
                        </a:rPr>
                        <m:t>𝐶𝑎𝑝𝑐𝑖𝑡𝑦𝐶𝑜𝑠𝑡</m:t>
                      </m:r>
                    </m:oMath>
                  </m:oMathPara>
                </a14:m>
                <a:endParaRPr lang="en-IN" sz="2200" dirty="0"/>
              </a:p>
            </p:txBody>
          </p:sp>
        </mc:Choice>
        <mc:Fallback xmlns="">
          <p:sp>
            <p:nvSpPr>
              <p:cNvPr id="13" name="Rectangle 12">
                <a:extLst>
                  <a:ext uri="{FF2B5EF4-FFF2-40B4-BE49-F238E27FC236}">
                    <a16:creationId xmlns:a16="http://schemas.microsoft.com/office/drawing/2014/main" id="{10980F95-425C-47E7-9F39-05B2EC68811E}"/>
                  </a:ext>
                </a:extLst>
              </p:cNvPr>
              <p:cNvSpPr>
                <a:spLocks noRot="1" noChangeAspect="1" noMove="1" noResize="1" noEditPoints="1" noAdjustHandles="1" noChangeArrowheads="1" noChangeShapeType="1" noTextEdit="1"/>
              </p:cNvSpPr>
              <p:nvPr/>
            </p:nvSpPr>
            <p:spPr>
              <a:xfrm>
                <a:off x="29862" y="2844626"/>
                <a:ext cx="12162137" cy="1040093"/>
              </a:xfrm>
              <a:prstGeom prst="rect">
                <a:avLst/>
              </a:prstGeom>
              <a:blipFill>
                <a:blip r:embed="rId2"/>
                <a:stretch>
                  <a:fillRect/>
                </a:stretch>
              </a:blipFill>
            </p:spPr>
            <p:txBody>
              <a:bodyPr/>
              <a:lstStyle/>
              <a:p>
                <a:r>
                  <a:rPr lang="en-IN">
                    <a:noFill/>
                  </a:rPr>
                  <a:t> </a:t>
                </a:r>
              </a:p>
            </p:txBody>
          </p:sp>
        </mc:Fallback>
      </mc:AlternateContent>
      <p:grpSp>
        <p:nvGrpSpPr>
          <p:cNvPr id="14" name="Group 13"/>
          <p:cNvGrpSpPr/>
          <p:nvPr/>
        </p:nvGrpSpPr>
        <p:grpSpPr>
          <a:xfrm>
            <a:off x="1653459" y="4495262"/>
            <a:ext cx="9325969" cy="1930669"/>
            <a:chOff x="537596" y="4099034"/>
            <a:chExt cx="11284423" cy="1930669"/>
          </a:xfrm>
        </p:grpSpPr>
        <p:sp>
          <p:nvSpPr>
            <p:cNvPr id="15" name="Content Placeholder 6"/>
            <p:cNvSpPr txBox="1">
              <a:spLocks/>
            </p:cNvSpPr>
            <p:nvPr/>
          </p:nvSpPr>
          <p:spPr>
            <a:xfrm>
              <a:off x="537596" y="4505088"/>
              <a:ext cx="11284423" cy="15246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Transmission charges payable to the </a:t>
              </a:r>
              <a:r>
                <a:rPr lang="en-US" sz="2000" dirty="0" err="1"/>
                <a:t>transco</a:t>
              </a:r>
              <a:endParaRPr lang="en-US" sz="2000" dirty="0"/>
            </a:p>
            <a:p>
              <a:r>
                <a:rPr lang="en-US" sz="2000" dirty="0"/>
                <a:t>Load profile</a:t>
              </a:r>
            </a:p>
            <a:p>
              <a:r>
                <a:rPr lang="en-US" sz="2000" dirty="0"/>
                <a:t>Transmission and distribution losses (TL, DL)</a:t>
              </a:r>
            </a:p>
            <a:p>
              <a:r>
                <a:rPr lang="en-US" sz="2000" dirty="0"/>
                <a:t>Rooftop solar data: number and capacity of rooftop solar, solar generation profile</a:t>
              </a:r>
            </a:p>
          </p:txBody>
        </p:sp>
        <p:sp>
          <p:nvSpPr>
            <p:cNvPr id="19" name="TextBox 18"/>
            <p:cNvSpPr txBox="1"/>
            <p:nvPr/>
          </p:nvSpPr>
          <p:spPr>
            <a:xfrm>
              <a:off x="537596" y="4099034"/>
              <a:ext cx="3925679" cy="406054"/>
            </a:xfrm>
            <a:prstGeom prst="rect">
              <a:avLst/>
            </a:prstGeom>
            <a:noFill/>
          </p:spPr>
          <p:txBody>
            <a:bodyPr wrap="square" rtlCol="0">
              <a:spAutoFit/>
            </a:bodyPr>
            <a:lstStyle/>
            <a:p>
              <a:r>
                <a:rPr lang="en-US" sz="2000" u="sng" dirty="0"/>
                <a:t>Data requirement </a:t>
              </a:r>
              <a:endParaRPr lang="en-IN" sz="2000" u="sng" dirty="0"/>
            </a:p>
          </p:txBody>
        </p:sp>
      </p:grpSp>
      <p:sp>
        <p:nvSpPr>
          <p:cNvPr id="11" name="Rectangle 10"/>
          <p:cNvSpPr/>
          <p:nvPr/>
        </p:nvSpPr>
        <p:spPr>
          <a:xfrm>
            <a:off x="395707" y="2339509"/>
            <a:ext cx="10577093" cy="54462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pic>
        <p:nvPicPr>
          <p:cNvPr id="17" name="Picture 16"/>
          <p:cNvPicPr>
            <a:picLocks noChangeAspect="1"/>
          </p:cNvPicPr>
          <p:nvPr/>
        </p:nvPicPr>
        <p:blipFill>
          <a:blip r:embed="rId3"/>
          <a:stretch>
            <a:fillRect/>
          </a:stretch>
        </p:blipFill>
        <p:spPr>
          <a:xfrm>
            <a:off x="7295178" y="3793505"/>
            <a:ext cx="4510135" cy="1426359"/>
          </a:xfrm>
          <a:prstGeom prst="rect">
            <a:avLst/>
          </a:prstGeom>
        </p:spPr>
      </p:pic>
    </p:spTree>
    <p:extLst>
      <p:ext uri="{BB962C8B-B14F-4D97-AF65-F5344CB8AC3E}">
        <p14:creationId xmlns:p14="http://schemas.microsoft.com/office/powerpoint/2010/main" val="214213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p:txBody>
          <a:bodyPr>
            <a:normAutofit/>
          </a:bodyPr>
          <a:lstStyle/>
          <a:p>
            <a:r>
              <a:rPr lang="en-US" dirty="0"/>
              <a:t>CEEW – Among South Asia’s leading policy research institutions</a:t>
            </a:r>
          </a:p>
        </p:txBody>
      </p:sp>
      <p:sp>
        <p:nvSpPr>
          <p:cNvPr id="5" name="Text Placeholder 4">
            <a:extLst>
              <a:ext uri="{FF2B5EF4-FFF2-40B4-BE49-F238E27FC236}">
                <a16:creationId xmlns="" xmlns:a16="http://schemas.microsoft.com/office/drawing/2014/main" id="{99C7F600-EB8E-4DCA-9247-D3D8C79D9579}"/>
              </a:ext>
            </a:extLst>
          </p:cNvPr>
          <p:cNvSpPr>
            <a:spLocks noGrp="1"/>
          </p:cNvSpPr>
          <p:nvPr>
            <p:ph type="body" sz="quarter" idx="10"/>
          </p:nvPr>
        </p:nvSpPr>
        <p:spPr>
          <a:xfrm>
            <a:off x="2019300" y="6526445"/>
            <a:ext cx="8205973" cy="257985"/>
          </a:xfrm>
        </p:spPr>
        <p:txBody>
          <a:bodyPr/>
          <a:lstStyle/>
          <a:p>
            <a:endParaRPr lang="en-IN" dirty="0"/>
          </a:p>
        </p:txBody>
      </p:sp>
      <p:grpSp>
        <p:nvGrpSpPr>
          <p:cNvPr id="34" name="Group 33"/>
          <p:cNvGrpSpPr/>
          <p:nvPr/>
        </p:nvGrpSpPr>
        <p:grpSpPr>
          <a:xfrm>
            <a:off x="2709793" y="1321526"/>
            <a:ext cx="1913037" cy="1589341"/>
            <a:chOff x="279355" y="1214615"/>
            <a:chExt cx="2737893" cy="2274627"/>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148" y="1214615"/>
              <a:ext cx="2642100" cy="1763743"/>
            </a:xfrm>
            <a:prstGeom prst="rect">
              <a:avLst/>
            </a:prstGeom>
          </p:spPr>
        </p:pic>
        <p:sp>
          <p:nvSpPr>
            <p:cNvPr id="36" name="Rectangle 35"/>
            <p:cNvSpPr/>
            <p:nvPr/>
          </p:nvSpPr>
          <p:spPr>
            <a:xfrm>
              <a:off x="279355" y="3092808"/>
              <a:ext cx="2737893" cy="396434"/>
            </a:xfrm>
            <a:prstGeom prst="rect">
              <a:avLst/>
            </a:prstGeom>
          </p:spPr>
          <p:txBody>
            <a:bodyPr wrap="square">
              <a:spAutoFit/>
            </a:bodyPr>
            <a:lstStyle/>
            <a:p>
              <a:r>
                <a:rPr lang="en-US" baseline="30000" dirty="0">
                  <a:latin typeface="Calibri"/>
                  <a:cs typeface="Calibri"/>
                </a:rPr>
                <a:t>Energy Access</a:t>
              </a:r>
            </a:p>
          </p:txBody>
        </p:sp>
        <p:sp>
          <p:nvSpPr>
            <p:cNvPr id="37" name="Rectangle 36"/>
            <p:cNvSpPr/>
            <p:nvPr/>
          </p:nvSpPr>
          <p:spPr>
            <a:xfrm>
              <a:off x="375147" y="1214615"/>
              <a:ext cx="2642101" cy="1763372"/>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5122542" y="1321776"/>
            <a:ext cx="1913037" cy="1589341"/>
            <a:chOff x="3112833" y="1214615"/>
            <a:chExt cx="2737893" cy="2274627"/>
          </a:xfrm>
        </p:grpSpPr>
        <p:pic>
          <p:nvPicPr>
            <p:cNvPr id="39" name="Picture 38"/>
            <p:cNvPicPr>
              <a:picLocks noChangeAspect="1"/>
            </p:cNvPicPr>
            <p:nvPr/>
          </p:nvPicPr>
          <p:blipFill>
            <a:blip r:embed="rId3"/>
            <a:stretch>
              <a:fillRect/>
            </a:stretch>
          </p:blipFill>
          <p:spPr>
            <a:xfrm>
              <a:off x="3156145" y="1214615"/>
              <a:ext cx="2651271" cy="1763372"/>
            </a:xfrm>
            <a:prstGeom prst="rect">
              <a:avLst/>
            </a:prstGeom>
          </p:spPr>
        </p:pic>
        <p:sp>
          <p:nvSpPr>
            <p:cNvPr id="40" name="Rectangle 39"/>
            <p:cNvSpPr/>
            <p:nvPr/>
          </p:nvSpPr>
          <p:spPr>
            <a:xfrm>
              <a:off x="3112833" y="3092808"/>
              <a:ext cx="2737893" cy="396434"/>
            </a:xfrm>
            <a:prstGeom prst="rect">
              <a:avLst/>
            </a:prstGeom>
          </p:spPr>
          <p:txBody>
            <a:bodyPr wrap="square">
              <a:spAutoFit/>
            </a:bodyPr>
            <a:lstStyle/>
            <a:p>
              <a:r>
                <a:rPr lang="en-US" baseline="30000" dirty="0">
                  <a:latin typeface="Calibri"/>
                  <a:cs typeface="Calibri"/>
                </a:rPr>
                <a:t>Renewables</a:t>
              </a:r>
            </a:p>
          </p:txBody>
        </p:sp>
        <p:sp>
          <p:nvSpPr>
            <p:cNvPr id="41" name="Rectangle 40"/>
            <p:cNvSpPr/>
            <p:nvPr/>
          </p:nvSpPr>
          <p:spPr>
            <a:xfrm>
              <a:off x="3161240" y="1214615"/>
              <a:ext cx="2642101" cy="1763372"/>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5122542" y="2896730"/>
            <a:ext cx="2064465" cy="1589091"/>
            <a:chOff x="5908675" y="1214615"/>
            <a:chExt cx="2954613" cy="2274269"/>
          </a:xfrm>
        </p:grpSpPr>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7333" y="1215392"/>
              <a:ext cx="2627203" cy="1776482"/>
            </a:xfrm>
            <a:prstGeom prst="rect">
              <a:avLst/>
            </a:prstGeom>
          </p:spPr>
        </p:pic>
        <p:sp>
          <p:nvSpPr>
            <p:cNvPr id="44" name="Rectangle 43"/>
            <p:cNvSpPr/>
            <p:nvPr/>
          </p:nvSpPr>
          <p:spPr>
            <a:xfrm>
              <a:off x="5908675" y="3092450"/>
              <a:ext cx="2954613" cy="396434"/>
            </a:xfrm>
            <a:prstGeom prst="rect">
              <a:avLst/>
            </a:prstGeom>
          </p:spPr>
          <p:txBody>
            <a:bodyPr wrap="square" anchor="t">
              <a:spAutoFit/>
            </a:bodyPr>
            <a:lstStyle/>
            <a:p>
              <a:r>
                <a:rPr lang="x-none" baseline="30000" dirty="0">
                  <a:latin typeface="Calibri"/>
                  <a:cs typeface="Calibri"/>
                </a:rPr>
                <a:t>Low</a:t>
              </a:r>
              <a:r>
                <a:rPr lang="en-US" baseline="30000" dirty="0">
                  <a:latin typeface="Calibri"/>
                  <a:cs typeface="Calibri"/>
                </a:rPr>
                <a:t>-</a:t>
              </a:r>
              <a:r>
                <a:rPr lang="x-none" baseline="30000" dirty="0">
                  <a:latin typeface="Calibri"/>
                  <a:cs typeface="Calibri"/>
                </a:rPr>
                <a:t>Carbon Pathways</a:t>
              </a:r>
            </a:p>
          </p:txBody>
        </p:sp>
        <p:sp>
          <p:nvSpPr>
            <p:cNvPr id="45" name="Rectangle 44"/>
            <p:cNvSpPr/>
            <p:nvPr/>
          </p:nvSpPr>
          <p:spPr>
            <a:xfrm>
              <a:off x="5932435" y="1214615"/>
              <a:ext cx="2642101" cy="1763372"/>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46" name="Group 45"/>
          <p:cNvGrpSpPr/>
          <p:nvPr/>
        </p:nvGrpSpPr>
        <p:grpSpPr>
          <a:xfrm>
            <a:off x="2750828" y="4643967"/>
            <a:ext cx="1910549" cy="1801804"/>
            <a:chOff x="303216" y="3622083"/>
            <a:chExt cx="2734332" cy="2578699"/>
          </a:xfrm>
        </p:grpSpPr>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147" y="3623680"/>
              <a:ext cx="2662401" cy="1774934"/>
            </a:xfrm>
            <a:prstGeom prst="rect">
              <a:avLst/>
            </a:prstGeom>
            <a:ln>
              <a:noFill/>
            </a:ln>
          </p:spPr>
        </p:pic>
        <p:sp>
          <p:nvSpPr>
            <p:cNvPr id="48" name="Rectangle 47"/>
            <p:cNvSpPr/>
            <p:nvPr/>
          </p:nvSpPr>
          <p:spPr>
            <a:xfrm>
              <a:off x="303216" y="5540058"/>
              <a:ext cx="2672917" cy="660724"/>
            </a:xfrm>
            <a:prstGeom prst="rect">
              <a:avLst/>
            </a:prstGeom>
          </p:spPr>
          <p:txBody>
            <a:bodyPr wrap="square">
              <a:spAutoFit/>
            </a:bodyPr>
            <a:lstStyle/>
            <a:p>
              <a:r>
                <a:rPr lang="en-US" baseline="30000" dirty="0">
                  <a:latin typeface="Calibri"/>
                  <a:cs typeface="Calibri"/>
                </a:rPr>
                <a:t>Technology, Finance, &amp; Trade</a:t>
              </a:r>
            </a:p>
          </p:txBody>
        </p:sp>
        <p:sp>
          <p:nvSpPr>
            <p:cNvPr id="49" name="Rectangle 48"/>
            <p:cNvSpPr/>
            <p:nvPr/>
          </p:nvSpPr>
          <p:spPr>
            <a:xfrm>
              <a:off x="375147" y="3622083"/>
              <a:ext cx="2642101" cy="1763372"/>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50" name="Group 49"/>
          <p:cNvGrpSpPr/>
          <p:nvPr/>
        </p:nvGrpSpPr>
        <p:grpSpPr>
          <a:xfrm>
            <a:off x="2709793" y="2897272"/>
            <a:ext cx="1913037" cy="1801804"/>
            <a:chOff x="308275" y="3581119"/>
            <a:chExt cx="2737893" cy="2578699"/>
          </a:xfrm>
        </p:grpSpPr>
        <p:pic>
          <p:nvPicPr>
            <p:cNvPr id="51" name="Picture 50"/>
            <p:cNvPicPr>
              <a:picLocks noChangeAspect="1"/>
            </p:cNvPicPr>
            <p:nvPr/>
          </p:nvPicPr>
          <p:blipFill rotWithShape="1">
            <a:blip r:embed="rId6" cstate="print">
              <a:extLst>
                <a:ext uri="{28A0092B-C50C-407E-A947-70E740481C1C}">
                  <a14:useLocalDpi xmlns:a14="http://schemas.microsoft.com/office/drawing/2010/main" val="0"/>
                </a:ext>
              </a:extLst>
            </a:blip>
            <a:srcRect l="10675" r="7390"/>
            <a:stretch/>
          </p:blipFill>
          <p:spPr>
            <a:xfrm>
              <a:off x="373251" y="3581169"/>
              <a:ext cx="2672917" cy="1776482"/>
            </a:xfrm>
            <a:prstGeom prst="rect">
              <a:avLst/>
            </a:prstGeom>
          </p:spPr>
        </p:pic>
        <p:sp>
          <p:nvSpPr>
            <p:cNvPr id="52" name="Rectangle 51"/>
            <p:cNvSpPr/>
            <p:nvPr/>
          </p:nvSpPr>
          <p:spPr>
            <a:xfrm>
              <a:off x="308275" y="5499094"/>
              <a:ext cx="2737893" cy="660724"/>
            </a:xfrm>
            <a:prstGeom prst="rect">
              <a:avLst/>
            </a:prstGeom>
          </p:spPr>
          <p:txBody>
            <a:bodyPr wrap="square">
              <a:spAutoFit/>
            </a:bodyPr>
            <a:lstStyle/>
            <a:p>
              <a:r>
                <a:rPr lang="en-US" baseline="30000" dirty="0">
                  <a:latin typeface="Calibri"/>
                  <a:cs typeface="Calibri"/>
                </a:rPr>
                <a:t>Industrial Sustainability &amp; Competitiveness</a:t>
              </a:r>
            </a:p>
          </p:txBody>
        </p:sp>
        <p:sp>
          <p:nvSpPr>
            <p:cNvPr id="53" name="Rectangle 52"/>
            <p:cNvSpPr/>
            <p:nvPr/>
          </p:nvSpPr>
          <p:spPr>
            <a:xfrm>
              <a:off x="389169" y="3581119"/>
              <a:ext cx="2642101" cy="17633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54" name="Group 53"/>
          <p:cNvGrpSpPr/>
          <p:nvPr/>
        </p:nvGrpSpPr>
        <p:grpSpPr>
          <a:xfrm>
            <a:off x="7532739" y="2876711"/>
            <a:ext cx="1913037" cy="1584880"/>
            <a:chOff x="3136719" y="3581119"/>
            <a:chExt cx="2737893" cy="2268242"/>
          </a:xfrm>
        </p:grpSpPr>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4242" y="3581169"/>
              <a:ext cx="2628223" cy="1763322"/>
            </a:xfrm>
            <a:prstGeom prst="rect">
              <a:avLst/>
            </a:prstGeom>
          </p:spPr>
        </p:pic>
        <p:sp>
          <p:nvSpPr>
            <p:cNvPr id="56" name="Rectangle 55"/>
            <p:cNvSpPr/>
            <p:nvPr/>
          </p:nvSpPr>
          <p:spPr>
            <a:xfrm>
              <a:off x="3136719" y="5452927"/>
              <a:ext cx="2737893" cy="396434"/>
            </a:xfrm>
            <a:prstGeom prst="rect">
              <a:avLst/>
            </a:prstGeom>
          </p:spPr>
          <p:txBody>
            <a:bodyPr wrap="square">
              <a:spAutoFit/>
            </a:bodyPr>
            <a:lstStyle/>
            <a:p>
              <a:r>
                <a:rPr lang="en-US" baseline="30000">
                  <a:latin typeface="Calibri"/>
                  <a:cs typeface="Calibri"/>
                </a:rPr>
                <a:t>Risks &amp; </a:t>
              </a:r>
              <a:r>
                <a:rPr lang="en-US" baseline="30000" dirty="0">
                  <a:latin typeface="Calibri"/>
                  <a:cs typeface="Calibri"/>
                </a:rPr>
                <a:t>Adaptation</a:t>
              </a:r>
            </a:p>
          </p:txBody>
        </p:sp>
        <p:sp>
          <p:nvSpPr>
            <p:cNvPr id="57" name="Rectangle 56"/>
            <p:cNvSpPr/>
            <p:nvPr/>
          </p:nvSpPr>
          <p:spPr>
            <a:xfrm>
              <a:off x="3160364" y="3581119"/>
              <a:ext cx="2642101" cy="1763372"/>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58" name="Group 57">
            <a:extLst>
              <a:ext uri="{FF2B5EF4-FFF2-40B4-BE49-F238E27FC236}">
                <a16:creationId xmlns="" xmlns:a16="http://schemas.microsoft.com/office/drawing/2014/main" id="{805BC090-5DF8-4E83-9089-3339858D57E4}"/>
              </a:ext>
            </a:extLst>
          </p:cNvPr>
          <p:cNvGrpSpPr/>
          <p:nvPr/>
        </p:nvGrpSpPr>
        <p:grpSpPr>
          <a:xfrm>
            <a:off x="7516137" y="1321526"/>
            <a:ext cx="2064465" cy="1589091"/>
            <a:chOff x="5908675" y="1214615"/>
            <a:chExt cx="2954613" cy="2274269"/>
          </a:xfrm>
        </p:grpSpPr>
        <p:pic>
          <p:nvPicPr>
            <p:cNvPr id="59" name="Picture 58">
              <a:extLst>
                <a:ext uri="{FF2B5EF4-FFF2-40B4-BE49-F238E27FC236}">
                  <a16:creationId xmlns="" xmlns:a16="http://schemas.microsoft.com/office/drawing/2014/main" id="{58D6507F-28BB-43AB-B85E-53F0EFBA34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273" t="36257" r="22011" b="9165"/>
            <a:stretch/>
          </p:blipFill>
          <p:spPr>
            <a:xfrm>
              <a:off x="5947335" y="1230952"/>
              <a:ext cx="2627201" cy="1747035"/>
            </a:xfrm>
            <a:prstGeom prst="rect">
              <a:avLst/>
            </a:prstGeom>
          </p:spPr>
        </p:pic>
        <p:sp>
          <p:nvSpPr>
            <p:cNvPr id="60" name="Rectangle 59">
              <a:extLst>
                <a:ext uri="{FF2B5EF4-FFF2-40B4-BE49-F238E27FC236}">
                  <a16:creationId xmlns="" xmlns:a16="http://schemas.microsoft.com/office/drawing/2014/main" id="{96C00644-B140-4C58-AC00-9749F7CEC166}"/>
                </a:ext>
              </a:extLst>
            </p:cNvPr>
            <p:cNvSpPr/>
            <p:nvPr/>
          </p:nvSpPr>
          <p:spPr>
            <a:xfrm>
              <a:off x="5908675" y="3092450"/>
              <a:ext cx="2954613" cy="396434"/>
            </a:xfrm>
            <a:prstGeom prst="rect">
              <a:avLst/>
            </a:prstGeom>
          </p:spPr>
          <p:txBody>
            <a:bodyPr wrap="square" anchor="t">
              <a:spAutoFit/>
            </a:bodyPr>
            <a:lstStyle/>
            <a:p>
              <a:r>
                <a:rPr lang="en-US" baseline="30000" dirty="0">
                  <a:latin typeface="Calibri"/>
                  <a:cs typeface="Calibri"/>
                </a:rPr>
                <a:t>Power Sector</a:t>
              </a:r>
              <a:endParaRPr lang="x-none" baseline="30000" dirty="0">
                <a:latin typeface="Calibri"/>
                <a:cs typeface="Calibri"/>
              </a:endParaRPr>
            </a:p>
          </p:txBody>
        </p:sp>
        <p:sp>
          <p:nvSpPr>
            <p:cNvPr id="61" name="Rectangle 60">
              <a:extLst>
                <a:ext uri="{FF2B5EF4-FFF2-40B4-BE49-F238E27FC236}">
                  <a16:creationId xmlns="" xmlns:a16="http://schemas.microsoft.com/office/drawing/2014/main" id="{ECA6FE10-299F-4AF4-8F14-09A93E994C62}"/>
                </a:ext>
              </a:extLst>
            </p:cNvPr>
            <p:cNvSpPr/>
            <p:nvPr/>
          </p:nvSpPr>
          <p:spPr>
            <a:xfrm>
              <a:off x="5932435" y="1214615"/>
              <a:ext cx="2642101" cy="1763372"/>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7" name="Slide Number Placeholder 6">
            <a:extLst>
              <a:ext uri="{FF2B5EF4-FFF2-40B4-BE49-F238E27FC236}">
                <a16:creationId xmlns="" xmlns:a16="http://schemas.microsoft.com/office/drawing/2014/main" id="{EDF6CAB3-CA12-47EE-A5E6-56354C71140E}"/>
              </a:ext>
            </a:extLst>
          </p:cNvPr>
          <p:cNvSpPr>
            <a:spLocks noGrp="1"/>
          </p:cNvSpPr>
          <p:nvPr>
            <p:ph type="sldNum" sz="quarter" idx="4"/>
          </p:nvPr>
        </p:nvSpPr>
        <p:spPr/>
        <p:txBody>
          <a:bodyPr/>
          <a:lstStyle/>
          <a:p>
            <a:fld id="{454FB0FA-1F4E-0144-8AFC-60E32D3AB949}" type="slidenum">
              <a:rPr lang="en-US" smtClean="0"/>
              <a:pPr/>
              <a:t>2</a:t>
            </a:fld>
            <a:r>
              <a:rPr lang="en-US"/>
              <a:t>|</a:t>
            </a:r>
            <a:endParaRPr lang="en-US" dirty="0"/>
          </a:p>
        </p:txBody>
      </p:sp>
      <p:sp>
        <p:nvSpPr>
          <p:cNvPr id="66" name="Rectangle 65">
            <a:extLst>
              <a:ext uri="{FF2B5EF4-FFF2-40B4-BE49-F238E27FC236}">
                <a16:creationId xmlns="" xmlns:a16="http://schemas.microsoft.com/office/drawing/2014/main" id="{5F9988AB-F2B5-4BDC-B841-30B4770328EB}"/>
              </a:ext>
            </a:extLst>
          </p:cNvPr>
          <p:cNvSpPr/>
          <p:nvPr/>
        </p:nvSpPr>
        <p:spPr>
          <a:xfrm>
            <a:off x="7547229" y="4645083"/>
            <a:ext cx="1846105" cy="1232114"/>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8" name="Picture 67">
            <a:extLst>
              <a:ext uri="{FF2B5EF4-FFF2-40B4-BE49-F238E27FC236}">
                <a16:creationId xmlns="" xmlns:a16="http://schemas.microsoft.com/office/drawing/2014/main" id="{702150D2-707D-4825-BD47-1484FAC0FE99}"/>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7000" contrast="-3000"/>
                    </a14:imgEffect>
                  </a14:imgLayer>
                </a14:imgProps>
              </a:ext>
            </a:extLst>
          </a:blip>
          <a:srcRect l="1121" t="10779" r="34966" b="15252"/>
          <a:stretch/>
        </p:blipFill>
        <p:spPr>
          <a:xfrm>
            <a:off x="7585965" y="4643968"/>
            <a:ext cx="1804948" cy="1232114"/>
          </a:xfrm>
          <a:prstGeom prst="rect">
            <a:avLst/>
          </a:prstGeom>
        </p:spPr>
      </p:pic>
      <p:sp>
        <p:nvSpPr>
          <p:cNvPr id="69" name="Rectangle 68">
            <a:extLst>
              <a:ext uri="{FF2B5EF4-FFF2-40B4-BE49-F238E27FC236}">
                <a16:creationId xmlns="" xmlns:a16="http://schemas.microsoft.com/office/drawing/2014/main" id="{6AEBEE77-FBFE-4330-891E-28D61B370D52}"/>
              </a:ext>
            </a:extLst>
          </p:cNvPr>
          <p:cNvSpPr/>
          <p:nvPr/>
        </p:nvSpPr>
        <p:spPr>
          <a:xfrm>
            <a:off x="7569634" y="5958397"/>
            <a:ext cx="2064465" cy="276999"/>
          </a:xfrm>
          <a:prstGeom prst="rect">
            <a:avLst/>
          </a:prstGeom>
        </p:spPr>
        <p:txBody>
          <a:bodyPr wrap="square" anchor="t">
            <a:spAutoFit/>
          </a:bodyPr>
          <a:lstStyle/>
          <a:p>
            <a:r>
              <a:rPr lang="en-HK" baseline="30000" dirty="0">
                <a:latin typeface="Calibri"/>
                <a:cs typeface="Calibri"/>
              </a:rPr>
              <a:t>Centre for Energy Finance</a:t>
            </a:r>
            <a:endParaRPr lang="x-none" baseline="30000" dirty="0">
              <a:latin typeface="Calibri"/>
              <a:cs typeface="Calibri"/>
            </a:endParaRPr>
          </a:p>
        </p:txBody>
      </p:sp>
    </p:spTree>
    <p:extLst>
      <p:ext uri="{BB962C8B-B14F-4D97-AF65-F5344CB8AC3E}">
        <p14:creationId xmlns:p14="http://schemas.microsoft.com/office/powerpoint/2010/main" val="155380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20</a:t>
            </a:fld>
            <a:r>
              <a:rPr lang="en-US"/>
              <a:t>|</a:t>
            </a:r>
            <a:endParaRPr lang="en-US" dirty="0"/>
          </a:p>
        </p:txBody>
      </p:sp>
      <p:sp>
        <p:nvSpPr>
          <p:cNvPr id="6" name="Title 5"/>
          <p:cNvSpPr>
            <a:spLocks noGrp="1"/>
          </p:cNvSpPr>
          <p:nvPr>
            <p:ph type="title"/>
          </p:nvPr>
        </p:nvSpPr>
        <p:spPr/>
        <p:txBody>
          <a:bodyPr/>
          <a:lstStyle/>
          <a:p>
            <a:pPr lvl="0"/>
            <a:r>
              <a:rPr lang="en-US" dirty="0"/>
              <a:t>Benefits of rooftop solar to discom</a:t>
            </a:r>
            <a:endParaRPr lang="en-IN" dirty="0"/>
          </a:p>
        </p:txBody>
      </p:sp>
      <p:sp>
        <p:nvSpPr>
          <p:cNvPr id="7" name="Content Placeholder 6"/>
          <p:cNvSpPr>
            <a:spLocks noGrp="1"/>
          </p:cNvSpPr>
          <p:nvPr>
            <p:ph idx="1"/>
          </p:nvPr>
        </p:nvSpPr>
        <p:spPr>
          <a:xfrm>
            <a:off x="395706" y="1543774"/>
            <a:ext cx="11284423" cy="1677077"/>
          </a:xfrm>
        </p:spPr>
        <p:txBody>
          <a:bodyPr>
            <a:normAutofit/>
          </a:bodyPr>
          <a:lstStyle/>
          <a:p>
            <a:r>
              <a:rPr lang="en-US" dirty="0"/>
              <a:t>Delayed distribution transformer (DT) upgradation</a:t>
            </a:r>
          </a:p>
          <a:p>
            <a:r>
              <a:rPr lang="en-US" dirty="0"/>
              <a:t>Savings on upgradation and maintenance</a:t>
            </a:r>
          </a:p>
          <a:p>
            <a:pPr marL="0" indent="0">
              <a:buNone/>
            </a:pPr>
            <a:r>
              <a:rPr lang="en-US" dirty="0">
                <a:solidFill>
                  <a:srgbClr val="C00000"/>
                </a:solidFill>
              </a:rPr>
              <a:t>Constraint</a:t>
            </a:r>
            <a:r>
              <a:rPr lang="en-US" dirty="0"/>
              <a:t>: Depends on when DT upgradation is due</a:t>
            </a:r>
            <a:endParaRPr lang="en-IN" dirty="0"/>
          </a:p>
        </p:txBody>
      </p:sp>
      <p:sp>
        <p:nvSpPr>
          <p:cNvPr id="12" name="Text Placeholder 11"/>
          <p:cNvSpPr>
            <a:spLocks noGrp="1"/>
          </p:cNvSpPr>
          <p:nvPr>
            <p:ph type="body" sz="quarter" idx="10"/>
          </p:nvPr>
        </p:nvSpPr>
        <p:spPr>
          <a:xfrm>
            <a:off x="2019300" y="6536954"/>
            <a:ext cx="8205973" cy="257985"/>
          </a:xfrm>
        </p:spPr>
        <p:txBody>
          <a:bodyPr/>
          <a:lstStyle/>
          <a:p>
            <a:r>
              <a:rPr lang="en-US" dirty="0"/>
              <a:t>O&amp;M: operation and maintenance </a:t>
            </a:r>
            <a:endParaRPr lang="en-IN" dirty="0"/>
          </a:p>
        </p:txBody>
      </p:sp>
      <p:sp>
        <p:nvSpPr>
          <p:cNvPr id="10" name="TextBox 9"/>
          <p:cNvSpPr txBox="1"/>
          <p:nvPr/>
        </p:nvSpPr>
        <p:spPr>
          <a:xfrm>
            <a:off x="3710152" y="882867"/>
            <a:ext cx="4771697" cy="461665"/>
          </a:xfrm>
          <a:prstGeom prst="rect">
            <a:avLst/>
          </a:prstGeom>
          <a:noFill/>
        </p:spPr>
        <p:txBody>
          <a:bodyPr wrap="square" rtlCol="0">
            <a:spAutoFit/>
          </a:bodyPr>
          <a:lstStyle/>
          <a:p>
            <a:pPr algn="ctr"/>
            <a:endParaRPr lang="en-IN" sz="2400" u="sng" dirty="0"/>
          </a:p>
        </p:txBody>
      </p:sp>
      <p:grpSp>
        <p:nvGrpSpPr>
          <p:cNvPr id="14" name="Group 13"/>
          <p:cNvGrpSpPr/>
          <p:nvPr/>
        </p:nvGrpSpPr>
        <p:grpSpPr>
          <a:xfrm>
            <a:off x="1611419" y="4495262"/>
            <a:ext cx="9325969" cy="1930669"/>
            <a:chOff x="537596" y="4099034"/>
            <a:chExt cx="11284423" cy="1930669"/>
          </a:xfrm>
        </p:grpSpPr>
        <p:sp>
          <p:nvSpPr>
            <p:cNvPr id="15" name="Content Placeholder 6"/>
            <p:cNvSpPr txBox="1">
              <a:spLocks/>
            </p:cNvSpPr>
            <p:nvPr/>
          </p:nvSpPr>
          <p:spPr>
            <a:xfrm>
              <a:off x="537596" y="4505088"/>
              <a:ext cx="11284423" cy="15246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DT load profile</a:t>
              </a:r>
            </a:p>
            <a:p>
              <a:r>
                <a:rPr lang="en-US" sz="2000" dirty="0"/>
                <a:t>Cost to install, operate and maintain the new DT</a:t>
              </a:r>
            </a:p>
            <a:p>
              <a:r>
                <a:rPr lang="en-US" sz="2000" dirty="0"/>
                <a:t>Transmission and distribution losses (TL, DL)</a:t>
              </a:r>
            </a:p>
            <a:p>
              <a:r>
                <a:rPr lang="en-US" sz="2000" dirty="0"/>
                <a:t>Rooftop solar data: number and capacity of rooftop solar, solar generation profile</a:t>
              </a:r>
            </a:p>
          </p:txBody>
        </p:sp>
        <p:sp>
          <p:nvSpPr>
            <p:cNvPr id="19" name="TextBox 18"/>
            <p:cNvSpPr txBox="1"/>
            <p:nvPr/>
          </p:nvSpPr>
          <p:spPr>
            <a:xfrm>
              <a:off x="537596" y="4099034"/>
              <a:ext cx="3925679" cy="406054"/>
            </a:xfrm>
            <a:prstGeom prst="rect">
              <a:avLst/>
            </a:prstGeom>
            <a:noFill/>
          </p:spPr>
          <p:txBody>
            <a:bodyPr wrap="square" rtlCol="0">
              <a:spAutoFit/>
            </a:bodyPr>
            <a:lstStyle/>
            <a:p>
              <a:r>
                <a:rPr lang="en-US" sz="2000" u="sng" dirty="0"/>
                <a:t>Data requirement </a:t>
              </a:r>
              <a:endParaRPr lang="en-IN" sz="2000" u="sng" dirty="0"/>
            </a:p>
          </p:txBody>
        </p:sp>
      </p:grpSp>
      <p:sp>
        <p:nvSpPr>
          <p:cNvPr id="3" name="Rectangle 2"/>
          <p:cNvSpPr/>
          <p:nvPr/>
        </p:nvSpPr>
        <p:spPr>
          <a:xfrm>
            <a:off x="1187166" y="911466"/>
            <a:ext cx="9817669" cy="469077"/>
          </a:xfrm>
          <a:prstGeom prst="rect">
            <a:avLst/>
          </a:prstGeom>
        </p:spPr>
        <p:txBody>
          <a:bodyPr>
            <a:spAutoFit/>
          </a:bodyPr>
          <a:lstStyle/>
          <a:p>
            <a:pPr lvl="1" algn="ctr"/>
            <a:r>
              <a:rPr lang="en-US" sz="2400" u="sng" dirty="0"/>
              <a:t>Avoided distribution capacity infrastructure and related O&amp;M cost (ADCC)</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 xmlns:a16="http://schemas.microsoft.com/office/drawing/2014/main" id="{BEDC79A2-C480-4210-9050-990118814B20}"/>
                  </a:ext>
                </a:extLst>
              </p:cNvPr>
              <p:cNvSpPr/>
              <p:nvPr/>
            </p:nvSpPr>
            <p:spPr>
              <a:xfrm>
                <a:off x="22302" y="2962083"/>
                <a:ext cx="12192000" cy="102470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IN" sz="1700" b="0" i="1" smtClean="0">
                          <a:latin typeface="Cambria Math" panose="02040503050406030204" pitchFamily="18" charset="0"/>
                        </a:rPr>
                        <m:t>𝐵𝑒𝑛𝑒𝑓𝑖𝑡</m:t>
                      </m:r>
                    </m:oMath>
                  </m:oMathPara>
                </a14:m>
                <a:endParaRPr lang="en-US" sz="17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rPr>
                        <m:t>=</m:t>
                      </m:r>
                      <m:nary>
                        <m:naryPr>
                          <m:chr m:val="∑"/>
                          <m:subHide m:val="on"/>
                          <m:supHide m:val="on"/>
                          <m:ctrlPr>
                            <a:rPr lang="en-IN" i="1" smtClean="0">
                              <a:latin typeface="Cambria Math" charset="0"/>
                            </a:rPr>
                          </m:ctrlPr>
                        </m:naryPr>
                        <m:sub/>
                        <m:sup/>
                        <m:e>
                          <m:f>
                            <m:fPr>
                              <m:ctrlPr>
                                <a:rPr lang="en-IN" i="1">
                                  <a:latin typeface="Cambria Math" charset="0"/>
                                </a:rPr>
                              </m:ctrlPr>
                            </m:fPr>
                            <m:num>
                              <m:r>
                                <a:rPr lang="en-IN" i="1">
                                  <a:latin typeface="Cambria Math" panose="02040503050406030204" pitchFamily="18" charset="0"/>
                                </a:rPr>
                                <m:t>𝑅𝑇</m:t>
                              </m:r>
                              <m:r>
                                <a:rPr lang="en-US" b="0" i="1" smtClean="0">
                                  <a:latin typeface="Cambria Math" panose="02040503050406030204" pitchFamily="18" charset="0"/>
                                </a:rPr>
                                <m:t>𝑆</m:t>
                              </m:r>
                              <m:r>
                                <a:rPr lang="en-IN" i="1">
                                  <a:latin typeface="Cambria Math" panose="02040503050406030204" pitchFamily="18" charset="0"/>
                                </a:rPr>
                                <m:t>𝑜𝑢𝑡𝑝𝑢𝑡</m:t>
                              </m:r>
                            </m:num>
                            <m:den>
                              <m:d>
                                <m:dPr>
                                  <m:ctrlPr>
                                    <a:rPr lang="en-IN" i="1">
                                      <a:latin typeface="Cambria Math" charset="0"/>
                                    </a:rPr>
                                  </m:ctrlPr>
                                </m:dPr>
                                <m:e>
                                  <m:r>
                                    <a:rPr lang="en-IN">
                                      <a:latin typeface="Cambria Math" panose="02040503050406030204" pitchFamily="18" charset="0"/>
                                    </a:rPr>
                                    <m:t>1−</m:t>
                                  </m:r>
                                  <m:r>
                                    <a:rPr lang="en-IN" i="1">
                                      <a:latin typeface="Cambria Math" panose="02040503050406030204" pitchFamily="18" charset="0"/>
                                    </a:rPr>
                                    <m:t>𝑇𝐿</m:t>
                                  </m:r>
                                  <m:r>
                                    <a:rPr lang="en-IN">
                                      <a:latin typeface="Cambria Math" panose="02040503050406030204" pitchFamily="18" charset="0"/>
                                    </a:rPr>
                                    <m:t>%</m:t>
                                  </m:r>
                                </m:e>
                              </m:d>
                              <m:d>
                                <m:dPr>
                                  <m:ctrlPr>
                                    <a:rPr lang="en-US" b="0" i="1" smtClean="0">
                                      <a:latin typeface="Cambria Math" charset="0"/>
                                    </a:rPr>
                                  </m:ctrlPr>
                                </m:dPr>
                                <m:e>
                                  <m:r>
                                    <a:rPr lang="en-US" b="0" i="1" smtClean="0">
                                      <a:latin typeface="Cambria Math" panose="02040503050406030204" pitchFamily="18" charset="0"/>
                                    </a:rPr>
                                    <m:t>1−</m:t>
                                  </m:r>
                                  <m:r>
                                    <a:rPr lang="en-US" b="0" i="1" smtClean="0">
                                      <a:latin typeface="Cambria Math" panose="02040503050406030204" pitchFamily="18" charset="0"/>
                                    </a:rPr>
                                    <m:t>𝐷𝐿</m:t>
                                  </m:r>
                                  <m:r>
                                    <a:rPr lang="en-US" b="0" i="1" smtClean="0">
                                      <a:latin typeface="Cambria Math" panose="02040503050406030204" pitchFamily="18" charset="0"/>
                                    </a:rPr>
                                    <m:t>%</m:t>
                                  </m:r>
                                </m:e>
                              </m:d>
                            </m:den>
                          </m:f>
                          <m:r>
                            <a:rPr lang="en-US" b="0" i="1" smtClean="0">
                              <a:latin typeface="Cambria Math" panose="02040503050406030204" pitchFamily="18" charset="0"/>
                            </a:rPr>
                            <m:t>∗</m:t>
                          </m:r>
                        </m:e>
                      </m:nary>
                      <m:r>
                        <a:rPr lang="en-US" b="0" i="1" smtClean="0">
                          <a:latin typeface="Cambria Math" panose="02040503050406030204" pitchFamily="18" charset="0"/>
                        </a:rPr>
                        <m:t>(1−</m:t>
                      </m:r>
                      <m:r>
                        <a:rPr lang="en-IN" i="1">
                          <a:latin typeface="Cambria Math" panose="02040503050406030204" pitchFamily="18" charset="0"/>
                        </a:rPr>
                        <m:t>𝐷</m:t>
                      </m:r>
                      <m:r>
                        <a:rPr lang="en-US" i="1">
                          <a:latin typeface="Cambria Math" panose="02040503050406030204" pitchFamily="18" charset="0"/>
                        </a:rPr>
                        <m:t>𝑒𝑔𝑟𝑎𝑑𝑎𝑡𝑖𝑜𝑛</m:t>
                      </m:r>
                      <m:r>
                        <a:rPr lang="en-IN" i="1">
                          <a:latin typeface="Cambria Math" panose="02040503050406030204" pitchFamily="18" charset="0"/>
                        </a:rPr>
                        <m:t>𝐹𝑎𝑐𝑡𝑜𝑟</m:t>
                      </m:r>
                      <m:r>
                        <a:rPr lang="en-US" b="0" i="1" smtClean="0">
                          <a:latin typeface="Cambria Math" panose="02040503050406030204" pitchFamily="18" charset="0"/>
                        </a:rPr>
                        <m:t>)∗</m:t>
                      </m:r>
                      <m:r>
                        <a:rPr lang="en-US" b="0" i="1" smtClean="0">
                          <a:latin typeface="Cambria Math" panose="02040503050406030204" pitchFamily="18" charset="0"/>
                        </a:rPr>
                        <m:t>𝐷𝑖𝑠𝑡𝑟𝑖𝑏𝑢𝑡𝑖𝑜𝑛𝐶𝑜𝑖𝑛𝑐𝑖𝑑𝑒𝑛𝑐𝑒𝐹𝑎𝑐𝑡</m:t>
                      </m:r>
                      <m:r>
                        <a:rPr lang="en-IN" i="1">
                          <a:latin typeface="Cambria Math" panose="02040503050406030204" pitchFamily="18" charset="0"/>
                        </a:rPr>
                        <m:t>𝑜𝑟</m:t>
                      </m:r>
                      <m:r>
                        <a:rPr lang="en-IN">
                          <a:latin typeface="Cambria Math" panose="02040503050406030204" pitchFamily="18" charset="0"/>
                        </a:rPr>
                        <m:t>∗</m:t>
                      </m:r>
                      <m:r>
                        <a:rPr lang="en-US" b="0" i="1" smtClean="0">
                          <a:latin typeface="Cambria Math" panose="02040503050406030204" pitchFamily="18" charset="0"/>
                        </a:rPr>
                        <m:t>𝐷𝑖𝑠𝑡𝑟𝑖𝑏𝑢𝑡𝑖𝑜𝑛</m:t>
                      </m:r>
                      <m:r>
                        <a:rPr lang="en-IN" i="1">
                          <a:latin typeface="Cambria Math" panose="02040503050406030204" pitchFamily="18" charset="0"/>
                        </a:rPr>
                        <m:t>𝐶𝑎𝑝𝑐𝑖𝑡𝑦𝐶𝑜𝑠𝑡</m:t>
                      </m:r>
                    </m:oMath>
                  </m:oMathPara>
                </a14:m>
                <a:endParaRPr lang="en-IN" dirty="0"/>
              </a:p>
            </p:txBody>
          </p:sp>
        </mc:Choice>
        <mc:Fallback xmlns="">
          <p:sp>
            <p:nvSpPr>
              <p:cNvPr id="16" name="Rectangle 15">
                <a:extLst>
                  <a:ext uri="{FF2B5EF4-FFF2-40B4-BE49-F238E27FC236}">
                    <a16:creationId xmlns:a16="http://schemas.microsoft.com/office/drawing/2014/main" id="{BEDC79A2-C480-4210-9050-990118814B20}"/>
                  </a:ext>
                </a:extLst>
              </p:cNvPr>
              <p:cNvSpPr>
                <a:spLocks noRot="1" noChangeAspect="1" noMove="1" noResize="1" noEditPoints="1" noAdjustHandles="1" noChangeArrowheads="1" noChangeShapeType="1" noTextEdit="1"/>
              </p:cNvSpPr>
              <p:nvPr/>
            </p:nvSpPr>
            <p:spPr>
              <a:xfrm>
                <a:off x="22302" y="2962083"/>
                <a:ext cx="12192000" cy="1024704"/>
              </a:xfrm>
              <a:prstGeom prst="rect">
                <a:avLst/>
              </a:prstGeom>
              <a:blipFill>
                <a:blip r:embed="rId2"/>
                <a:stretch>
                  <a:fillRect l="-100"/>
                </a:stretch>
              </a:blipFill>
            </p:spPr>
            <p:txBody>
              <a:bodyPr/>
              <a:lstStyle/>
              <a:p>
                <a:r>
                  <a:rPr lang="en-IN">
                    <a:noFill/>
                  </a:rPr>
                  <a:t> </a:t>
                </a:r>
              </a:p>
            </p:txBody>
          </p:sp>
        </mc:Fallback>
      </mc:AlternateContent>
      <p:sp>
        <p:nvSpPr>
          <p:cNvPr id="13" name="Rectangle 12"/>
          <p:cNvSpPr/>
          <p:nvPr/>
        </p:nvSpPr>
        <p:spPr>
          <a:xfrm>
            <a:off x="395707" y="2343243"/>
            <a:ext cx="10577093" cy="4951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pic>
        <p:nvPicPr>
          <p:cNvPr id="18" name="Picture 17"/>
          <p:cNvPicPr>
            <a:picLocks noChangeAspect="1"/>
          </p:cNvPicPr>
          <p:nvPr/>
        </p:nvPicPr>
        <p:blipFill>
          <a:blip r:embed="rId3"/>
          <a:stretch>
            <a:fillRect/>
          </a:stretch>
        </p:blipFill>
        <p:spPr>
          <a:xfrm>
            <a:off x="7295178" y="3815807"/>
            <a:ext cx="4510135" cy="1426359"/>
          </a:xfrm>
          <a:prstGeom prst="rect">
            <a:avLst/>
          </a:prstGeom>
        </p:spPr>
      </p:pic>
    </p:spTree>
    <p:extLst>
      <p:ext uri="{BB962C8B-B14F-4D97-AF65-F5344CB8AC3E}">
        <p14:creationId xmlns:p14="http://schemas.microsoft.com/office/powerpoint/2010/main" val="46367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21</a:t>
            </a:fld>
            <a:r>
              <a:rPr lang="en-US"/>
              <a:t>|</a:t>
            </a:r>
            <a:endParaRPr lang="en-US" dirty="0"/>
          </a:p>
        </p:txBody>
      </p:sp>
      <p:sp>
        <p:nvSpPr>
          <p:cNvPr id="6" name="Title 5"/>
          <p:cNvSpPr>
            <a:spLocks noGrp="1"/>
          </p:cNvSpPr>
          <p:nvPr>
            <p:ph type="title"/>
          </p:nvPr>
        </p:nvSpPr>
        <p:spPr/>
        <p:txBody>
          <a:bodyPr/>
          <a:lstStyle/>
          <a:p>
            <a:pPr lvl="0"/>
            <a:r>
              <a:rPr lang="en-US" dirty="0"/>
              <a:t>Benefits of rooftop solar to discom</a:t>
            </a:r>
            <a:endParaRPr lang="en-IN" dirty="0"/>
          </a:p>
        </p:txBody>
      </p:sp>
      <p:sp>
        <p:nvSpPr>
          <p:cNvPr id="7" name="Content Placeholder 6"/>
          <p:cNvSpPr>
            <a:spLocks noGrp="1"/>
          </p:cNvSpPr>
          <p:nvPr>
            <p:ph idx="1"/>
          </p:nvPr>
        </p:nvSpPr>
        <p:spPr>
          <a:xfrm>
            <a:off x="395706" y="1638364"/>
            <a:ext cx="11284423" cy="1677077"/>
          </a:xfrm>
        </p:spPr>
        <p:txBody>
          <a:bodyPr>
            <a:normAutofit/>
          </a:bodyPr>
          <a:lstStyle/>
          <a:p>
            <a:r>
              <a:rPr lang="en-US" dirty="0"/>
              <a:t>Available solar generation enough to meet renewable purchase obligation (RPO) targets</a:t>
            </a:r>
          </a:p>
          <a:p>
            <a:r>
              <a:rPr lang="en-US" dirty="0"/>
              <a:t>Savings on renewable energy certificates (RECs)</a:t>
            </a:r>
          </a:p>
          <a:p>
            <a:pPr marL="0" indent="0">
              <a:buNone/>
            </a:pPr>
            <a:r>
              <a:rPr lang="en-US" dirty="0">
                <a:solidFill>
                  <a:srgbClr val="C00000"/>
                </a:solidFill>
              </a:rPr>
              <a:t>Constraint</a:t>
            </a:r>
            <a:r>
              <a:rPr lang="en-US" dirty="0"/>
              <a:t>: Depends on the validity of RECs in future</a:t>
            </a:r>
            <a:endParaRPr lang="en-IN" dirty="0"/>
          </a:p>
        </p:txBody>
      </p:sp>
      <p:sp>
        <p:nvSpPr>
          <p:cNvPr id="10" name="TextBox 9"/>
          <p:cNvSpPr txBox="1"/>
          <p:nvPr/>
        </p:nvSpPr>
        <p:spPr>
          <a:xfrm>
            <a:off x="3710152" y="882867"/>
            <a:ext cx="4771697" cy="461665"/>
          </a:xfrm>
          <a:prstGeom prst="rect">
            <a:avLst/>
          </a:prstGeom>
          <a:noFill/>
        </p:spPr>
        <p:txBody>
          <a:bodyPr wrap="square" rtlCol="0">
            <a:spAutoFit/>
          </a:bodyPr>
          <a:lstStyle/>
          <a:p>
            <a:pPr algn="ctr"/>
            <a:endParaRPr lang="en-IN" sz="2400" u="sng" dirty="0"/>
          </a:p>
        </p:txBody>
      </p:sp>
      <p:grpSp>
        <p:nvGrpSpPr>
          <p:cNvPr id="14" name="Group 13"/>
          <p:cNvGrpSpPr/>
          <p:nvPr/>
        </p:nvGrpSpPr>
        <p:grpSpPr>
          <a:xfrm>
            <a:off x="1611419" y="5051198"/>
            <a:ext cx="9325969" cy="1201994"/>
            <a:chOff x="537596" y="4099034"/>
            <a:chExt cx="11284423" cy="2834233"/>
          </a:xfrm>
        </p:grpSpPr>
        <p:sp>
          <p:nvSpPr>
            <p:cNvPr id="15" name="Content Placeholder 6"/>
            <p:cNvSpPr txBox="1">
              <a:spLocks/>
            </p:cNvSpPr>
            <p:nvPr/>
          </p:nvSpPr>
          <p:spPr>
            <a:xfrm>
              <a:off x="537596" y="5088481"/>
              <a:ext cx="11284423" cy="18447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Cost of RECs </a:t>
              </a:r>
            </a:p>
            <a:p>
              <a:r>
                <a:rPr lang="en-US" sz="2000" dirty="0"/>
                <a:t>Rooftop solar data: number and capacity of rooftop solar, solar generation profile</a:t>
              </a:r>
            </a:p>
          </p:txBody>
        </p:sp>
        <p:sp>
          <p:nvSpPr>
            <p:cNvPr id="19" name="TextBox 18"/>
            <p:cNvSpPr txBox="1"/>
            <p:nvPr/>
          </p:nvSpPr>
          <p:spPr>
            <a:xfrm>
              <a:off x="537596" y="4099034"/>
              <a:ext cx="3925679" cy="406054"/>
            </a:xfrm>
            <a:prstGeom prst="rect">
              <a:avLst/>
            </a:prstGeom>
            <a:noFill/>
          </p:spPr>
          <p:txBody>
            <a:bodyPr wrap="square" rtlCol="0">
              <a:spAutoFit/>
            </a:bodyPr>
            <a:lstStyle/>
            <a:p>
              <a:r>
                <a:rPr lang="en-US" sz="2000" u="sng" dirty="0"/>
                <a:t>Data requirement </a:t>
              </a:r>
              <a:endParaRPr lang="en-IN" sz="2000" u="sng" dirty="0"/>
            </a:p>
          </p:txBody>
        </p:sp>
      </p:grpSp>
      <p:sp>
        <p:nvSpPr>
          <p:cNvPr id="3" name="Rectangle 2"/>
          <p:cNvSpPr/>
          <p:nvPr/>
        </p:nvSpPr>
        <p:spPr>
          <a:xfrm>
            <a:off x="1187166" y="911466"/>
            <a:ext cx="9817669" cy="461665"/>
          </a:xfrm>
          <a:prstGeom prst="rect">
            <a:avLst/>
          </a:prstGeom>
        </p:spPr>
        <p:txBody>
          <a:bodyPr>
            <a:spAutoFit/>
          </a:bodyPr>
          <a:lstStyle/>
          <a:p>
            <a:pPr lvl="1" algn="ctr"/>
            <a:r>
              <a:rPr lang="en-US" sz="2400" u="sng" dirty="0"/>
              <a:t>Avoided renewable energy certificate cost</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 xmlns:a16="http://schemas.microsoft.com/office/drawing/2014/main" id="{0ADAA9BB-002F-4E84-A32E-197B8E5507A4}"/>
                  </a:ext>
                </a:extLst>
              </p:cNvPr>
              <p:cNvSpPr/>
              <p:nvPr/>
            </p:nvSpPr>
            <p:spPr>
              <a:xfrm>
                <a:off x="1989977" y="3733207"/>
                <a:ext cx="8095879" cy="430887"/>
              </a:xfrm>
              <a:prstGeom prst="rect">
                <a:avLst/>
              </a:prstGeom>
            </p:spPr>
            <p:txBody>
              <a:bodyPr wrap="square">
                <a:spAutoFit/>
              </a:bodyPr>
              <a:lstStyle/>
              <a:p>
                <a:pPr algn="ctr"/>
                <a14:m>
                  <m:oMath xmlns:m="http://schemas.openxmlformats.org/officeDocument/2006/math">
                    <m:r>
                      <a:rPr lang="en-IN" sz="2200" b="0" i="1" smtClean="0">
                        <a:latin typeface="Cambria Math" panose="02040503050406030204" pitchFamily="18" charset="0"/>
                      </a:rPr>
                      <m:t>𝐵𝑒𝑛𝑒𝑓𝑖𝑡</m:t>
                    </m:r>
                    <m:r>
                      <a:rPr lang="en-US" sz="2200" b="0" i="1" smtClean="0">
                        <a:latin typeface="Cambria Math" panose="02040503050406030204" pitchFamily="18" charset="0"/>
                      </a:rPr>
                      <m:t> </m:t>
                    </m:r>
                    <m:r>
                      <a:rPr lang="en-IN" sz="2200" i="1">
                        <a:latin typeface="Cambria Math" panose="02040503050406030204" pitchFamily="18" charset="0"/>
                      </a:rPr>
                      <m:t>=</m:t>
                    </m:r>
                    <m:nary>
                      <m:naryPr>
                        <m:chr m:val="∑"/>
                        <m:subHide m:val="on"/>
                        <m:supHide m:val="on"/>
                        <m:ctrlPr>
                          <a:rPr lang="en-IN" sz="2200" i="1" smtClean="0">
                            <a:latin typeface="Cambria Math" charset="0"/>
                          </a:rPr>
                        </m:ctrlPr>
                      </m:naryPr>
                      <m:sub/>
                      <m:sup/>
                      <m:e>
                        <m:r>
                          <a:rPr lang="en-US" sz="2200" i="1" smtClean="0">
                            <a:latin typeface="Cambria Math" panose="02040503050406030204" pitchFamily="18" charset="0"/>
                          </a:rPr>
                          <m:t>𝑅</m:t>
                        </m:r>
                        <m:r>
                          <a:rPr lang="en-US" sz="2200" b="0" i="1" smtClean="0">
                            <a:latin typeface="Cambria Math" panose="02040503050406030204" pitchFamily="18" charset="0"/>
                          </a:rPr>
                          <m:t>𝑇𝑆𝐸𝑛𝑒𝑟𝑔𝑦</m:t>
                        </m:r>
                        <m:r>
                          <a:rPr lang="en-US" sz="2200" b="0" i="1" smtClean="0">
                            <a:latin typeface="Cambria Math" panose="02040503050406030204" pitchFamily="18" charset="0"/>
                          </a:rPr>
                          <m:t>∗</m:t>
                        </m:r>
                      </m:e>
                    </m:nary>
                  </m:oMath>
                </a14:m>
                <a:r>
                  <a:rPr lang="en-IN" sz="2200" dirty="0"/>
                  <a:t> </a:t>
                </a:r>
                <a14:m>
                  <m:oMath xmlns:m="http://schemas.openxmlformats.org/officeDocument/2006/math">
                    <m:r>
                      <a:rPr lang="en-US" sz="2200" b="0" i="1" smtClean="0">
                        <a:latin typeface="Cambria Math" panose="02040503050406030204" pitchFamily="18" charset="0"/>
                      </a:rPr>
                      <m:t>𝑅𝐸𝐶𝐶𝑜𝑠𝑡</m:t>
                    </m:r>
                  </m:oMath>
                </a14:m>
                <a:endParaRPr lang="en-IN" sz="2200" dirty="0"/>
              </a:p>
            </p:txBody>
          </p:sp>
        </mc:Choice>
        <mc:Fallback xmlns="">
          <p:sp>
            <p:nvSpPr>
              <p:cNvPr id="13" name="Rectangle 12">
                <a:extLst>
                  <a:ext uri="{FF2B5EF4-FFF2-40B4-BE49-F238E27FC236}">
                    <a16:creationId xmlns:a16="http://schemas.microsoft.com/office/drawing/2014/main" id="{0ADAA9BB-002F-4E84-A32E-197B8E5507A4}"/>
                  </a:ext>
                </a:extLst>
              </p:cNvPr>
              <p:cNvSpPr>
                <a:spLocks noRot="1" noChangeAspect="1" noMove="1" noResize="1" noEditPoints="1" noAdjustHandles="1" noChangeArrowheads="1" noChangeShapeType="1" noTextEdit="1"/>
              </p:cNvSpPr>
              <p:nvPr/>
            </p:nvSpPr>
            <p:spPr>
              <a:xfrm>
                <a:off x="1989977" y="3733207"/>
                <a:ext cx="8095879" cy="430887"/>
              </a:xfrm>
              <a:prstGeom prst="rect">
                <a:avLst/>
              </a:prstGeom>
              <a:blipFill>
                <a:blip r:embed="rId2"/>
                <a:stretch>
                  <a:fillRect t="-126761" b="-188732"/>
                </a:stretch>
              </a:blipFill>
            </p:spPr>
            <p:txBody>
              <a:bodyPr/>
              <a:lstStyle/>
              <a:p>
                <a:r>
                  <a:rPr lang="en-IN">
                    <a:noFill/>
                  </a:rPr>
                  <a:t> </a:t>
                </a:r>
              </a:p>
            </p:txBody>
          </p:sp>
        </mc:Fallback>
      </mc:AlternateContent>
      <p:sp>
        <p:nvSpPr>
          <p:cNvPr id="16" name="Rectangle 15"/>
          <p:cNvSpPr/>
          <p:nvPr/>
        </p:nvSpPr>
        <p:spPr>
          <a:xfrm>
            <a:off x="301115" y="2480444"/>
            <a:ext cx="10577093" cy="5990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Text Placeholder 3"/>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63202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22</a:t>
            </a:fld>
            <a:r>
              <a:rPr lang="en-US"/>
              <a:t>|</a:t>
            </a:r>
            <a:endParaRPr lang="en-US" dirty="0"/>
          </a:p>
        </p:txBody>
      </p:sp>
      <p:sp>
        <p:nvSpPr>
          <p:cNvPr id="3" name="Title 2"/>
          <p:cNvSpPr>
            <a:spLocks noGrp="1"/>
          </p:cNvSpPr>
          <p:nvPr>
            <p:ph type="title"/>
          </p:nvPr>
        </p:nvSpPr>
        <p:spPr/>
        <p:txBody>
          <a:bodyPr/>
          <a:lstStyle/>
          <a:p>
            <a:endParaRPr lang="en-IN"/>
          </a:p>
        </p:txBody>
      </p:sp>
      <p:sp>
        <p:nvSpPr>
          <p:cNvPr id="4" name="Content Placeholder 3"/>
          <p:cNvSpPr>
            <a:spLocks noGrp="1"/>
          </p:cNvSpPr>
          <p:nvPr>
            <p:ph idx="1"/>
          </p:nvPr>
        </p:nvSpPr>
        <p:spPr/>
        <p:txBody>
          <a:bodyPr anchor="ctr"/>
          <a:lstStyle/>
          <a:p>
            <a:pPr marL="0" indent="0" algn="ctr">
              <a:buNone/>
            </a:pPr>
            <a:r>
              <a:rPr lang="en-US" sz="2400" dirty="0"/>
              <a:t>Are there additional benefit </a:t>
            </a:r>
            <a:r>
              <a:rPr lang="en-US" sz="2400" dirty="0" smtClean="0"/>
              <a:t>parameters</a:t>
            </a:r>
            <a:r>
              <a:rPr lang="en-US" dirty="0" smtClean="0"/>
              <a:t>?</a:t>
            </a:r>
            <a:endParaRPr lang="en-IN" dirty="0"/>
          </a:p>
        </p:txBody>
      </p:sp>
      <p:sp>
        <p:nvSpPr>
          <p:cNvPr id="5" name="Text Placeholder 4"/>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2427161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23</a:t>
            </a:fld>
            <a:r>
              <a:rPr lang="en-US"/>
              <a:t>|</a:t>
            </a:r>
            <a:endParaRPr lang="en-US" dirty="0"/>
          </a:p>
        </p:txBody>
      </p:sp>
      <p:sp>
        <p:nvSpPr>
          <p:cNvPr id="3" name="Title 2"/>
          <p:cNvSpPr>
            <a:spLocks noGrp="1"/>
          </p:cNvSpPr>
          <p:nvPr>
            <p:ph type="title"/>
          </p:nvPr>
        </p:nvSpPr>
        <p:spPr/>
        <p:txBody>
          <a:bodyPr/>
          <a:lstStyle/>
          <a:p>
            <a:r>
              <a:rPr lang="en-US" dirty="0"/>
              <a:t>Costs and benefits of rooftop solar to discoms</a:t>
            </a:r>
            <a:endParaRPr lang="en-IN" dirty="0"/>
          </a:p>
        </p:txBody>
      </p:sp>
      <p:sp>
        <p:nvSpPr>
          <p:cNvPr id="4" name="Content Placeholder 3"/>
          <p:cNvSpPr>
            <a:spLocks noGrp="1"/>
          </p:cNvSpPr>
          <p:nvPr>
            <p:ph sz="half" idx="2"/>
          </p:nvPr>
        </p:nvSpPr>
        <p:spPr>
          <a:xfrm>
            <a:off x="365123" y="1614908"/>
            <a:ext cx="5384800" cy="4525963"/>
          </a:xfrm>
        </p:spPr>
        <p:txBody>
          <a:bodyPr>
            <a:normAutofit/>
          </a:bodyPr>
          <a:lstStyle/>
          <a:p>
            <a:pPr>
              <a:buFont typeface="Arial" panose="020B0604020202020204" pitchFamily="34" charset="0"/>
              <a:buChar char="•"/>
            </a:pPr>
            <a:r>
              <a:rPr lang="en-US" dirty="0"/>
              <a:t>Revenue loss</a:t>
            </a:r>
          </a:p>
          <a:p>
            <a:pPr>
              <a:buFont typeface="Arial" panose="020B0604020202020204" pitchFamily="34" charset="0"/>
              <a:buChar char="•"/>
            </a:pPr>
            <a:r>
              <a:rPr lang="en-US" dirty="0"/>
              <a:t>Program administration cost</a:t>
            </a:r>
          </a:p>
          <a:p>
            <a:pPr>
              <a:buFont typeface="Arial" panose="020B0604020202020204" pitchFamily="34" charset="0"/>
              <a:buChar char="•"/>
            </a:pPr>
            <a:r>
              <a:rPr lang="en-US" dirty="0"/>
              <a:t>Added transmission and distribution services cost</a:t>
            </a:r>
          </a:p>
          <a:p>
            <a:pPr marL="0" indent="0">
              <a:buNone/>
            </a:pPr>
            <a:endParaRPr lang="en-IN" dirty="0"/>
          </a:p>
        </p:txBody>
      </p:sp>
      <p:sp>
        <p:nvSpPr>
          <p:cNvPr id="6" name="Text Placeholder 5"/>
          <p:cNvSpPr>
            <a:spLocks noGrp="1"/>
          </p:cNvSpPr>
          <p:nvPr>
            <p:ph type="body" sz="quarter" idx="10"/>
          </p:nvPr>
        </p:nvSpPr>
        <p:spPr/>
        <p:txBody>
          <a:bodyPr/>
          <a:lstStyle/>
          <a:p>
            <a:endParaRPr lang="en-IN"/>
          </a:p>
        </p:txBody>
      </p:sp>
      <p:sp>
        <p:nvSpPr>
          <p:cNvPr id="9" name="Rectangle 8"/>
          <p:cNvSpPr/>
          <p:nvPr/>
        </p:nvSpPr>
        <p:spPr>
          <a:xfrm>
            <a:off x="771523" y="1097202"/>
            <a:ext cx="4572000" cy="461665"/>
          </a:xfrm>
          <a:prstGeom prst="rect">
            <a:avLst/>
          </a:prstGeom>
        </p:spPr>
        <p:txBody>
          <a:bodyPr>
            <a:spAutoFit/>
          </a:bodyPr>
          <a:lstStyle/>
          <a:p>
            <a:pPr algn="ctr"/>
            <a:r>
              <a:rPr lang="en-IN" sz="2400" u="sng" dirty="0"/>
              <a:t>Costs </a:t>
            </a:r>
          </a:p>
        </p:txBody>
      </p:sp>
      <p:sp>
        <p:nvSpPr>
          <p:cNvPr id="10" name="Content Placeholder 2"/>
          <p:cNvSpPr>
            <a:spLocks noGrp="1"/>
          </p:cNvSpPr>
          <p:nvPr>
            <p:ph sz="half" idx="1"/>
          </p:nvPr>
        </p:nvSpPr>
        <p:spPr>
          <a:xfrm>
            <a:off x="5977434" y="1614908"/>
            <a:ext cx="5843181" cy="4577280"/>
          </a:xfrm>
        </p:spPr>
        <p:txBody>
          <a:bodyPr>
            <a:noAutofit/>
          </a:bodyPr>
          <a:lstStyle/>
          <a:p>
            <a:r>
              <a:rPr lang="en-US" b="1" dirty="0"/>
              <a:t>Generation</a:t>
            </a:r>
            <a:r>
              <a:rPr lang="en-US" dirty="0"/>
              <a:t> </a:t>
            </a:r>
          </a:p>
          <a:p>
            <a:pPr marL="708025">
              <a:buFont typeface="Calibri" panose="020F0502020204030204" pitchFamily="34" charset="0"/>
              <a:buChar char="–"/>
            </a:pPr>
            <a:r>
              <a:rPr lang="en-US" dirty="0"/>
              <a:t>Avoided generation capacity cost (AGCC)</a:t>
            </a:r>
          </a:p>
          <a:p>
            <a:pPr marL="708025">
              <a:buFont typeface="Calibri" panose="020F0502020204030204" pitchFamily="34" charset="0"/>
              <a:buChar char="–"/>
            </a:pPr>
            <a:r>
              <a:rPr lang="en-US" dirty="0"/>
              <a:t>Avoided power purchase cost (APPC)</a:t>
            </a:r>
          </a:p>
          <a:p>
            <a:r>
              <a:rPr lang="en-US" b="1" dirty="0"/>
              <a:t>Transmission</a:t>
            </a:r>
          </a:p>
          <a:p>
            <a:pPr marL="708025">
              <a:buFont typeface="Calibri" panose="020F0502020204030204" pitchFamily="34" charset="0"/>
              <a:buChar char="–"/>
            </a:pPr>
            <a:r>
              <a:rPr lang="en-US" dirty="0"/>
              <a:t>Avoided transmission charges</a:t>
            </a:r>
          </a:p>
          <a:p>
            <a:r>
              <a:rPr lang="en-US" b="1" dirty="0"/>
              <a:t>Distribution</a:t>
            </a:r>
          </a:p>
          <a:p>
            <a:pPr marL="708025">
              <a:buFont typeface="Calibri" panose="020F0502020204030204" pitchFamily="34" charset="0"/>
              <a:buChar char="–"/>
            </a:pPr>
            <a:r>
              <a:rPr lang="en-US" dirty="0"/>
              <a:t>Avoided distribution capacity infrastructure and related O&amp;M cost</a:t>
            </a:r>
          </a:p>
          <a:p>
            <a:r>
              <a:rPr lang="en-US" b="1" dirty="0"/>
              <a:t>Externalities</a:t>
            </a:r>
          </a:p>
          <a:p>
            <a:pPr marL="708025">
              <a:buFont typeface="Calibri" panose="020F0502020204030204" pitchFamily="34" charset="0"/>
              <a:buChar char="–"/>
            </a:pPr>
            <a:r>
              <a:rPr lang="en-US" dirty="0"/>
              <a:t>Avoided renewable energy certificate cost</a:t>
            </a:r>
          </a:p>
          <a:p>
            <a:pPr marL="708025">
              <a:buFont typeface="Calibri" panose="020F0502020204030204" pitchFamily="34" charset="0"/>
              <a:buChar char="–"/>
            </a:pPr>
            <a:r>
              <a:rPr lang="en-US" dirty="0"/>
              <a:t>Reduced working capital</a:t>
            </a:r>
          </a:p>
        </p:txBody>
      </p:sp>
      <p:sp>
        <p:nvSpPr>
          <p:cNvPr id="11" name="Rectangle 10"/>
          <p:cNvSpPr/>
          <p:nvPr/>
        </p:nvSpPr>
        <p:spPr>
          <a:xfrm>
            <a:off x="6613024" y="1097202"/>
            <a:ext cx="4572000" cy="461665"/>
          </a:xfrm>
          <a:prstGeom prst="rect">
            <a:avLst/>
          </a:prstGeom>
        </p:spPr>
        <p:txBody>
          <a:bodyPr>
            <a:spAutoFit/>
          </a:bodyPr>
          <a:lstStyle/>
          <a:p>
            <a:pPr algn="ctr"/>
            <a:r>
              <a:rPr lang="en-IN" sz="2400" u="sng" dirty="0"/>
              <a:t>Benefits</a:t>
            </a:r>
          </a:p>
        </p:txBody>
      </p:sp>
      <p:sp>
        <p:nvSpPr>
          <p:cNvPr id="5" name="Oval 4"/>
          <p:cNvSpPr/>
          <p:nvPr/>
        </p:nvSpPr>
        <p:spPr>
          <a:xfrm>
            <a:off x="304877" y="3731173"/>
            <a:ext cx="5208178" cy="148195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Which component contributes most?</a:t>
            </a:r>
            <a:endParaRPr lang="en-IN" dirty="0"/>
          </a:p>
        </p:txBody>
      </p:sp>
    </p:spTree>
    <p:extLst>
      <p:ext uri="{BB962C8B-B14F-4D97-AF65-F5344CB8AC3E}">
        <p14:creationId xmlns:p14="http://schemas.microsoft.com/office/powerpoint/2010/main" val="273333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24</a:t>
            </a:fld>
            <a:r>
              <a:rPr lang="en-US"/>
              <a:t>|</a:t>
            </a:r>
            <a:endParaRPr lang="en-US" dirty="0"/>
          </a:p>
        </p:txBody>
      </p:sp>
      <p:sp>
        <p:nvSpPr>
          <p:cNvPr id="3" name="Title 2"/>
          <p:cNvSpPr>
            <a:spLocks noGrp="1"/>
          </p:cNvSpPr>
          <p:nvPr>
            <p:ph type="title"/>
          </p:nvPr>
        </p:nvSpPr>
        <p:spPr/>
        <p:txBody>
          <a:bodyPr/>
          <a:lstStyle/>
          <a:p>
            <a:r>
              <a:rPr lang="en-US" dirty="0"/>
              <a:t>Challenges in VGRS</a:t>
            </a:r>
            <a:endParaRPr lang="en-IN" dirty="0"/>
          </a:p>
        </p:txBody>
      </p:sp>
      <p:sp>
        <p:nvSpPr>
          <p:cNvPr id="5" name="Text Placeholder 4"/>
          <p:cNvSpPr>
            <a:spLocks noGrp="1"/>
          </p:cNvSpPr>
          <p:nvPr>
            <p:ph type="body" sz="quarter" idx="10"/>
          </p:nvPr>
        </p:nvSpPr>
        <p:spPr/>
        <p:txBody>
          <a:bodyPr/>
          <a:lstStyle/>
          <a:p>
            <a:endParaRPr lang="en-IN"/>
          </a:p>
        </p:txBody>
      </p:sp>
      <p:graphicFrame>
        <p:nvGraphicFramePr>
          <p:cNvPr id="6" name="Diagram 5"/>
          <p:cNvGraphicFramePr/>
          <p:nvPr>
            <p:extLst>
              <p:ext uri="{D42A27DB-BD31-4B8C-83A1-F6EECF244321}">
                <p14:modId xmlns:p14="http://schemas.microsoft.com/office/powerpoint/2010/main" val="831912951"/>
              </p:ext>
            </p:extLst>
          </p:nvPr>
        </p:nvGraphicFramePr>
        <p:xfrm>
          <a:off x="963112" y="2649802"/>
          <a:ext cx="10318347" cy="2524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943922" y="988342"/>
            <a:ext cx="5865541" cy="461665"/>
          </a:xfrm>
          <a:prstGeom prst="rect">
            <a:avLst/>
          </a:prstGeom>
          <a:noFill/>
        </p:spPr>
        <p:txBody>
          <a:bodyPr wrap="square" rtlCol="0">
            <a:spAutoFit/>
          </a:bodyPr>
          <a:lstStyle/>
          <a:p>
            <a:pPr algn="ctr"/>
            <a:r>
              <a:rPr lang="en-US" sz="2400" dirty="0"/>
              <a:t>Feedback </a:t>
            </a:r>
            <a:endParaRPr lang="en-IN" dirty="0"/>
          </a:p>
        </p:txBody>
      </p:sp>
    </p:spTree>
    <p:extLst>
      <p:ext uri="{BB962C8B-B14F-4D97-AF65-F5344CB8AC3E}">
        <p14:creationId xmlns:p14="http://schemas.microsoft.com/office/powerpoint/2010/main" val="4594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749759-19BA-498A-9FF7-714A6692A90D}"/>
              </a:ext>
            </a:extLst>
          </p:cNvPr>
          <p:cNvSpPr>
            <a:spLocks noGrp="1"/>
          </p:cNvSpPr>
          <p:nvPr>
            <p:ph type="title"/>
          </p:nvPr>
        </p:nvSpPr>
        <p:spPr/>
        <p:txBody>
          <a:bodyPr/>
          <a:lstStyle/>
          <a:p>
            <a:r>
              <a:rPr lang="en-IN" dirty="0"/>
              <a:t>Case study</a:t>
            </a:r>
          </a:p>
        </p:txBody>
      </p:sp>
      <p:sp>
        <p:nvSpPr>
          <p:cNvPr id="4" name="Slide Number Placeholder 3">
            <a:extLst>
              <a:ext uri="{FF2B5EF4-FFF2-40B4-BE49-F238E27FC236}">
                <a16:creationId xmlns="" xmlns:a16="http://schemas.microsoft.com/office/drawing/2014/main" id="{B9B352C0-C895-4DA7-B322-183A76F78E40}"/>
              </a:ext>
            </a:extLst>
          </p:cNvPr>
          <p:cNvSpPr>
            <a:spLocks noGrp="1"/>
          </p:cNvSpPr>
          <p:nvPr>
            <p:ph type="sldNum" sz="quarter" idx="4"/>
          </p:nvPr>
        </p:nvSpPr>
        <p:spPr>
          <a:xfrm>
            <a:off x="11418627" y="6417958"/>
            <a:ext cx="773373" cy="365125"/>
          </a:xfrm>
          <a:prstGeom prst="rect">
            <a:avLst/>
          </a:prstGeom>
        </p:spPr>
        <p:txBody>
          <a:bodyPr/>
          <a:lstStyle/>
          <a:p>
            <a:fld id="{454FB0FA-1F4E-0144-8AFC-60E32D3AB949}" type="slidenum">
              <a:rPr lang="en-US" smtClean="0"/>
              <a:pPr/>
              <a:t>25</a:t>
            </a:fld>
            <a:r>
              <a:rPr lang="en-US" dirty="0"/>
              <a:t>|</a:t>
            </a:r>
          </a:p>
        </p:txBody>
      </p:sp>
    </p:spTree>
    <p:extLst>
      <p:ext uri="{BB962C8B-B14F-4D97-AF65-F5344CB8AC3E}">
        <p14:creationId xmlns:p14="http://schemas.microsoft.com/office/powerpoint/2010/main" val="210849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7DDC352-8750-4B65-96DA-5070EAF0D7E5}"/>
              </a:ext>
            </a:extLst>
          </p:cNvPr>
          <p:cNvSpPr>
            <a:spLocks noGrp="1"/>
          </p:cNvSpPr>
          <p:nvPr>
            <p:ph type="sldNum" sz="quarter" idx="4"/>
          </p:nvPr>
        </p:nvSpPr>
        <p:spPr/>
        <p:txBody>
          <a:bodyPr/>
          <a:lstStyle/>
          <a:p>
            <a:fld id="{454FB0FA-1F4E-0144-8AFC-60E32D3AB949}" type="slidenum">
              <a:rPr lang="en-US" smtClean="0"/>
              <a:pPr/>
              <a:t>26</a:t>
            </a:fld>
            <a:r>
              <a:rPr lang="en-US"/>
              <a:t>|</a:t>
            </a:r>
            <a:endParaRPr lang="en-US" dirty="0"/>
          </a:p>
        </p:txBody>
      </p:sp>
      <p:sp>
        <p:nvSpPr>
          <p:cNvPr id="3" name="Title 2">
            <a:extLst>
              <a:ext uri="{FF2B5EF4-FFF2-40B4-BE49-F238E27FC236}">
                <a16:creationId xmlns="" xmlns:a16="http://schemas.microsoft.com/office/drawing/2014/main" id="{0B121DA0-0D41-4E68-B2B8-4EC86AE94604}"/>
              </a:ext>
            </a:extLst>
          </p:cNvPr>
          <p:cNvSpPr>
            <a:spLocks noGrp="1"/>
          </p:cNvSpPr>
          <p:nvPr>
            <p:ph type="title"/>
          </p:nvPr>
        </p:nvSpPr>
        <p:spPr/>
        <p:txBody>
          <a:bodyPr/>
          <a:lstStyle/>
          <a:p>
            <a:r>
              <a:rPr lang="en-IN" dirty="0"/>
              <a:t>Selection of distribution transformers</a:t>
            </a:r>
          </a:p>
        </p:txBody>
      </p:sp>
      <p:graphicFrame>
        <p:nvGraphicFramePr>
          <p:cNvPr id="6" name="Content Placeholder 5">
            <a:extLst>
              <a:ext uri="{FF2B5EF4-FFF2-40B4-BE49-F238E27FC236}">
                <a16:creationId xmlns="" xmlns:a16="http://schemas.microsoft.com/office/drawing/2014/main" id="{77021DE7-54B0-464E-A676-5D6AE9740DCE}"/>
              </a:ext>
            </a:extLst>
          </p:cNvPr>
          <p:cNvGraphicFramePr>
            <a:graphicFrameLocks noGrp="1"/>
          </p:cNvGraphicFramePr>
          <p:nvPr>
            <p:ph idx="1"/>
            <p:extLst>
              <p:ext uri="{D42A27DB-BD31-4B8C-83A1-F6EECF244321}">
                <p14:modId xmlns:p14="http://schemas.microsoft.com/office/powerpoint/2010/main" val="167104943"/>
              </p:ext>
            </p:extLst>
          </p:nvPr>
        </p:nvGraphicFramePr>
        <p:xfrm>
          <a:off x="395288" y="989013"/>
          <a:ext cx="11285537"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 xmlns:a16="http://schemas.microsoft.com/office/drawing/2014/main" id="{18410662-8E77-49AD-AA61-CA3AD0F064E9}"/>
              </a:ext>
            </a:extLst>
          </p:cNvPr>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1303751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3E71D2B2-AA17-46BF-9BE2-4FED19025563}"/>
              </a:ext>
            </a:extLst>
          </p:cNvPr>
          <p:cNvSpPr>
            <a:spLocks noGrp="1"/>
          </p:cNvSpPr>
          <p:nvPr>
            <p:ph type="sldNum" sz="quarter" idx="4"/>
          </p:nvPr>
        </p:nvSpPr>
        <p:spPr/>
        <p:txBody>
          <a:bodyPr/>
          <a:lstStyle/>
          <a:p>
            <a:fld id="{454FB0FA-1F4E-0144-8AFC-60E32D3AB949}" type="slidenum">
              <a:rPr lang="en-US" smtClean="0"/>
              <a:pPr/>
              <a:t>27</a:t>
            </a:fld>
            <a:r>
              <a:rPr lang="en-US"/>
              <a:t>|</a:t>
            </a:r>
            <a:endParaRPr lang="en-US" dirty="0"/>
          </a:p>
        </p:txBody>
      </p:sp>
      <p:sp>
        <p:nvSpPr>
          <p:cNvPr id="3" name="Title 2">
            <a:extLst>
              <a:ext uri="{FF2B5EF4-FFF2-40B4-BE49-F238E27FC236}">
                <a16:creationId xmlns="" xmlns:a16="http://schemas.microsoft.com/office/drawing/2014/main" id="{1BA8BE6A-4C34-434F-BD13-133A2D66310B}"/>
              </a:ext>
            </a:extLst>
          </p:cNvPr>
          <p:cNvSpPr>
            <a:spLocks noGrp="1"/>
          </p:cNvSpPr>
          <p:nvPr>
            <p:ph type="title"/>
          </p:nvPr>
        </p:nvSpPr>
        <p:spPr/>
        <p:txBody>
          <a:bodyPr/>
          <a:lstStyle/>
          <a:p>
            <a:r>
              <a:rPr lang="en-IN" dirty="0"/>
              <a:t>Selection of distribution transformers</a:t>
            </a:r>
          </a:p>
        </p:txBody>
      </p:sp>
      <p:graphicFrame>
        <p:nvGraphicFramePr>
          <p:cNvPr id="6" name="Content Placeholder 5">
            <a:extLst>
              <a:ext uri="{FF2B5EF4-FFF2-40B4-BE49-F238E27FC236}">
                <a16:creationId xmlns="" xmlns:a16="http://schemas.microsoft.com/office/drawing/2014/main" id="{E7D0CA07-3E5F-40EC-98D3-A54E6F0CFEF9}"/>
              </a:ext>
            </a:extLst>
          </p:cNvPr>
          <p:cNvGraphicFramePr>
            <a:graphicFrameLocks noGrp="1"/>
          </p:cNvGraphicFramePr>
          <p:nvPr>
            <p:ph idx="1"/>
          </p:nvPr>
        </p:nvGraphicFramePr>
        <p:xfrm>
          <a:off x="353589" y="988342"/>
          <a:ext cx="11368658" cy="4715607"/>
        </p:xfrm>
        <a:graphic>
          <a:graphicData uri="http://schemas.openxmlformats.org/drawingml/2006/table">
            <a:tbl>
              <a:tblPr firstRow="1" firstCol="1" bandRow="1">
                <a:tableStyleId>{5C22544A-7EE6-4342-B048-85BDC9FD1C3A}</a:tableStyleId>
              </a:tblPr>
              <a:tblGrid>
                <a:gridCol w="1750893">
                  <a:extLst>
                    <a:ext uri="{9D8B030D-6E8A-4147-A177-3AD203B41FA5}">
                      <a16:colId xmlns="" xmlns:a16="http://schemas.microsoft.com/office/drawing/2014/main" val="2335603517"/>
                    </a:ext>
                  </a:extLst>
                </a:gridCol>
                <a:gridCol w="999824">
                  <a:extLst>
                    <a:ext uri="{9D8B030D-6E8A-4147-A177-3AD203B41FA5}">
                      <a16:colId xmlns="" xmlns:a16="http://schemas.microsoft.com/office/drawing/2014/main" val="1459065017"/>
                    </a:ext>
                  </a:extLst>
                </a:gridCol>
                <a:gridCol w="1145086">
                  <a:extLst>
                    <a:ext uri="{9D8B030D-6E8A-4147-A177-3AD203B41FA5}">
                      <a16:colId xmlns="" xmlns:a16="http://schemas.microsoft.com/office/drawing/2014/main" val="2255369437"/>
                    </a:ext>
                  </a:extLst>
                </a:gridCol>
                <a:gridCol w="1117973">
                  <a:extLst>
                    <a:ext uri="{9D8B030D-6E8A-4147-A177-3AD203B41FA5}">
                      <a16:colId xmlns="" xmlns:a16="http://schemas.microsoft.com/office/drawing/2014/main" val="2297163202"/>
                    </a:ext>
                  </a:extLst>
                </a:gridCol>
                <a:gridCol w="1079087">
                  <a:extLst>
                    <a:ext uri="{9D8B030D-6E8A-4147-A177-3AD203B41FA5}">
                      <a16:colId xmlns="" xmlns:a16="http://schemas.microsoft.com/office/drawing/2014/main" val="1217779081"/>
                    </a:ext>
                  </a:extLst>
                </a:gridCol>
                <a:gridCol w="999824">
                  <a:extLst>
                    <a:ext uri="{9D8B030D-6E8A-4147-A177-3AD203B41FA5}">
                      <a16:colId xmlns="" xmlns:a16="http://schemas.microsoft.com/office/drawing/2014/main" val="4282960837"/>
                    </a:ext>
                  </a:extLst>
                </a:gridCol>
                <a:gridCol w="1079087">
                  <a:extLst>
                    <a:ext uri="{9D8B030D-6E8A-4147-A177-3AD203B41FA5}">
                      <a16:colId xmlns="" xmlns:a16="http://schemas.microsoft.com/office/drawing/2014/main" val="1871201696"/>
                    </a:ext>
                  </a:extLst>
                </a:gridCol>
                <a:gridCol w="999824">
                  <a:extLst>
                    <a:ext uri="{9D8B030D-6E8A-4147-A177-3AD203B41FA5}">
                      <a16:colId xmlns="" xmlns:a16="http://schemas.microsoft.com/office/drawing/2014/main" val="1761442026"/>
                    </a:ext>
                  </a:extLst>
                </a:gridCol>
                <a:gridCol w="1117973">
                  <a:extLst>
                    <a:ext uri="{9D8B030D-6E8A-4147-A177-3AD203B41FA5}">
                      <a16:colId xmlns="" xmlns:a16="http://schemas.microsoft.com/office/drawing/2014/main" val="797186047"/>
                    </a:ext>
                  </a:extLst>
                </a:gridCol>
                <a:gridCol w="1079087">
                  <a:extLst>
                    <a:ext uri="{9D8B030D-6E8A-4147-A177-3AD203B41FA5}">
                      <a16:colId xmlns="" xmlns:a16="http://schemas.microsoft.com/office/drawing/2014/main" val="1992125488"/>
                    </a:ext>
                  </a:extLst>
                </a:gridCol>
              </a:tblGrid>
              <a:tr h="559250">
                <a:tc>
                  <a:txBody>
                    <a:bodyPr/>
                    <a:lstStyle/>
                    <a:p>
                      <a:pPr algn="ctr">
                        <a:spcAft>
                          <a:spcPts val="0"/>
                        </a:spcAft>
                      </a:pPr>
                      <a:r>
                        <a:rPr lang="en-IN" sz="1200" dirty="0">
                          <a:effectLst/>
                        </a:rPr>
                        <a:t> </a:t>
                      </a:r>
                      <a:endParaRPr lang="en-IN" sz="12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IN" sz="2400" dirty="0">
                          <a:effectLst/>
                        </a:rPr>
                        <a:t>DT 1</a:t>
                      </a:r>
                      <a:endParaRPr lang="en-IN" sz="2400" dirty="0">
                        <a:effectLst/>
                        <a:latin typeface="Calibri" panose="020F0502020204030204" pitchFamily="34" charset="0"/>
                        <a:ea typeface="Calibri" panose="020F0502020204030204" pitchFamily="34" charset="0"/>
                      </a:endParaRPr>
                    </a:p>
                  </a:txBody>
                  <a:tcPr marL="68580" marR="68580" marT="0" marB="0" anchor="b"/>
                </a:tc>
                <a:tc gridSpan="2">
                  <a:txBody>
                    <a:bodyPr/>
                    <a:lstStyle/>
                    <a:p>
                      <a:pPr algn="ctr">
                        <a:spcAft>
                          <a:spcPts val="0"/>
                        </a:spcAft>
                      </a:pPr>
                      <a:r>
                        <a:rPr lang="en-IN" sz="2400" dirty="0">
                          <a:effectLst/>
                        </a:rPr>
                        <a:t>DT 2</a:t>
                      </a:r>
                      <a:endParaRPr lang="en-IN" sz="2400" dirty="0">
                        <a:effectLst/>
                        <a:latin typeface="Calibri" panose="020F0502020204030204" pitchFamily="34" charset="0"/>
                        <a:ea typeface="Calibri" panose="020F0502020204030204" pitchFamily="34" charset="0"/>
                      </a:endParaRPr>
                    </a:p>
                  </a:txBody>
                  <a:tcPr marL="68580" marR="68580" marT="0" marB="0" anchor="b"/>
                </a:tc>
                <a:tc hMerge="1">
                  <a:txBody>
                    <a:bodyPr/>
                    <a:lstStyle/>
                    <a:p>
                      <a:endParaRPr lang="en-IN"/>
                    </a:p>
                  </a:txBody>
                  <a:tcPr/>
                </a:tc>
                <a:tc>
                  <a:txBody>
                    <a:bodyPr/>
                    <a:lstStyle/>
                    <a:p>
                      <a:pPr algn="ctr">
                        <a:spcAft>
                          <a:spcPts val="0"/>
                        </a:spcAft>
                      </a:pPr>
                      <a:r>
                        <a:rPr lang="en-IN" sz="2400" dirty="0">
                          <a:effectLst/>
                        </a:rPr>
                        <a:t>DT 3</a:t>
                      </a:r>
                      <a:endParaRPr lang="en-IN"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IN" sz="2400" dirty="0">
                          <a:effectLst/>
                        </a:rPr>
                        <a:t>DT 4</a:t>
                      </a:r>
                      <a:endParaRPr lang="en-IN"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IN" sz="2400" dirty="0">
                          <a:effectLst/>
                        </a:rPr>
                        <a:t>DT 5</a:t>
                      </a:r>
                      <a:endParaRPr lang="en-IN"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IN" sz="2400" dirty="0">
                          <a:effectLst/>
                        </a:rPr>
                        <a:t>DT 6</a:t>
                      </a:r>
                      <a:endParaRPr lang="en-IN"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IN" sz="2400" dirty="0">
                          <a:effectLst/>
                        </a:rPr>
                        <a:t>DT 7</a:t>
                      </a:r>
                      <a:endParaRPr lang="en-IN"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en-IN" sz="2400" dirty="0">
                          <a:effectLst/>
                        </a:rPr>
                        <a:t>DT 8</a:t>
                      </a:r>
                      <a:endParaRPr lang="en-IN" sz="2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 xmlns:a16="http://schemas.microsoft.com/office/drawing/2014/main" val="4197287917"/>
                  </a:ext>
                </a:extLst>
              </a:tr>
              <a:tr h="918768">
                <a:tc>
                  <a:txBody>
                    <a:bodyPr/>
                    <a:lstStyle/>
                    <a:p>
                      <a:pPr algn="ctr">
                        <a:spcAft>
                          <a:spcPts val="0"/>
                        </a:spcAft>
                      </a:pPr>
                      <a:r>
                        <a:rPr lang="en-IN" sz="2000" dirty="0">
                          <a:effectLst/>
                        </a:rPr>
                        <a:t>DT capacity (kVA)</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100</a:t>
                      </a:r>
                      <a:endParaRPr lang="en-IN" sz="2000" dirty="0">
                        <a:effectLst/>
                        <a:latin typeface="Calibri" panose="020F0502020204030204" pitchFamily="34" charset="0"/>
                        <a:ea typeface="Calibri" panose="020F0502020204030204" pitchFamily="34" charset="0"/>
                      </a:endParaRPr>
                    </a:p>
                  </a:txBody>
                  <a:tcPr marL="68580" marR="68580" marT="0" marB="0" anchor="ctr"/>
                </a:tc>
                <a:tc gridSpan="2">
                  <a:txBody>
                    <a:bodyPr/>
                    <a:lstStyle/>
                    <a:p>
                      <a:pPr algn="ctr">
                        <a:spcAft>
                          <a:spcPts val="0"/>
                        </a:spcAft>
                      </a:pPr>
                      <a:r>
                        <a:rPr lang="en-IN" sz="2000" dirty="0">
                          <a:effectLst/>
                        </a:rPr>
                        <a:t>630</a:t>
                      </a:r>
                      <a:endParaRPr lang="en-IN" sz="2000" dirty="0">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IN"/>
                    </a:p>
                  </a:txBody>
                  <a:tcPr/>
                </a:tc>
                <a:tc>
                  <a:txBody>
                    <a:bodyPr/>
                    <a:lstStyle/>
                    <a:p>
                      <a:pPr algn="ctr">
                        <a:spcAft>
                          <a:spcPts val="0"/>
                        </a:spcAft>
                      </a:pPr>
                      <a:r>
                        <a:rPr lang="en-IN" sz="2000" dirty="0">
                          <a:effectLst/>
                        </a:rPr>
                        <a:t>990</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100</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100</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990</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990</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990</a:t>
                      </a:r>
                      <a:endParaRPr lang="en-IN"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805659537"/>
                  </a:ext>
                </a:extLst>
              </a:tr>
              <a:tr h="918768">
                <a:tc>
                  <a:txBody>
                    <a:bodyPr/>
                    <a:lstStyle/>
                    <a:p>
                      <a:pPr algn="ctr">
                        <a:spcAft>
                          <a:spcPts val="0"/>
                        </a:spcAft>
                      </a:pPr>
                      <a:r>
                        <a:rPr lang="en-IN" sz="1800" dirty="0">
                          <a:effectLst/>
                        </a:rPr>
                        <a:t>Total RTS capacity considered (kW)</a:t>
                      </a:r>
                      <a:endParaRPr lang="en-IN"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35</a:t>
                      </a:r>
                      <a:endParaRPr lang="en-IN" sz="2000" dirty="0">
                        <a:effectLst/>
                        <a:latin typeface="Calibri" panose="020F0502020204030204" pitchFamily="34" charset="0"/>
                        <a:ea typeface="Calibri" panose="020F0502020204030204" pitchFamily="34" charset="0"/>
                      </a:endParaRPr>
                    </a:p>
                  </a:txBody>
                  <a:tcPr marL="68580" marR="68580" marT="0" marB="0" anchor="ctr"/>
                </a:tc>
                <a:tc gridSpan="2">
                  <a:txBody>
                    <a:bodyPr/>
                    <a:lstStyle/>
                    <a:p>
                      <a:pPr algn="ctr">
                        <a:spcAft>
                          <a:spcPts val="0"/>
                        </a:spcAft>
                      </a:pPr>
                      <a:r>
                        <a:rPr lang="en-IN" sz="2000" dirty="0">
                          <a:effectLst/>
                        </a:rPr>
                        <a:t>220</a:t>
                      </a:r>
                      <a:endParaRPr lang="en-IN" sz="2000" dirty="0">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IN"/>
                    </a:p>
                  </a:txBody>
                  <a:tcPr/>
                </a:tc>
                <a:tc>
                  <a:txBody>
                    <a:bodyPr/>
                    <a:lstStyle/>
                    <a:p>
                      <a:pPr algn="ctr">
                        <a:spcAft>
                          <a:spcPts val="0"/>
                        </a:spcAft>
                      </a:pPr>
                      <a:r>
                        <a:rPr lang="en-IN" sz="2000" dirty="0">
                          <a:effectLst/>
                        </a:rPr>
                        <a:t>102</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10</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80</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10</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30</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63.3</a:t>
                      </a:r>
                      <a:endParaRPr lang="en-IN"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3226924076"/>
                  </a:ext>
                </a:extLst>
              </a:tr>
              <a:tr h="878821">
                <a:tc>
                  <a:txBody>
                    <a:bodyPr/>
                    <a:lstStyle/>
                    <a:p>
                      <a:pPr algn="ctr">
                        <a:spcAft>
                          <a:spcPts val="0"/>
                        </a:spcAft>
                      </a:pPr>
                      <a:r>
                        <a:rPr lang="en-IN" sz="2000" dirty="0">
                          <a:effectLst/>
                        </a:rPr>
                        <a:t>Individual RTS capacities (kW)</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35</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20</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200</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102</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10</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80</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10</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30</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2000" dirty="0">
                          <a:effectLst/>
                        </a:rPr>
                        <a:t>63.3</a:t>
                      </a:r>
                      <a:endParaRPr lang="en-IN"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2519085168"/>
                  </a:ext>
                </a:extLst>
              </a:tr>
              <a:tr h="720000">
                <a:tc>
                  <a:txBody>
                    <a:bodyPr/>
                    <a:lstStyle/>
                    <a:p>
                      <a:pPr algn="ctr">
                        <a:spcAft>
                          <a:spcPts val="0"/>
                        </a:spcAft>
                      </a:pPr>
                      <a:r>
                        <a:rPr lang="en-IN" sz="2000" dirty="0">
                          <a:effectLst/>
                        </a:rPr>
                        <a:t>Consumer category</a:t>
                      </a:r>
                      <a:endParaRPr lang="en-IN"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1400" dirty="0">
                          <a:effectLst/>
                          <a:latin typeface="Calibri" panose="020F0502020204030204" pitchFamily="34" charset="0"/>
                          <a:ea typeface="Calibri" panose="020F0502020204030204" pitchFamily="34" charset="0"/>
                        </a:rPr>
                        <a:t>Industrial</a:t>
                      </a:r>
                    </a:p>
                  </a:txBody>
                  <a:tcPr marL="68580" marR="68580" marT="0" marB="0" anchor="ctr"/>
                </a:tc>
                <a:tc>
                  <a:txBody>
                    <a:bodyPr/>
                    <a:lstStyle/>
                    <a:p>
                      <a:pPr algn="ctr">
                        <a:spcAft>
                          <a:spcPts val="0"/>
                        </a:spcAft>
                      </a:pPr>
                      <a:r>
                        <a:rPr lang="en-IN" sz="1400" dirty="0">
                          <a:effectLst/>
                        </a:rPr>
                        <a:t>Commercial</a:t>
                      </a:r>
                      <a:endParaRPr lang="en-IN"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1400" dirty="0">
                          <a:effectLst/>
                        </a:rPr>
                        <a:t>Government</a:t>
                      </a:r>
                      <a:endParaRPr lang="en-IN"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1400" dirty="0">
                          <a:effectLst/>
                        </a:rPr>
                        <a:t>Commercial</a:t>
                      </a:r>
                      <a:endParaRPr lang="en-IN"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1400" dirty="0">
                          <a:effectLst/>
                        </a:rPr>
                        <a:t>Residential</a:t>
                      </a:r>
                      <a:endParaRPr lang="en-IN"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1400" dirty="0">
                          <a:effectLst/>
                        </a:rPr>
                        <a:t>Institutional</a:t>
                      </a:r>
                      <a:endParaRPr lang="en-IN"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1400" dirty="0">
                          <a:effectLst/>
                        </a:rPr>
                        <a:t>Residential</a:t>
                      </a:r>
                      <a:endParaRPr lang="en-IN"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1400" dirty="0">
                          <a:effectLst/>
                        </a:rPr>
                        <a:t>Government</a:t>
                      </a:r>
                      <a:endParaRPr lang="en-IN"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IN" sz="1400" dirty="0">
                          <a:effectLst/>
                        </a:rPr>
                        <a:t>Institutional</a:t>
                      </a:r>
                    </a:p>
                  </a:txBody>
                  <a:tcPr marL="68580" marR="68580" marT="0" marB="0" anchor="ctr"/>
                </a:tc>
                <a:extLst>
                  <a:ext uri="{0D108BD9-81ED-4DB2-BD59-A6C34878D82A}">
                    <a16:rowId xmlns="" xmlns:a16="http://schemas.microsoft.com/office/drawing/2014/main" val="1815282092"/>
                  </a:ext>
                </a:extLst>
              </a:tr>
              <a:tr h="720000">
                <a:tc>
                  <a:txBody>
                    <a:bodyPr/>
                    <a:lstStyle/>
                    <a:p>
                      <a:pPr algn="ctr">
                        <a:spcAft>
                          <a:spcPts val="0"/>
                        </a:spcAft>
                      </a:pPr>
                      <a:r>
                        <a:rPr lang="en-IN" sz="2000" dirty="0">
                          <a:effectLst/>
                          <a:latin typeface="Calibri" panose="020F0502020204030204" pitchFamily="34" charset="0"/>
                          <a:ea typeface="Calibri" panose="020F0502020204030204" pitchFamily="34" charset="0"/>
                        </a:rPr>
                        <a:t>DCF</a:t>
                      </a:r>
                    </a:p>
                  </a:txBody>
                  <a:tcPr marL="68580" marR="68580" marT="0" marB="0" anchor="ctr"/>
                </a:tc>
                <a:tc>
                  <a:txBody>
                    <a:bodyPr/>
                    <a:lstStyle/>
                    <a:p>
                      <a:pPr algn="ctr" fontAlgn="b"/>
                      <a:r>
                        <a:rPr lang="en-IN" sz="2000" b="0" i="0" u="none" strike="noStrike" dirty="0">
                          <a:solidFill>
                            <a:srgbClr val="000000"/>
                          </a:solidFill>
                          <a:effectLst/>
                          <a:latin typeface="Calibri" panose="020F0502020204030204" pitchFamily="34" charset="0"/>
                        </a:rPr>
                        <a:t>27.09%</a:t>
                      </a:r>
                    </a:p>
                  </a:txBody>
                  <a:tcPr marL="7620" marR="7620" marT="7620" marB="0" anchor="ctr"/>
                </a:tc>
                <a:tc>
                  <a:txBody>
                    <a:bodyPr/>
                    <a:lstStyle/>
                    <a:p>
                      <a:pPr algn="ctr" fontAlgn="b"/>
                      <a:r>
                        <a:rPr lang="en-IN" sz="2000" b="0" i="0" u="none" strike="noStrike" dirty="0">
                          <a:solidFill>
                            <a:srgbClr val="000000"/>
                          </a:solidFill>
                          <a:effectLst/>
                          <a:latin typeface="Calibri" panose="020F0502020204030204" pitchFamily="34" charset="0"/>
                        </a:rPr>
                        <a:t>36.14%</a:t>
                      </a:r>
                    </a:p>
                  </a:txBody>
                  <a:tcPr marL="7620" marR="7620" marT="7620" marB="0" anchor="ctr"/>
                </a:tc>
                <a:tc>
                  <a:txBody>
                    <a:bodyPr/>
                    <a:lstStyle/>
                    <a:p>
                      <a:pPr algn="ctr" fontAlgn="b"/>
                      <a:r>
                        <a:rPr lang="en-IN" sz="2000" b="0" i="0" u="none" strike="noStrike" dirty="0">
                          <a:solidFill>
                            <a:srgbClr val="000000"/>
                          </a:solidFill>
                          <a:effectLst/>
                          <a:latin typeface="Calibri" panose="020F0502020204030204" pitchFamily="34" charset="0"/>
                        </a:rPr>
                        <a:t>33.57%</a:t>
                      </a:r>
                    </a:p>
                  </a:txBody>
                  <a:tcPr marL="7620" marR="7620" marT="7620" marB="0" anchor="ctr"/>
                </a:tc>
                <a:tc>
                  <a:txBody>
                    <a:bodyPr/>
                    <a:lstStyle/>
                    <a:p>
                      <a:pPr algn="ctr" fontAlgn="b"/>
                      <a:r>
                        <a:rPr lang="en-IN" sz="2000" b="0" i="0" u="none" strike="noStrike" dirty="0">
                          <a:solidFill>
                            <a:srgbClr val="000000"/>
                          </a:solidFill>
                          <a:effectLst/>
                          <a:latin typeface="Calibri" panose="020F0502020204030204" pitchFamily="34" charset="0"/>
                        </a:rPr>
                        <a:t>7.38%</a:t>
                      </a:r>
                    </a:p>
                  </a:txBody>
                  <a:tcPr marL="7620" marR="7620" marT="7620" marB="0" anchor="ctr"/>
                </a:tc>
                <a:tc>
                  <a:txBody>
                    <a:bodyPr/>
                    <a:lstStyle/>
                    <a:p>
                      <a:pPr algn="ctr" fontAlgn="b"/>
                      <a:r>
                        <a:rPr lang="en-IN" sz="2000" b="0" i="0" u="none" strike="noStrike" dirty="0">
                          <a:solidFill>
                            <a:srgbClr val="000000"/>
                          </a:solidFill>
                          <a:effectLst/>
                          <a:latin typeface="Calibri" panose="020F0502020204030204" pitchFamily="34" charset="0"/>
                        </a:rPr>
                        <a:t>19.10%</a:t>
                      </a:r>
                    </a:p>
                  </a:txBody>
                  <a:tcPr marL="7620" marR="7620" marT="7620" marB="0" anchor="ctr"/>
                </a:tc>
                <a:tc>
                  <a:txBody>
                    <a:bodyPr/>
                    <a:lstStyle/>
                    <a:p>
                      <a:pPr algn="ctr" fontAlgn="b"/>
                      <a:r>
                        <a:rPr lang="en-IN" sz="2000" b="0" i="0" u="none" strike="noStrike" dirty="0">
                          <a:solidFill>
                            <a:srgbClr val="000000"/>
                          </a:solidFill>
                          <a:effectLst/>
                          <a:latin typeface="Calibri" panose="020F0502020204030204" pitchFamily="34" charset="0"/>
                        </a:rPr>
                        <a:t>37.25%</a:t>
                      </a:r>
                    </a:p>
                  </a:txBody>
                  <a:tcPr marL="7620" marR="7620" marT="7620" marB="0" anchor="ctr"/>
                </a:tc>
                <a:tc>
                  <a:txBody>
                    <a:bodyPr/>
                    <a:lstStyle/>
                    <a:p>
                      <a:pPr algn="ctr" fontAlgn="b"/>
                      <a:r>
                        <a:rPr lang="en-IN" sz="2000" b="0" i="0" u="none" strike="noStrike" dirty="0">
                          <a:solidFill>
                            <a:srgbClr val="000000"/>
                          </a:solidFill>
                          <a:effectLst/>
                          <a:latin typeface="Calibri" panose="020F0502020204030204" pitchFamily="34" charset="0"/>
                        </a:rPr>
                        <a:t>14.86%</a:t>
                      </a:r>
                    </a:p>
                  </a:txBody>
                  <a:tcPr marL="7620" marR="7620" marT="7620" marB="0" anchor="ctr"/>
                </a:tc>
                <a:tc>
                  <a:txBody>
                    <a:bodyPr/>
                    <a:lstStyle/>
                    <a:p>
                      <a:pPr algn="ctr" fontAlgn="b"/>
                      <a:r>
                        <a:rPr lang="en-IN" sz="2000" b="0" i="0" u="none" strike="noStrike" dirty="0">
                          <a:solidFill>
                            <a:srgbClr val="000000"/>
                          </a:solidFill>
                          <a:effectLst/>
                          <a:latin typeface="Calibri" panose="020F0502020204030204" pitchFamily="34" charset="0"/>
                        </a:rPr>
                        <a:t>20.10%</a:t>
                      </a:r>
                    </a:p>
                  </a:txBody>
                  <a:tcPr marL="7620" marR="7620" marT="7620" marB="0" anchor="ctr"/>
                </a:tc>
                <a:tc>
                  <a:txBody>
                    <a:bodyPr/>
                    <a:lstStyle/>
                    <a:p>
                      <a:pPr algn="ctr" fontAlgn="b"/>
                      <a:r>
                        <a:rPr lang="en-IN" sz="2000" b="0" i="0" u="none" strike="noStrike" dirty="0">
                          <a:solidFill>
                            <a:srgbClr val="000000"/>
                          </a:solidFill>
                          <a:effectLst/>
                          <a:latin typeface="Calibri" panose="020F0502020204030204" pitchFamily="34" charset="0"/>
                        </a:rPr>
                        <a:t>5.51%</a:t>
                      </a:r>
                    </a:p>
                  </a:txBody>
                  <a:tcPr marL="7620" marR="7620" marT="7620" marB="0" anchor="ctr"/>
                </a:tc>
                <a:extLst>
                  <a:ext uri="{0D108BD9-81ED-4DB2-BD59-A6C34878D82A}">
                    <a16:rowId xmlns="" xmlns:a16="http://schemas.microsoft.com/office/drawing/2014/main" val="1829469763"/>
                  </a:ext>
                </a:extLst>
              </a:tr>
            </a:tbl>
          </a:graphicData>
        </a:graphic>
      </p:graphicFrame>
      <p:sp>
        <p:nvSpPr>
          <p:cNvPr id="5" name="Text Placeholder 4">
            <a:extLst>
              <a:ext uri="{FF2B5EF4-FFF2-40B4-BE49-F238E27FC236}">
                <a16:creationId xmlns="" xmlns:a16="http://schemas.microsoft.com/office/drawing/2014/main" id="{27F25E25-6C21-438C-AB2B-701A2C65D579}"/>
              </a:ext>
            </a:extLst>
          </p:cNvPr>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135755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3E71D2B2-AA17-46BF-9BE2-4FED19025563}"/>
              </a:ext>
            </a:extLst>
          </p:cNvPr>
          <p:cNvSpPr>
            <a:spLocks noGrp="1"/>
          </p:cNvSpPr>
          <p:nvPr>
            <p:ph type="sldNum" sz="quarter" idx="4"/>
          </p:nvPr>
        </p:nvSpPr>
        <p:spPr/>
        <p:txBody>
          <a:bodyPr/>
          <a:lstStyle/>
          <a:p>
            <a:fld id="{454FB0FA-1F4E-0144-8AFC-60E32D3AB949}" type="slidenum">
              <a:rPr lang="en-US" smtClean="0"/>
              <a:pPr/>
              <a:t>28</a:t>
            </a:fld>
            <a:r>
              <a:rPr lang="en-US"/>
              <a:t>|</a:t>
            </a:r>
            <a:endParaRPr lang="en-US" dirty="0"/>
          </a:p>
        </p:txBody>
      </p:sp>
      <p:sp>
        <p:nvSpPr>
          <p:cNvPr id="3" name="Title 2">
            <a:extLst>
              <a:ext uri="{FF2B5EF4-FFF2-40B4-BE49-F238E27FC236}">
                <a16:creationId xmlns="" xmlns:a16="http://schemas.microsoft.com/office/drawing/2014/main" id="{1BA8BE6A-4C34-434F-BD13-133A2D66310B}"/>
              </a:ext>
            </a:extLst>
          </p:cNvPr>
          <p:cNvSpPr>
            <a:spLocks noGrp="1"/>
          </p:cNvSpPr>
          <p:nvPr>
            <p:ph type="title"/>
          </p:nvPr>
        </p:nvSpPr>
        <p:spPr/>
        <p:txBody>
          <a:bodyPr/>
          <a:lstStyle/>
          <a:p>
            <a:r>
              <a:rPr lang="en-IN" dirty="0"/>
              <a:t>Contribution of rooftop solar in peak reduction at DT level</a:t>
            </a:r>
          </a:p>
        </p:txBody>
      </p:sp>
      <p:sp>
        <p:nvSpPr>
          <p:cNvPr id="5" name="Text Placeholder 4">
            <a:extLst>
              <a:ext uri="{FF2B5EF4-FFF2-40B4-BE49-F238E27FC236}">
                <a16:creationId xmlns="" xmlns:a16="http://schemas.microsoft.com/office/drawing/2014/main" id="{27F25E25-6C21-438C-AB2B-701A2C65D579}"/>
              </a:ext>
            </a:extLst>
          </p:cNvPr>
          <p:cNvSpPr>
            <a:spLocks noGrp="1"/>
          </p:cNvSpPr>
          <p:nvPr>
            <p:ph type="body" sz="quarter" idx="10"/>
          </p:nvPr>
        </p:nvSpPr>
        <p:spPr/>
        <p:txBody>
          <a:bodyPr/>
          <a:lstStyle/>
          <a:p>
            <a:endParaRPr lang="en-IN"/>
          </a:p>
        </p:txBody>
      </p:sp>
      <p:graphicFrame>
        <p:nvGraphicFramePr>
          <p:cNvPr id="8" name="Content Placeholder 7">
            <a:extLst>
              <a:ext uri="{FF2B5EF4-FFF2-40B4-BE49-F238E27FC236}">
                <a16:creationId xmlns="" xmlns:a16="http://schemas.microsoft.com/office/drawing/2014/main" id="{945A9FF4-D7A2-47F0-9135-5E30D4733199}"/>
              </a:ext>
            </a:extLst>
          </p:cNvPr>
          <p:cNvGraphicFramePr>
            <a:graphicFrameLocks noGrp="1"/>
          </p:cNvGraphicFramePr>
          <p:nvPr>
            <p:ph idx="1"/>
            <p:extLst>
              <p:ext uri="{D42A27DB-BD31-4B8C-83A1-F6EECF244321}">
                <p14:modId xmlns:p14="http://schemas.microsoft.com/office/powerpoint/2010/main" val="132472888"/>
              </p:ext>
            </p:extLst>
          </p:nvPr>
        </p:nvGraphicFramePr>
        <p:xfrm>
          <a:off x="395288" y="829995"/>
          <a:ext cx="11285537"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5790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816D2A6-5500-4B94-84E9-0770B74DC345}"/>
              </a:ext>
            </a:extLst>
          </p:cNvPr>
          <p:cNvSpPr>
            <a:spLocks noGrp="1"/>
          </p:cNvSpPr>
          <p:nvPr>
            <p:ph type="sldNum" sz="quarter" idx="4"/>
          </p:nvPr>
        </p:nvSpPr>
        <p:spPr/>
        <p:txBody>
          <a:bodyPr/>
          <a:lstStyle/>
          <a:p>
            <a:fld id="{454FB0FA-1F4E-0144-8AFC-60E32D3AB949}" type="slidenum">
              <a:rPr lang="en-US" smtClean="0"/>
              <a:pPr/>
              <a:t>29</a:t>
            </a:fld>
            <a:r>
              <a:rPr lang="en-US"/>
              <a:t>|</a:t>
            </a:r>
            <a:endParaRPr lang="en-US" dirty="0"/>
          </a:p>
        </p:txBody>
      </p:sp>
      <p:sp>
        <p:nvSpPr>
          <p:cNvPr id="3" name="Title 2">
            <a:extLst>
              <a:ext uri="{FF2B5EF4-FFF2-40B4-BE49-F238E27FC236}">
                <a16:creationId xmlns="" xmlns:a16="http://schemas.microsoft.com/office/drawing/2014/main" id="{31D1F7BD-10E7-42C0-B15F-437DEEDADC37}"/>
              </a:ext>
            </a:extLst>
          </p:cNvPr>
          <p:cNvSpPr>
            <a:spLocks noGrp="1"/>
          </p:cNvSpPr>
          <p:nvPr>
            <p:ph type="title"/>
          </p:nvPr>
        </p:nvSpPr>
        <p:spPr/>
        <p:txBody>
          <a:bodyPr/>
          <a:lstStyle/>
          <a:p>
            <a:r>
              <a:rPr lang="en-IN" dirty="0"/>
              <a:t>Results</a:t>
            </a:r>
          </a:p>
        </p:txBody>
      </p:sp>
      <p:sp>
        <p:nvSpPr>
          <p:cNvPr id="5" name="Text Placeholder 4">
            <a:extLst>
              <a:ext uri="{FF2B5EF4-FFF2-40B4-BE49-F238E27FC236}">
                <a16:creationId xmlns="" xmlns:a16="http://schemas.microsoft.com/office/drawing/2014/main" id="{BF904248-275C-4677-B0C3-B163EE328B63}"/>
              </a:ext>
            </a:extLst>
          </p:cNvPr>
          <p:cNvSpPr>
            <a:spLocks noGrp="1"/>
          </p:cNvSpPr>
          <p:nvPr>
            <p:ph type="body" sz="quarter" idx="10"/>
          </p:nvPr>
        </p:nvSpPr>
        <p:spPr/>
        <p:txBody>
          <a:bodyPr/>
          <a:lstStyle/>
          <a:p>
            <a:endParaRPr lang="en-IN"/>
          </a:p>
        </p:txBody>
      </p:sp>
      <p:graphicFrame>
        <p:nvGraphicFramePr>
          <p:cNvPr id="6" name="Content Placeholder 5">
            <a:extLst>
              <a:ext uri="{FF2B5EF4-FFF2-40B4-BE49-F238E27FC236}">
                <a16:creationId xmlns="" xmlns:a16="http://schemas.microsoft.com/office/drawing/2014/main" id="{266F122F-A511-4FF3-924E-F3CBD41968CC}"/>
              </a:ext>
            </a:extLst>
          </p:cNvPr>
          <p:cNvGraphicFramePr>
            <a:graphicFrameLocks noGrp="1"/>
          </p:cNvGraphicFramePr>
          <p:nvPr>
            <p:ph idx="1"/>
          </p:nvPr>
        </p:nvGraphicFramePr>
        <p:xfrm>
          <a:off x="395288" y="989013"/>
          <a:ext cx="11285537" cy="530787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361047" y="1170876"/>
            <a:ext cx="8570165" cy="47058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8" name="Rectangle 7"/>
          <p:cNvSpPr/>
          <p:nvPr/>
        </p:nvSpPr>
        <p:spPr>
          <a:xfrm>
            <a:off x="3548337" y="1158216"/>
            <a:ext cx="7490829" cy="47058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9" name="Rectangle 8"/>
          <p:cNvSpPr/>
          <p:nvPr/>
        </p:nvSpPr>
        <p:spPr>
          <a:xfrm>
            <a:off x="4751675" y="1109899"/>
            <a:ext cx="6251580" cy="47058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0" name="Rectangle 9"/>
          <p:cNvSpPr/>
          <p:nvPr/>
        </p:nvSpPr>
        <p:spPr>
          <a:xfrm>
            <a:off x="5992712" y="1206543"/>
            <a:ext cx="4847161" cy="47058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ectangle 10"/>
          <p:cNvSpPr/>
          <p:nvPr/>
        </p:nvSpPr>
        <p:spPr>
          <a:xfrm>
            <a:off x="7338841" y="1191677"/>
            <a:ext cx="3641743" cy="47058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2" name="Rectangle 11"/>
          <p:cNvSpPr/>
          <p:nvPr/>
        </p:nvSpPr>
        <p:spPr>
          <a:xfrm>
            <a:off x="8394882" y="914399"/>
            <a:ext cx="2499651" cy="47058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3" name="Rectangle 12"/>
          <p:cNvSpPr/>
          <p:nvPr/>
        </p:nvSpPr>
        <p:spPr>
          <a:xfrm>
            <a:off x="9590643" y="1245217"/>
            <a:ext cx="1282717" cy="47058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220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3</a:t>
            </a:fld>
            <a:r>
              <a:rPr lang="en-US"/>
              <a:t>|</a:t>
            </a:r>
            <a:endParaRPr lang="en-US" dirty="0"/>
          </a:p>
        </p:txBody>
      </p:sp>
      <p:sp>
        <p:nvSpPr>
          <p:cNvPr id="3" name="Title 2"/>
          <p:cNvSpPr>
            <a:spLocks noGrp="1"/>
          </p:cNvSpPr>
          <p:nvPr>
            <p:ph type="title"/>
          </p:nvPr>
        </p:nvSpPr>
        <p:spPr/>
        <p:txBody>
          <a:bodyPr/>
          <a:lstStyle/>
          <a:p>
            <a:r>
              <a:rPr lang="en-US" dirty="0"/>
              <a:t>Agenda</a:t>
            </a:r>
            <a:endParaRPr lang="en-IN" dirty="0"/>
          </a:p>
        </p:txBody>
      </p:sp>
      <p:sp>
        <p:nvSpPr>
          <p:cNvPr id="4" name="Content Placeholder 3"/>
          <p:cNvSpPr>
            <a:spLocks noGrp="1"/>
          </p:cNvSpPr>
          <p:nvPr>
            <p:ph idx="1"/>
          </p:nvPr>
        </p:nvSpPr>
        <p:spPr/>
        <p:txBody>
          <a:bodyPr>
            <a:normAutofit/>
          </a:bodyPr>
          <a:lstStyle/>
          <a:p>
            <a:r>
              <a:rPr lang="en-US" sz="2400" dirty="0"/>
              <a:t>Introduction (5 min)</a:t>
            </a:r>
          </a:p>
          <a:p>
            <a:endParaRPr lang="en-US" sz="2400" dirty="0"/>
          </a:p>
          <a:p>
            <a:r>
              <a:rPr lang="en-US" sz="2400" dirty="0"/>
              <a:t>Methodology (20 min)</a:t>
            </a:r>
          </a:p>
          <a:p>
            <a:endParaRPr lang="en-US" sz="2400" dirty="0"/>
          </a:p>
          <a:p>
            <a:r>
              <a:rPr lang="en-US" sz="2400" dirty="0"/>
              <a:t>Case study (15 min)</a:t>
            </a:r>
          </a:p>
          <a:p>
            <a:endParaRPr lang="en-US" sz="2400" dirty="0"/>
          </a:p>
          <a:p>
            <a:r>
              <a:rPr lang="en-US" sz="2400" dirty="0"/>
              <a:t>Tool demonstration (30 min)</a:t>
            </a:r>
          </a:p>
          <a:p>
            <a:endParaRPr lang="en-IN" sz="2400" dirty="0"/>
          </a:p>
        </p:txBody>
      </p:sp>
      <p:sp>
        <p:nvSpPr>
          <p:cNvPr id="5" name="Text Placeholder 4"/>
          <p:cNvSpPr>
            <a:spLocks noGrp="1"/>
          </p:cNvSpPr>
          <p:nvPr>
            <p:ph type="body" sz="quarter" idx="10"/>
          </p:nvPr>
        </p:nvSpPr>
        <p:spPr>
          <a:xfrm>
            <a:off x="2019300" y="6505423"/>
            <a:ext cx="8205973" cy="257985"/>
          </a:xfrm>
        </p:spPr>
        <p:txBody>
          <a:bodyPr/>
          <a:lstStyle/>
          <a:p>
            <a:endParaRPr lang="en-IN"/>
          </a:p>
        </p:txBody>
      </p:sp>
    </p:spTree>
    <p:extLst>
      <p:ext uri="{BB962C8B-B14F-4D97-AF65-F5344CB8AC3E}">
        <p14:creationId xmlns:p14="http://schemas.microsoft.com/office/powerpoint/2010/main" val="2887986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3E71D2B2-AA17-46BF-9BE2-4FED19025563}"/>
              </a:ext>
            </a:extLst>
          </p:cNvPr>
          <p:cNvSpPr>
            <a:spLocks noGrp="1"/>
          </p:cNvSpPr>
          <p:nvPr>
            <p:ph type="sldNum" sz="quarter" idx="4"/>
          </p:nvPr>
        </p:nvSpPr>
        <p:spPr/>
        <p:txBody>
          <a:bodyPr/>
          <a:lstStyle/>
          <a:p>
            <a:fld id="{454FB0FA-1F4E-0144-8AFC-60E32D3AB949}" type="slidenum">
              <a:rPr lang="en-US" smtClean="0"/>
              <a:pPr/>
              <a:t>30</a:t>
            </a:fld>
            <a:r>
              <a:rPr lang="en-US"/>
              <a:t>|</a:t>
            </a:r>
            <a:endParaRPr lang="en-US" dirty="0"/>
          </a:p>
        </p:txBody>
      </p:sp>
      <p:sp>
        <p:nvSpPr>
          <p:cNvPr id="3" name="Title 2">
            <a:extLst>
              <a:ext uri="{FF2B5EF4-FFF2-40B4-BE49-F238E27FC236}">
                <a16:creationId xmlns="" xmlns:a16="http://schemas.microsoft.com/office/drawing/2014/main" id="{1BA8BE6A-4C34-434F-BD13-133A2D66310B}"/>
              </a:ext>
            </a:extLst>
          </p:cNvPr>
          <p:cNvSpPr>
            <a:spLocks noGrp="1"/>
          </p:cNvSpPr>
          <p:nvPr>
            <p:ph type="title"/>
          </p:nvPr>
        </p:nvSpPr>
        <p:spPr/>
        <p:txBody>
          <a:bodyPr/>
          <a:lstStyle/>
          <a:p>
            <a:r>
              <a:rPr lang="en-IN" dirty="0"/>
              <a:t>Net benefit from rooftop solar to </a:t>
            </a:r>
            <a:r>
              <a:rPr lang="en-IN" dirty="0" err="1"/>
              <a:t>discoms</a:t>
            </a:r>
            <a:endParaRPr lang="en-IN" dirty="0"/>
          </a:p>
        </p:txBody>
      </p:sp>
      <p:sp>
        <p:nvSpPr>
          <p:cNvPr id="5" name="Text Placeholder 4">
            <a:extLst>
              <a:ext uri="{FF2B5EF4-FFF2-40B4-BE49-F238E27FC236}">
                <a16:creationId xmlns="" xmlns:a16="http://schemas.microsoft.com/office/drawing/2014/main" id="{27F25E25-6C21-438C-AB2B-701A2C65D579}"/>
              </a:ext>
            </a:extLst>
          </p:cNvPr>
          <p:cNvSpPr>
            <a:spLocks noGrp="1"/>
          </p:cNvSpPr>
          <p:nvPr>
            <p:ph type="body" sz="quarter" idx="10"/>
          </p:nvPr>
        </p:nvSpPr>
        <p:spPr/>
        <p:txBody>
          <a:bodyPr/>
          <a:lstStyle/>
          <a:p>
            <a:endParaRPr lang="en-IN"/>
          </a:p>
        </p:txBody>
      </p:sp>
      <mc:AlternateContent xmlns:mc="http://schemas.openxmlformats.org/markup-compatibility/2006">
        <mc:Choice xmlns="" xmlns:cx1="http://schemas.microsoft.com/office/drawing/2015/9/8/chartex" Requires="cx1">
          <p:graphicFrame>
            <p:nvGraphicFramePr>
              <p:cNvPr id="11" name="Chart 10">
                <a:extLst>
                  <a:ext uri="{FF2B5EF4-FFF2-40B4-BE49-F238E27FC236}">
                    <a16:creationId xmlns:a16="http://schemas.microsoft.com/office/drawing/2014/main" id="{43FC72D2-03BC-4211-8CCF-3CFFB8B0F1B7}"/>
                  </a:ext>
                </a:extLst>
              </p:cNvPr>
              <p:cNvGraphicFramePr/>
              <p:nvPr>
                <p:extLst>
                  <p:ext uri="{D42A27DB-BD31-4B8C-83A1-F6EECF244321}">
                    <p14:modId xmlns:p14="http://schemas.microsoft.com/office/powerpoint/2010/main" val="115523484"/>
                  </p:ext>
                </p:extLst>
              </p:nvPr>
            </p:nvGraphicFramePr>
            <p:xfrm>
              <a:off x="395707" y="844062"/>
              <a:ext cx="11409606" cy="5148775"/>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11" name="Chart 10">
                <a:extLst>
                  <a:ext uri="{FF2B5EF4-FFF2-40B4-BE49-F238E27FC236}">
                    <a16:creationId xmlns:cx1="http://schemas.microsoft.com/office/drawing/2015/9/8/chartex" xmlns="" xmlns:a16="http://schemas.microsoft.com/office/drawing/2014/main" id="{43FC72D2-03BC-4211-8CCF-3CFFB8B0F1B7}"/>
                  </a:ext>
                </a:extLst>
              </p:cNvPr>
              <p:cNvPicPr>
                <a:picLocks noGrp="1" noRot="1" noChangeAspect="1" noMove="1" noResize="1" noEditPoints="1" noAdjustHandles="1" noChangeArrowheads="1" noChangeShapeType="1"/>
              </p:cNvPicPr>
              <p:nvPr/>
            </p:nvPicPr>
            <p:blipFill>
              <a:blip r:embed="rId3"/>
              <a:stretch>
                <a:fillRect/>
              </a:stretch>
            </p:blipFill>
            <p:spPr>
              <a:xfrm>
                <a:off x="395707" y="844062"/>
                <a:ext cx="11409606" cy="5148775"/>
              </a:xfrm>
              <a:prstGeom prst="rect">
                <a:avLst/>
              </a:prstGeom>
            </p:spPr>
          </p:pic>
        </mc:Fallback>
      </mc:AlternateContent>
    </p:spTree>
    <p:extLst>
      <p:ext uri="{BB962C8B-B14F-4D97-AF65-F5344CB8AC3E}">
        <p14:creationId xmlns:p14="http://schemas.microsoft.com/office/powerpoint/2010/main" val="2426850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8909A0D-7922-4279-BE5E-ED05FF062687}"/>
              </a:ext>
            </a:extLst>
          </p:cNvPr>
          <p:cNvSpPr>
            <a:spLocks noGrp="1"/>
          </p:cNvSpPr>
          <p:nvPr>
            <p:ph type="sldNum" sz="quarter" idx="4"/>
          </p:nvPr>
        </p:nvSpPr>
        <p:spPr/>
        <p:txBody>
          <a:bodyPr/>
          <a:lstStyle/>
          <a:p>
            <a:fld id="{454FB0FA-1F4E-0144-8AFC-60E32D3AB949}" type="slidenum">
              <a:rPr lang="en-US" smtClean="0"/>
              <a:pPr/>
              <a:t>31</a:t>
            </a:fld>
            <a:r>
              <a:rPr lang="en-US"/>
              <a:t>|</a:t>
            </a:r>
            <a:endParaRPr lang="en-US" dirty="0"/>
          </a:p>
        </p:txBody>
      </p:sp>
      <p:sp>
        <p:nvSpPr>
          <p:cNvPr id="3" name="Title 2">
            <a:extLst>
              <a:ext uri="{FF2B5EF4-FFF2-40B4-BE49-F238E27FC236}">
                <a16:creationId xmlns="" xmlns:a16="http://schemas.microsoft.com/office/drawing/2014/main" id="{CCFC8DF6-76B0-4A2C-B4D6-AD9E99241F20}"/>
              </a:ext>
            </a:extLst>
          </p:cNvPr>
          <p:cNvSpPr>
            <a:spLocks noGrp="1"/>
          </p:cNvSpPr>
          <p:nvPr>
            <p:ph type="title"/>
          </p:nvPr>
        </p:nvSpPr>
        <p:spPr/>
        <p:txBody>
          <a:bodyPr/>
          <a:lstStyle/>
          <a:p>
            <a:r>
              <a:rPr lang="en-IN" dirty="0"/>
              <a:t>Utility-level scaling</a:t>
            </a:r>
          </a:p>
        </p:txBody>
      </p:sp>
      <p:sp>
        <p:nvSpPr>
          <p:cNvPr id="8" name="Text Placeholder 7">
            <a:extLst>
              <a:ext uri="{FF2B5EF4-FFF2-40B4-BE49-F238E27FC236}">
                <a16:creationId xmlns="" xmlns:a16="http://schemas.microsoft.com/office/drawing/2014/main" id="{3080DCA3-7724-455D-A7D5-BEF3C9690562}"/>
              </a:ext>
            </a:extLst>
          </p:cNvPr>
          <p:cNvSpPr>
            <a:spLocks noGrp="1"/>
          </p:cNvSpPr>
          <p:nvPr>
            <p:ph type="body" sz="quarter" idx="10"/>
          </p:nvPr>
        </p:nvSpPr>
        <p:spPr/>
        <p:txBody>
          <a:bodyPr/>
          <a:lstStyle/>
          <a:p>
            <a:r>
              <a:rPr lang="en-IN" dirty="0"/>
              <a:t>ADCC has been ignored in the calculations</a:t>
            </a:r>
          </a:p>
        </p:txBody>
      </p:sp>
      <p:graphicFrame>
        <p:nvGraphicFramePr>
          <p:cNvPr id="9" name="Chart 8">
            <a:extLst>
              <a:ext uri="{FF2B5EF4-FFF2-40B4-BE49-F238E27FC236}">
                <a16:creationId xmlns="" xmlns:a16="http://schemas.microsoft.com/office/drawing/2014/main" id="{2069ABE0-D0A2-42CD-832B-003736923E5E}"/>
              </a:ext>
            </a:extLst>
          </p:cNvPr>
          <p:cNvGraphicFramePr>
            <a:graphicFrameLocks/>
          </p:cNvGraphicFramePr>
          <p:nvPr>
            <p:extLst>
              <p:ext uri="{D42A27DB-BD31-4B8C-83A1-F6EECF244321}">
                <p14:modId xmlns:p14="http://schemas.microsoft.com/office/powerpoint/2010/main" val="244670933"/>
              </p:ext>
            </p:extLst>
          </p:nvPr>
        </p:nvGraphicFramePr>
        <p:xfrm>
          <a:off x="395707" y="984062"/>
          <a:ext cx="11284422" cy="47891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0457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32</a:t>
            </a:fld>
            <a:r>
              <a:rPr lang="en-US"/>
              <a:t>|</a:t>
            </a:r>
            <a:endParaRPr lang="en-US" dirty="0"/>
          </a:p>
        </p:txBody>
      </p:sp>
      <p:sp>
        <p:nvSpPr>
          <p:cNvPr id="6" name="Title 5"/>
          <p:cNvSpPr>
            <a:spLocks noGrp="1"/>
          </p:cNvSpPr>
          <p:nvPr>
            <p:ph type="title"/>
          </p:nvPr>
        </p:nvSpPr>
        <p:spPr/>
        <p:txBody>
          <a:bodyPr/>
          <a:lstStyle/>
          <a:p>
            <a:pPr lvl="0"/>
            <a:r>
              <a:rPr lang="en-US" dirty="0"/>
              <a:t>Key observations and recommendations</a:t>
            </a:r>
            <a:endParaRPr lang="en-IN" dirty="0"/>
          </a:p>
        </p:txBody>
      </p:sp>
      <p:sp>
        <p:nvSpPr>
          <p:cNvPr id="7" name="Content Placeholder 6"/>
          <p:cNvSpPr>
            <a:spLocks noGrp="1"/>
          </p:cNvSpPr>
          <p:nvPr>
            <p:ph idx="1"/>
          </p:nvPr>
        </p:nvSpPr>
        <p:spPr>
          <a:xfrm>
            <a:off x="395706" y="988342"/>
            <a:ext cx="11284423" cy="5215510"/>
          </a:xfrm>
        </p:spPr>
        <p:txBody>
          <a:bodyPr>
            <a:normAutofit fontScale="92500" lnSpcReduction="20000"/>
          </a:bodyPr>
          <a:lstStyle/>
          <a:p>
            <a:r>
              <a:rPr lang="en-US" dirty="0"/>
              <a:t>Rooftop solar systems contribute to reducing a </a:t>
            </a:r>
            <a:r>
              <a:rPr lang="en-US" dirty="0" err="1"/>
              <a:t>discom’s</a:t>
            </a:r>
            <a:r>
              <a:rPr lang="en-US" dirty="0"/>
              <a:t> peak demand by about 13 per cent of its rated capacity.</a:t>
            </a:r>
          </a:p>
          <a:p>
            <a:endParaRPr lang="en-US" dirty="0"/>
          </a:p>
          <a:p>
            <a:r>
              <a:rPr lang="en-US" dirty="0"/>
              <a:t>Savings on power procurement and REC costs constitute about 77 per cent of the overall benefits to the </a:t>
            </a:r>
            <a:r>
              <a:rPr lang="en-US" dirty="0" err="1"/>
              <a:t>discom</a:t>
            </a:r>
            <a:r>
              <a:rPr lang="en-US" dirty="0"/>
              <a:t>. </a:t>
            </a:r>
          </a:p>
          <a:p>
            <a:endParaRPr lang="en-US" dirty="0"/>
          </a:p>
          <a:p>
            <a:r>
              <a:rPr lang="en-US" dirty="0"/>
              <a:t>Residential DTs in the BRPL area offered a maximum net gain of INR 0.86/kWh in case of high-rise societies with single point delivery of electricity.</a:t>
            </a:r>
          </a:p>
          <a:p>
            <a:endParaRPr lang="en-US" dirty="0"/>
          </a:p>
          <a:p>
            <a:r>
              <a:rPr lang="en-US" dirty="0"/>
              <a:t>Revenue loses in residential category is in the range of INR 1.08–1.86 for every unit of solar electricity generated compared to INR 1.74 and INR 1.92 in the industrial and commercial categories, respectively.</a:t>
            </a:r>
          </a:p>
          <a:p>
            <a:endParaRPr lang="en-US" dirty="0"/>
          </a:p>
          <a:p>
            <a:r>
              <a:rPr lang="en-US" dirty="0" err="1"/>
              <a:t>Discoms</a:t>
            </a:r>
            <a:r>
              <a:rPr lang="en-US" dirty="0"/>
              <a:t> should promote rooftop solar systems among their </a:t>
            </a:r>
            <a:r>
              <a:rPr lang="en-US" dirty="0" err="1"/>
              <a:t>subsidised</a:t>
            </a:r>
            <a:r>
              <a:rPr lang="en-US" dirty="0"/>
              <a:t> consumer categories to </a:t>
            </a:r>
            <a:r>
              <a:rPr lang="en-US" dirty="0" err="1"/>
              <a:t>maximise</a:t>
            </a:r>
            <a:r>
              <a:rPr lang="en-US" dirty="0"/>
              <a:t> their benefits. </a:t>
            </a:r>
          </a:p>
          <a:p>
            <a:endParaRPr lang="en-US" dirty="0"/>
          </a:p>
          <a:p>
            <a:r>
              <a:rPr lang="en-US" dirty="0"/>
              <a:t>DTs with frequent overloading and day time peaks serve as useful targets for rooftop solar deployment to further improve the net benefit. </a:t>
            </a:r>
          </a:p>
        </p:txBody>
      </p:sp>
      <p:sp>
        <p:nvSpPr>
          <p:cNvPr id="4" name="Text Placeholder 3"/>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1115721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33</a:t>
            </a:fld>
            <a:r>
              <a:rPr lang="en-US"/>
              <a:t>|</a:t>
            </a:r>
            <a:endParaRPr lang="en-US" dirty="0"/>
          </a:p>
        </p:txBody>
      </p:sp>
      <p:sp>
        <p:nvSpPr>
          <p:cNvPr id="3" name="Title 2"/>
          <p:cNvSpPr>
            <a:spLocks noGrp="1"/>
          </p:cNvSpPr>
          <p:nvPr>
            <p:ph type="title"/>
          </p:nvPr>
        </p:nvSpPr>
        <p:spPr>
          <a:xfrm>
            <a:off x="395707" y="3176778"/>
            <a:ext cx="11284423" cy="1279607"/>
          </a:xfrm>
        </p:spPr>
        <p:txBody>
          <a:bodyPr>
            <a:normAutofit fontScale="90000"/>
          </a:bodyPr>
          <a:lstStyle/>
          <a:p>
            <a:pPr algn="ctr"/>
            <a:r>
              <a:rPr lang="en-IN" sz="3600" dirty="0"/>
              <a:t>Tool Demonstration</a:t>
            </a:r>
            <a:br>
              <a:rPr lang="en-IN" sz="3600" dirty="0"/>
            </a:br>
            <a:r>
              <a:rPr lang="en-IN" sz="5300" b="0" dirty="0" smtClean="0">
                <a:hlinkClick r:id="rId2"/>
              </a:rPr>
              <a:t>tinyurl.com/CEEWtool</a:t>
            </a:r>
            <a:r>
              <a:rPr lang="en-IN" sz="3600" b="0" dirty="0" smtClean="0"/>
              <a:t> </a:t>
            </a:r>
            <a:endParaRPr lang="en-IN" sz="3600" b="0" dirty="0"/>
          </a:p>
        </p:txBody>
      </p:sp>
      <p:sp>
        <p:nvSpPr>
          <p:cNvPr id="5" name="Text Placeholder 4"/>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3428068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02FCD4C-77A3-4E31-943D-D7644890E189}"/>
              </a:ext>
            </a:extLst>
          </p:cNvPr>
          <p:cNvSpPr>
            <a:spLocks noGrp="1"/>
          </p:cNvSpPr>
          <p:nvPr>
            <p:ph type="sldNum" sz="quarter" idx="4"/>
          </p:nvPr>
        </p:nvSpPr>
        <p:spPr/>
        <p:txBody>
          <a:bodyPr/>
          <a:lstStyle/>
          <a:p>
            <a:fld id="{454FB0FA-1F4E-0144-8AFC-60E32D3AB949}" type="slidenum">
              <a:rPr lang="en-US" smtClean="0"/>
              <a:pPr/>
              <a:t>34</a:t>
            </a:fld>
            <a:r>
              <a:rPr lang="en-US"/>
              <a:t>|</a:t>
            </a:r>
            <a:endParaRPr lang="en-US" dirty="0"/>
          </a:p>
        </p:txBody>
      </p:sp>
      <p:sp>
        <p:nvSpPr>
          <p:cNvPr id="3" name="Title 2">
            <a:extLst>
              <a:ext uri="{FF2B5EF4-FFF2-40B4-BE49-F238E27FC236}">
                <a16:creationId xmlns="" xmlns:a16="http://schemas.microsoft.com/office/drawing/2014/main" id="{3B5EEFA1-7094-4E0E-B8E1-BAF4E4B14B21}"/>
              </a:ext>
            </a:extLst>
          </p:cNvPr>
          <p:cNvSpPr>
            <a:spLocks noGrp="1"/>
          </p:cNvSpPr>
          <p:nvPr>
            <p:ph type="title"/>
          </p:nvPr>
        </p:nvSpPr>
        <p:spPr/>
        <p:txBody>
          <a:bodyPr/>
          <a:lstStyle/>
          <a:p>
            <a:r>
              <a:rPr lang="en-IN" dirty="0"/>
              <a:t>Suggested values for input parameters</a:t>
            </a:r>
          </a:p>
        </p:txBody>
      </p:sp>
      <p:graphicFrame>
        <p:nvGraphicFramePr>
          <p:cNvPr id="6" name="Content Placeholder 5">
            <a:extLst>
              <a:ext uri="{FF2B5EF4-FFF2-40B4-BE49-F238E27FC236}">
                <a16:creationId xmlns="" xmlns:a16="http://schemas.microsoft.com/office/drawing/2014/main" id="{363354F3-DD5A-4627-807B-BA59C67ACD31}"/>
              </a:ext>
            </a:extLst>
          </p:cNvPr>
          <p:cNvGraphicFramePr>
            <a:graphicFrameLocks noGrp="1"/>
          </p:cNvGraphicFramePr>
          <p:nvPr>
            <p:ph idx="1"/>
            <p:extLst>
              <p:ext uri="{D42A27DB-BD31-4B8C-83A1-F6EECF244321}">
                <p14:modId xmlns:p14="http://schemas.microsoft.com/office/powerpoint/2010/main" val="7655081"/>
              </p:ext>
            </p:extLst>
          </p:nvPr>
        </p:nvGraphicFramePr>
        <p:xfrm>
          <a:off x="1380028" y="1574800"/>
          <a:ext cx="7806175" cy="3708400"/>
        </p:xfrm>
        <a:graphic>
          <a:graphicData uri="http://schemas.openxmlformats.org/drawingml/2006/table">
            <a:tbl>
              <a:tblPr firstRow="1" bandRow="1">
                <a:tableStyleId>{5C22544A-7EE6-4342-B048-85BDC9FD1C3A}</a:tableStyleId>
              </a:tblPr>
              <a:tblGrid>
                <a:gridCol w="4675589">
                  <a:extLst>
                    <a:ext uri="{9D8B030D-6E8A-4147-A177-3AD203B41FA5}">
                      <a16:colId xmlns="" xmlns:a16="http://schemas.microsoft.com/office/drawing/2014/main" val="1967934722"/>
                    </a:ext>
                  </a:extLst>
                </a:gridCol>
                <a:gridCol w="3130586">
                  <a:extLst>
                    <a:ext uri="{9D8B030D-6E8A-4147-A177-3AD203B41FA5}">
                      <a16:colId xmlns="" xmlns:a16="http://schemas.microsoft.com/office/drawing/2014/main" val="774782304"/>
                    </a:ext>
                  </a:extLst>
                </a:gridCol>
              </a:tblGrid>
              <a:tr h="370840">
                <a:tc>
                  <a:txBody>
                    <a:bodyPr/>
                    <a:lstStyle/>
                    <a:p>
                      <a:r>
                        <a:rPr lang="en-IN" dirty="0"/>
                        <a:t>Parameter</a:t>
                      </a:r>
                    </a:p>
                  </a:txBody>
                  <a:tcPr/>
                </a:tc>
                <a:tc>
                  <a:txBody>
                    <a:bodyPr/>
                    <a:lstStyle/>
                    <a:p>
                      <a:pPr algn="ctr"/>
                      <a:r>
                        <a:rPr lang="en-IN" dirty="0"/>
                        <a:t>Values</a:t>
                      </a:r>
                    </a:p>
                  </a:txBody>
                  <a:tcPr/>
                </a:tc>
                <a:extLst>
                  <a:ext uri="{0D108BD9-81ED-4DB2-BD59-A6C34878D82A}">
                    <a16:rowId xmlns="" xmlns:a16="http://schemas.microsoft.com/office/drawing/2014/main" val="1761168608"/>
                  </a:ext>
                </a:extLst>
              </a:tr>
              <a:tr h="370840">
                <a:tc>
                  <a:txBody>
                    <a:bodyPr/>
                    <a:lstStyle/>
                    <a:p>
                      <a:r>
                        <a:rPr lang="en-IN" dirty="0"/>
                        <a:t>Annual derating</a:t>
                      </a:r>
                    </a:p>
                  </a:txBody>
                  <a:tcPr/>
                </a:tc>
                <a:tc>
                  <a:txBody>
                    <a:bodyPr/>
                    <a:lstStyle/>
                    <a:p>
                      <a:pPr algn="ctr"/>
                      <a:r>
                        <a:rPr lang="en-IN" dirty="0"/>
                        <a:t>0.5% - 0.8%</a:t>
                      </a:r>
                    </a:p>
                  </a:txBody>
                  <a:tcPr/>
                </a:tc>
                <a:extLst>
                  <a:ext uri="{0D108BD9-81ED-4DB2-BD59-A6C34878D82A}">
                    <a16:rowId xmlns="" xmlns:a16="http://schemas.microsoft.com/office/drawing/2014/main" val="264908961"/>
                  </a:ext>
                </a:extLst>
              </a:tr>
              <a:tr h="370840">
                <a:tc>
                  <a:txBody>
                    <a:bodyPr/>
                    <a:lstStyle/>
                    <a:p>
                      <a:r>
                        <a:rPr lang="en-IN" dirty="0"/>
                        <a:t>Distribution coincidence factor</a:t>
                      </a:r>
                    </a:p>
                  </a:txBody>
                  <a:tcPr/>
                </a:tc>
                <a:tc>
                  <a:txBody>
                    <a:bodyPr/>
                    <a:lstStyle/>
                    <a:p>
                      <a:pPr algn="ctr"/>
                      <a:r>
                        <a:rPr lang="en-IN" dirty="0"/>
                        <a:t>15% - 30%</a:t>
                      </a:r>
                    </a:p>
                  </a:txBody>
                  <a:tcPr/>
                </a:tc>
                <a:extLst>
                  <a:ext uri="{0D108BD9-81ED-4DB2-BD59-A6C34878D82A}">
                    <a16:rowId xmlns="" xmlns:a16="http://schemas.microsoft.com/office/drawing/2014/main" val="3467986808"/>
                  </a:ext>
                </a:extLst>
              </a:tr>
              <a:tr h="370840">
                <a:tc>
                  <a:txBody>
                    <a:bodyPr/>
                    <a:lstStyle/>
                    <a:p>
                      <a:r>
                        <a:rPr lang="en-IN" dirty="0"/>
                        <a:t>Fixed capacity cost</a:t>
                      </a:r>
                    </a:p>
                  </a:txBody>
                  <a:tcPr/>
                </a:tc>
                <a:tc>
                  <a:txBody>
                    <a:bodyPr/>
                    <a:lstStyle/>
                    <a:p>
                      <a:pPr algn="ctr"/>
                      <a:r>
                        <a:rPr lang="en-IN" dirty="0"/>
                        <a:t>10,000 – 15,000</a:t>
                      </a:r>
                    </a:p>
                  </a:txBody>
                  <a:tcPr/>
                </a:tc>
                <a:extLst>
                  <a:ext uri="{0D108BD9-81ED-4DB2-BD59-A6C34878D82A}">
                    <a16:rowId xmlns="" xmlns:a16="http://schemas.microsoft.com/office/drawing/2014/main" val="59186064"/>
                  </a:ext>
                </a:extLst>
              </a:tr>
              <a:tr h="370840">
                <a:tc>
                  <a:txBody>
                    <a:bodyPr/>
                    <a:lstStyle/>
                    <a:p>
                      <a:r>
                        <a:rPr lang="en-IN" dirty="0"/>
                        <a:t>Average peak energy procurement cost</a:t>
                      </a:r>
                    </a:p>
                  </a:txBody>
                  <a:tcPr/>
                </a:tc>
                <a:tc>
                  <a:txBody>
                    <a:bodyPr/>
                    <a:lstStyle/>
                    <a:p>
                      <a:pPr algn="ctr"/>
                      <a:r>
                        <a:rPr lang="en-IN" dirty="0"/>
                        <a:t>4 – 5 </a:t>
                      </a:r>
                    </a:p>
                  </a:txBody>
                  <a:tcPr/>
                </a:tc>
                <a:extLst>
                  <a:ext uri="{0D108BD9-81ED-4DB2-BD59-A6C34878D82A}">
                    <a16:rowId xmlns="" xmlns:a16="http://schemas.microsoft.com/office/drawing/2014/main" val="119488441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t>Average non-peak energy procurement cost</a:t>
                      </a:r>
                    </a:p>
                  </a:txBody>
                  <a:tcPr/>
                </a:tc>
                <a:tc>
                  <a:txBody>
                    <a:bodyPr/>
                    <a:lstStyle/>
                    <a:p>
                      <a:pPr algn="ctr"/>
                      <a:r>
                        <a:rPr lang="en-IN" dirty="0"/>
                        <a:t>2 – 4</a:t>
                      </a:r>
                    </a:p>
                  </a:txBody>
                  <a:tcPr/>
                </a:tc>
                <a:extLst>
                  <a:ext uri="{0D108BD9-81ED-4DB2-BD59-A6C34878D82A}">
                    <a16:rowId xmlns="" xmlns:a16="http://schemas.microsoft.com/office/drawing/2014/main" val="3034686088"/>
                  </a:ext>
                </a:extLst>
              </a:tr>
              <a:tr h="370840">
                <a:tc>
                  <a:txBody>
                    <a:bodyPr/>
                    <a:lstStyle/>
                    <a:p>
                      <a:r>
                        <a:rPr lang="en-IN" dirty="0"/>
                        <a:t>Transmission charges</a:t>
                      </a:r>
                    </a:p>
                  </a:txBody>
                  <a:tcPr/>
                </a:tc>
                <a:tc>
                  <a:txBody>
                    <a:bodyPr/>
                    <a:lstStyle/>
                    <a:p>
                      <a:pPr algn="ctr"/>
                      <a:r>
                        <a:rPr lang="en-IN" dirty="0"/>
                        <a:t>2,000 – 4,000</a:t>
                      </a:r>
                    </a:p>
                  </a:txBody>
                  <a:tcPr/>
                </a:tc>
                <a:extLst>
                  <a:ext uri="{0D108BD9-81ED-4DB2-BD59-A6C34878D82A}">
                    <a16:rowId xmlns="" xmlns:a16="http://schemas.microsoft.com/office/drawing/2014/main" val="26175881"/>
                  </a:ext>
                </a:extLst>
              </a:tr>
              <a:tr h="370840">
                <a:tc>
                  <a:txBody>
                    <a:bodyPr/>
                    <a:lstStyle/>
                    <a:p>
                      <a:r>
                        <a:rPr lang="en-IN" dirty="0"/>
                        <a:t>DT upgradation costs</a:t>
                      </a:r>
                    </a:p>
                  </a:txBody>
                  <a:tcPr/>
                </a:tc>
                <a:tc>
                  <a:txBody>
                    <a:bodyPr/>
                    <a:lstStyle/>
                    <a:p>
                      <a:pPr algn="ctr"/>
                      <a:r>
                        <a:rPr lang="en-IN" dirty="0"/>
                        <a:t>8,00,000 – 13,00,000</a:t>
                      </a:r>
                    </a:p>
                  </a:txBody>
                  <a:tcPr/>
                </a:tc>
                <a:extLst>
                  <a:ext uri="{0D108BD9-81ED-4DB2-BD59-A6C34878D82A}">
                    <a16:rowId xmlns="" xmlns:a16="http://schemas.microsoft.com/office/drawing/2014/main" val="2192524797"/>
                  </a:ext>
                </a:extLst>
              </a:tr>
              <a:tr h="370840">
                <a:tc>
                  <a:txBody>
                    <a:bodyPr/>
                    <a:lstStyle/>
                    <a:p>
                      <a:r>
                        <a:rPr lang="en-IN" dirty="0"/>
                        <a:t>WACC</a:t>
                      </a:r>
                    </a:p>
                  </a:txBody>
                  <a:tcPr/>
                </a:tc>
                <a:tc>
                  <a:txBody>
                    <a:bodyPr/>
                    <a:lstStyle/>
                    <a:p>
                      <a:pPr algn="ctr"/>
                      <a:r>
                        <a:rPr lang="en-IN" dirty="0"/>
                        <a:t>13% - 17% </a:t>
                      </a:r>
                    </a:p>
                  </a:txBody>
                  <a:tcPr/>
                </a:tc>
                <a:extLst>
                  <a:ext uri="{0D108BD9-81ED-4DB2-BD59-A6C34878D82A}">
                    <a16:rowId xmlns="" xmlns:a16="http://schemas.microsoft.com/office/drawing/2014/main" val="3468142244"/>
                  </a:ext>
                </a:extLst>
              </a:tr>
              <a:tr h="370840">
                <a:tc>
                  <a:txBody>
                    <a:bodyPr/>
                    <a:lstStyle/>
                    <a:p>
                      <a:r>
                        <a:rPr lang="en-IN" dirty="0"/>
                        <a:t>Debt rate</a:t>
                      </a:r>
                    </a:p>
                  </a:txBody>
                  <a:tcPr/>
                </a:tc>
                <a:tc>
                  <a:txBody>
                    <a:bodyPr/>
                    <a:lstStyle/>
                    <a:p>
                      <a:pPr algn="ctr"/>
                      <a:r>
                        <a:rPr lang="en-IN" dirty="0"/>
                        <a:t>12% - 14%</a:t>
                      </a:r>
                    </a:p>
                  </a:txBody>
                  <a:tcPr/>
                </a:tc>
                <a:extLst>
                  <a:ext uri="{0D108BD9-81ED-4DB2-BD59-A6C34878D82A}">
                    <a16:rowId xmlns="" xmlns:a16="http://schemas.microsoft.com/office/drawing/2014/main" val="1749964008"/>
                  </a:ext>
                </a:extLst>
              </a:tr>
            </a:tbl>
          </a:graphicData>
        </a:graphic>
      </p:graphicFrame>
      <p:sp>
        <p:nvSpPr>
          <p:cNvPr id="5" name="Text Placeholder 4">
            <a:extLst>
              <a:ext uri="{FF2B5EF4-FFF2-40B4-BE49-F238E27FC236}">
                <a16:creationId xmlns="" xmlns:a16="http://schemas.microsoft.com/office/drawing/2014/main" id="{E9AA75D2-2328-4B2F-941F-3F1CA050719D}"/>
              </a:ext>
            </a:extLst>
          </p:cNvPr>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4282343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AA2DC31-91EB-4BEE-A7B3-5B7929114080}"/>
              </a:ext>
            </a:extLst>
          </p:cNvPr>
          <p:cNvSpPr>
            <a:spLocks noGrp="1"/>
          </p:cNvSpPr>
          <p:nvPr>
            <p:ph idx="1"/>
          </p:nvPr>
        </p:nvSpPr>
        <p:spPr>
          <a:xfrm>
            <a:off x="2140095" y="988343"/>
            <a:ext cx="7903792" cy="4784897"/>
          </a:xfrm>
        </p:spPr>
        <p:txBody>
          <a:bodyPr/>
          <a:lstStyle/>
          <a:p>
            <a:pPr marL="0" indent="0" algn="r">
              <a:buNone/>
            </a:pPr>
            <a:endParaRPr lang="en-IN" dirty="0"/>
          </a:p>
          <a:p>
            <a:pPr marL="0" indent="0" algn="r">
              <a:buNone/>
            </a:pPr>
            <a:endParaRPr lang="en-IN" dirty="0"/>
          </a:p>
          <a:p>
            <a:pPr marL="0" indent="0" algn="r">
              <a:buNone/>
            </a:pPr>
            <a:endParaRPr lang="en-IN" dirty="0"/>
          </a:p>
          <a:p>
            <a:pPr marL="0" indent="0" algn="ctr">
              <a:buNone/>
            </a:pPr>
            <a:r>
              <a:rPr lang="en-IN" sz="2800" b="1" dirty="0">
                <a:solidFill>
                  <a:schemeClr val="accent1"/>
                </a:solidFill>
              </a:rPr>
              <a:t>Thank you</a:t>
            </a:r>
          </a:p>
          <a:p>
            <a:pPr marL="0" indent="0" algn="ctr">
              <a:buNone/>
            </a:pPr>
            <a:endParaRPr lang="en-IN" b="1" dirty="0">
              <a:solidFill>
                <a:schemeClr val="accent1"/>
              </a:solidFill>
            </a:endParaRPr>
          </a:p>
          <a:p>
            <a:pPr marL="0" indent="0" algn="ctr">
              <a:buNone/>
            </a:pPr>
            <a:r>
              <a:rPr lang="en-IN" b="1" dirty="0">
                <a:solidFill>
                  <a:schemeClr val="accent1"/>
                </a:solidFill>
              </a:rPr>
              <a:t>Join the conversation by using #</a:t>
            </a:r>
            <a:r>
              <a:rPr lang="en-IN" b="1" dirty="0" err="1">
                <a:solidFill>
                  <a:schemeClr val="accent1"/>
                </a:solidFill>
              </a:rPr>
              <a:t>EnergyHorizons</a:t>
            </a:r>
            <a:endParaRPr lang="en-IN" b="1" dirty="0">
              <a:solidFill>
                <a:schemeClr val="accent1"/>
              </a:solidFill>
            </a:endParaRPr>
          </a:p>
          <a:p>
            <a:pPr marL="0" indent="0" algn="ctr">
              <a:buNone/>
            </a:pPr>
            <a:endParaRPr lang="en-IN" sz="2000" dirty="0"/>
          </a:p>
          <a:p>
            <a:pPr marL="0" indent="0" algn="ctr">
              <a:buNone/>
            </a:pPr>
            <a:r>
              <a:rPr lang="en-IN" sz="2000" dirty="0"/>
              <a:t>ceew.in | @</a:t>
            </a:r>
            <a:r>
              <a:rPr lang="en-IN" sz="2000" dirty="0" err="1"/>
              <a:t>CEEWIndia</a:t>
            </a:r>
            <a:r>
              <a:rPr lang="en-IN" sz="2000" dirty="0"/>
              <a:t> </a:t>
            </a:r>
          </a:p>
        </p:txBody>
      </p:sp>
      <p:sp>
        <p:nvSpPr>
          <p:cNvPr id="5" name="Slide Number Placeholder 4">
            <a:extLst>
              <a:ext uri="{FF2B5EF4-FFF2-40B4-BE49-F238E27FC236}">
                <a16:creationId xmlns="" xmlns:a16="http://schemas.microsoft.com/office/drawing/2014/main" id="{AA57DC70-43DD-44B9-967A-E140A497FA01}"/>
              </a:ext>
            </a:extLst>
          </p:cNvPr>
          <p:cNvSpPr>
            <a:spLocks noGrp="1"/>
          </p:cNvSpPr>
          <p:nvPr>
            <p:ph type="sldNum" sz="quarter" idx="4"/>
          </p:nvPr>
        </p:nvSpPr>
        <p:spPr/>
        <p:txBody>
          <a:bodyPr/>
          <a:lstStyle/>
          <a:p>
            <a:fld id="{454FB0FA-1F4E-0144-8AFC-60E32D3AB949}" type="slidenum">
              <a:rPr lang="en-US" smtClean="0"/>
              <a:pPr/>
              <a:t>35</a:t>
            </a:fld>
            <a:r>
              <a:rPr lang="en-US"/>
              <a:t>|</a:t>
            </a:r>
            <a:endParaRPr lang="en-US" dirty="0"/>
          </a:p>
        </p:txBody>
      </p:sp>
    </p:spTree>
    <p:extLst>
      <p:ext uri="{BB962C8B-B14F-4D97-AF65-F5344CB8AC3E}">
        <p14:creationId xmlns:p14="http://schemas.microsoft.com/office/powerpoint/2010/main" val="123140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36</a:t>
            </a:fld>
            <a:r>
              <a:rPr lang="en-US"/>
              <a:t>|</a:t>
            </a:r>
            <a:endParaRPr lang="en-US" dirty="0"/>
          </a:p>
        </p:txBody>
      </p:sp>
      <p:sp>
        <p:nvSpPr>
          <p:cNvPr id="6" name="Title 5"/>
          <p:cNvSpPr>
            <a:spLocks noGrp="1"/>
          </p:cNvSpPr>
          <p:nvPr>
            <p:ph type="title"/>
          </p:nvPr>
        </p:nvSpPr>
        <p:spPr/>
        <p:txBody>
          <a:bodyPr/>
          <a:lstStyle/>
          <a:p>
            <a:pPr lvl="0"/>
            <a:r>
              <a:rPr lang="en-US" dirty="0"/>
              <a:t>Benefits of rooftop solar to DISCOM</a:t>
            </a:r>
            <a:endParaRPr lang="en-IN" dirty="0"/>
          </a:p>
        </p:txBody>
      </p:sp>
      <p:sp>
        <p:nvSpPr>
          <p:cNvPr id="7" name="Content Placeholder 6"/>
          <p:cNvSpPr>
            <a:spLocks noGrp="1"/>
          </p:cNvSpPr>
          <p:nvPr>
            <p:ph idx="1"/>
          </p:nvPr>
        </p:nvSpPr>
        <p:spPr>
          <a:xfrm>
            <a:off x="395706" y="1638364"/>
            <a:ext cx="11284423" cy="1677077"/>
          </a:xfrm>
        </p:spPr>
        <p:txBody>
          <a:bodyPr>
            <a:normAutofit/>
          </a:bodyPr>
          <a:lstStyle/>
          <a:p>
            <a:r>
              <a:rPr lang="en-US" dirty="0"/>
              <a:t>Available solar generation enough to meet renewable purchase obligation (RPO) targets</a:t>
            </a:r>
          </a:p>
          <a:p>
            <a:r>
              <a:rPr lang="en-US" dirty="0"/>
              <a:t>Savings on renewable energy certificates (RECs)</a:t>
            </a:r>
          </a:p>
          <a:p>
            <a:pPr marL="0" indent="0">
              <a:buNone/>
            </a:pPr>
            <a:r>
              <a:rPr lang="en-US" dirty="0">
                <a:solidFill>
                  <a:srgbClr val="C00000"/>
                </a:solidFill>
              </a:rPr>
              <a:t>Constraint</a:t>
            </a:r>
            <a:r>
              <a:rPr lang="en-US" dirty="0"/>
              <a:t>: Depends on the validity of RECs in future</a:t>
            </a:r>
            <a:endParaRPr lang="en-IN" dirty="0"/>
          </a:p>
        </p:txBody>
      </p:sp>
      <p:sp>
        <p:nvSpPr>
          <p:cNvPr id="12" name="Text Placeholder 11"/>
          <p:cNvSpPr>
            <a:spLocks noGrp="1"/>
          </p:cNvSpPr>
          <p:nvPr>
            <p:ph type="body" sz="quarter" idx="10"/>
          </p:nvPr>
        </p:nvSpPr>
        <p:spPr/>
        <p:txBody>
          <a:bodyPr/>
          <a:lstStyle/>
          <a:p>
            <a:r>
              <a:rPr lang="en-US" dirty="0"/>
              <a:t>TRANSCO: transmission company</a:t>
            </a:r>
            <a:endParaRPr lang="en-IN" dirty="0"/>
          </a:p>
        </p:txBody>
      </p:sp>
      <p:sp>
        <p:nvSpPr>
          <p:cNvPr id="10" name="TextBox 9"/>
          <p:cNvSpPr txBox="1"/>
          <p:nvPr/>
        </p:nvSpPr>
        <p:spPr>
          <a:xfrm>
            <a:off x="3710152" y="882867"/>
            <a:ext cx="4771697" cy="461665"/>
          </a:xfrm>
          <a:prstGeom prst="rect">
            <a:avLst/>
          </a:prstGeom>
          <a:noFill/>
        </p:spPr>
        <p:txBody>
          <a:bodyPr wrap="square" rtlCol="0">
            <a:spAutoFit/>
          </a:bodyPr>
          <a:lstStyle/>
          <a:p>
            <a:pPr algn="ctr"/>
            <a:endParaRPr lang="en-IN" sz="2400" u="sng" dirty="0"/>
          </a:p>
        </p:txBody>
      </p:sp>
      <p:grpSp>
        <p:nvGrpSpPr>
          <p:cNvPr id="14" name="Group 13"/>
          <p:cNvGrpSpPr/>
          <p:nvPr/>
        </p:nvGrpSpPr>
        <p:grpSpPr>
          <a:xfrm>
            <a:off x="1611419" y="4614041"/>
            <a:ext cx="9325969" cy="1751178"/>
            <a:chOff x="537596" y="4099034"/>
            <a:chExt cx="11284423" cy="3027937"/>
          </a:xfrm>
        </p:grpSpPr>
        <p:sp>
          <p:nvSpPr>
            <p:cNvPr id="15" name="Content Placeholder 6"/>
            <p:cNvSpPr txBox="1">
              <a:spLocks/>
            </p:cNvSpPr>
            <p:nvPr/>
          </p:nvSpPr>
          <p:spPr>
            <a:xfrm>
              <a:off x="537596" y="4894780"/>
              <a:ext cx="11284423" cy="22321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Consumer categories and tariffs</a:t>
              </a:r>
            </a:p>
            <a:p>
              <a:r>
                <a:rPr lang="en-US" sz="2000" dirty="0"/>
                <a:t>Debt rate </a:t>
              </a:r>
            </a:p>
          </p:txBody>
        </p:sp>
        <p:sp>
          <p:nvSpPr>
            <p:cNvPr id="19" name="TextBox 18"/>
            <p:cNvSpPr txBox="1"/>
            <p:nvPr/>
          </p:nvSpPr>
          <p:spPr>
            <a:xfrm>
              <a:off x="537596" y="4099034"/>
              <a:ext cx="3925679" cy="406054"/>
            </a:xfrm>
            <a:prstGeom prst="rect">
              <a:avLst/>
            </a:prstGeom>
            <a:noFill/>
          </p:spPr>
          <p:txBody>
            <a:bodyPr wrap="square" rtlCol="0">
              <a:spAutoFit/>
            </a:bodyPr>
            <a:lstStyle/>
            <a:p>
              <a:r>
                <a:rPr lang="en-US" sz="2000" u="sng" dirty="0"/>
                <a:t>Data requirement </a:t>
              </a:r>
              <a:endParaRPr lang="en-IN" sz="2000" u="sng" dirty="0"/>
            </a:p>
          </p:txBody>
        </p:sp>
      </p:grpSp>
      <p:sp>
        <p:nvSpPr>
          <p:cNvPr id="3" name="Rectangle 2"/>
          <p:cNvSpPr/>
          <p:nvPr/>
        </p:nvSpPr>
        <p:spPr>
          <a:xfrm>
            <a:off x="1187166" y="911466"/>
            <a:ext cx="9817669" cy="461665"/>
          </a:xfrm>
          <a:prstGeom prst="rect">
            <a:avLst/>
          </a:prstGeom>
        </p:spPr>
        <p:txBody>
          <a:bodyPr>
            <a:spAutoFit/>
          </a:bodyPr>
          <a:lstStyle/>
          <a:p>
            <a:pPr lvl="1" algn="ctr"/>
            <a:r>
              <a:rPr lang="en-US" sz="2400" u="sng" dirty="0"/>
              <a:t>Reduced working capital</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 xmlns:a16="http://schemas.microsoft.com/office/drawing/2014/main" id="{0ADAA9BB-002F-4E84-A32E-197B8E5507A4}"/>
                  </a:ext>
                </a:extLst>
              </p:cNvPr>
              <p:cNvSpPr/>
              <p:nvPr/>
            </p:nvSpPr>
            <p:spPr>
              <a:xfrm>
                <a:off x="1611419" y="3486825"/>
                <a:ext cx="8740689" cy="604204"/>
              </a:xfrm>
              <a:prstGeom prst="rect">
                <a:avLst/>
              </a:prstGeom>
            </p:spPr>
            <p:txBody>
              <a:bodyPr wrap="square">
                <a:spAutoFit/>
              </a:bodyPr>
              <a:lstStyle/>
              <a:p>
                <a:pPr algn="ctr"/>
                <a14:m>
                  <m:oMathPara xmlns:m="http://schemas.openxmlformats.org/officeDocument/2006/math">
                    <m:oMathParaPr>
                      <m:jc m:val="center"/>
                    </m:oMathParaPr>
                    <m:oMath xmlns:m="http://schemas.openxmlformats.org/officeDocument/2006/math">
                      <m:sSub>
                        <m:sSubPr>
                          <m:ctrlPr>
                            <a:rPr lang="en-IN" sz="1700" i="1" smtClean="0">
                              <a:latin typeface="Cambria Math" charset="0"/>
                            </a:rPr>
                          </m:ctrlPr>
                        </m:sSubPr>
                        <m:e>
                          <m:r>
                            <a:rPr lang="en-IN" sz="1700" i="1">
                              <a:latin typeface="Cambria Math" panose="02040503050406030204" pitchFamily="18" charset="0"/>
                            </a:rPr>
                            <m:t>𝐵𝑒𝑛𝑒𝑓𝑖𝑡</m:t>
                          </m:r>
                        </m:e>
                        <m:sub>
                          <m:r>
                            <a:rPr lang="en-IN" sz="1700" i="1">
                              <a:latin typeface="Cambria Math" panose="02040503050406030204" pitchFamily="18" charset="0"/>
                            </a:rPr>
                            <m:t>𝑌</m:t>
                          </m:r>
                        </m:sub>
                      </m:sSub>
                      <m:r>
                        <a:rPr lang="en-IN" i="1">
                          <a:latin typeface="Cambria Math" panose="02040503050406030204" pitchFamily="18" charset="0"/>
                        </a:rPr>
                        <m:t>=</m:t>
                      </m:r>
                      <m:f>
                        <m:fPr>
                          <m:ctrlPr>
                            <a:rPr lang="en-US" i="1">
                              <a:latin typeface="Cambria Math" charset="0"/>
                            </a:rPr>
                          </m:ctrlPr>
                        </m:fPr>
                        <m:num>
                          <m:r>
                            <m:rPr>
                              <m:sty m:val="p"/>
                            </m:rPr>
                            <a:rPr lang="en-US">
                              <a:latin typeface="Cambria Math" panose="02040503050406030204" pitchFamily="18" charset="0"/>
                            </a:rPr>
                            <m:t>Δ</m:t>
                          </m:r>
                          <m:d>
                            <m:dPr>
                              <m:ctrlPr>
                                <a:rPr lang="en-US" i="1">
                                  <a:latin typeface="Cambria Math" charset="0"/>
                                </a:rPr>
                              </m:ctrlPr>
                            </m:dPr>
                            <m:e>
                              <m:r>
                                <a:rPr lang="en-US" i="1">
                                  <a:latin typeface="Cambria Math" panose="02040503050406030204" pitchFamily="18" charset="0"/>
                                </a:rPr>
                                <m:t>2∗</m:t>
                              </m:r>
                              <m:r>
                                <a:rPr lang="en-US" i="1">
                                  <a:latin typeface="Cambria Math" panose="02040503050406030204" pitchFamily="18" charset="0"/>
                                </a:rPr>
                                <m:t>𝑅𝑒𝑣𝑒𝑛𝑢𝑒𝐿𝑜𝑠𝑠</m:t>
                              </m:r>
                              <m:r>
                                <a:rPr lang="en-US" i="1">
                                  <a:latin typeface="Cambria Math" panose="02040503050406030204" pitchFamily="18" charset="0"/>
                                </a:rPr>
                                <m:t>−</m:t>
                              </m:r>
                              <m:r>
                                <a:rPr lang="en-US" i="1">
                                  <a:latin typeface="Cambria Math" panose="02040503050406030204" pitchFamily="18" charset="0"/>
                                </a:rPr>
                                <m:t>𝐴𝑣𝑜𝑖𝑑𝑒𝑑𝐶𝑜𝑠𝑡𝑠</m:t>
                              </m:r>
                            </m:e>
                          </m:d>
                        </m:num>
                        <m:den>
                          <m:r>
                            <a:rPr lang="en-US" i="1">
                              <a:latin typeface="Cambria Math" panose="02040503050406030204" pitchFamily="18" charset="0"/>
                            </a:rPr>
                            <m:t>12</m:t>
                          </m:r>
                        </m:den>
                      </m:f>
                      <m:r>
                        <a:rPr lang="en-US" b="0" i="1" smtClean="0">
                          <a:latin typeface="Cambria Math" panose="02040503050406030204" pitchFamily="18" charset="0"/>
                        </a:rPr>
                        <m:t>∗</m:t>
                      </m:r>
                      <m:r>
                        <a:rPr lang="en-US" b="0" i="1" smtClean="0">
                          <a:latin typeface="Cambria Math" panose="02040503050406030204" pitchFamily="18" charset="0"/>
                        </a:rPr>
                        <m:t>𝐷𝑒𝑏𝑡𝑅𝑎𝑡𝑒</m:t>
                      </m:r>
                    </m:oMath>
                  </m:oMathPara>
                </a14:m>
                <a:endParaRPr lang="en-IN" dirty="0"/>
              </a:p>
            </p:txBody>
          </p:sp>
        </mc:Choice>
        <mc:Fallback xmlns="">
          <p:sp>
            <p:nvSpPr>
              <p:cNvPr id="16" name="Rectangle 15">
                <a:extLst>
                  <a:ext uri="{FF2B5EF4-FFF2-40B4-BE49-F238E27FC236}">
                    <a16:creationId xmlns:a16="http://schemas.microsoft.com/office/drawing/2014/main" id="{0ADAA9BB-002F-4E84-A32E-197B8E5507A4}"/>
                  </a:ext>
                </a:extLst>
              </p:cNvPr>
              <p:cNvSpPr>
                <a:spLocks noRot="1" noChangeAspect="1" noMove="1" noResize="1" noEditPoints="1" noAdjustHandles="1" noChangeArrowheads="1" noChangeShapeType="1" noTextEdit="1"/>
              </p:cNvSpPr>
              <p:nvPr/>
            </p:nvSpPr>
            <p:spPr>
              <a:xfrm>
                <a:off x="1611419" y="3486825"/>
                <a:ext cx="8740689" cy="604204"/>
              </a:xfrm>
              <a:prstGeom prst="rect">
                <a:avLst/>
              </a:prstGeom>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070383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37</a:t>
            </a:fld>
            <a:r>
              <a:rPr lang="en-US"/>
              <a:t>|</a:t>
            </a:r>
            <a:endParaRPr lang="en-US" dirty="0"/>
          </a:p>
        </p:txBody>
      </p:sp>
      <p:sp>
        <p:nvSpPr>
          <p:cNvPr id="3" name="Title 2"/>
          <p:cNvSpPr>
            <a:spLocks noGrp="1"/>
          </p:cNvSpPr>
          <p:nvPr>
            <p:ph type="title"/>
          </p:nvPr>
        </p:nvSpPr>
        <p:spPr/>
        <p:txBody>
          <a:bodyPr/>
          <a:lstStyle/>
          <a:p>
            <a:r>
              <a:rPr lang="en-US" dirty="0"/>
              <a:t>Estimate net benefit and cost</a:t>
            </a:r>
            <a:endParaRPr lang="en-IN" dirty="0"/>
          </a:p>
        </p:txBody>
      </p:sp>
      <p:sp>
        <p:nvSpPr>
          <p:cNvPr id="4" name="Content Placeholder 3"/>
          <p:cNvSpPr>
            <a:spLocks noGrp="1"/>
          </p:cNvSpPr>
          <p:nvPr>
            <p:ph idx="1"/>
          </p:nvPr>
        </p:nvSpPr>
        <p:spPr>
          <a:xfrm>
            <a:off x="395706" y="1933913"/>
            <a:ext cx="11284423" cy="3954460"/>
          </a:xfrm>
        </p:spPr>
        <p:txBody>
          <a:bodyPr>
            <a:normAutofit/>
          </a:bodyPr>
          <a:lstStyle/>
          <a:p>
            <a:pPr lvl="0"/>
            <a:r>
              <a:rPr lang="en-IN" dirty="0">
                <a:solidFill>
                  <a:srgbClr val="FF0000"/>
                </a:solidFill>
              </a:rPr>
              <a:t>Capacity</a:t>
            </a:r>
            <a:r>
              <a:rPr lang="en-IN" dirty="0"/>
              <a:t> </a:t>
            </a:r>
            <a:r>
              <a:rPr lang="en-IN" dirty="0">
                <a:solidFill>
                  <a:srgbClr val="FF0000"/>
                </a:solidFill>
              </a:rPr>
              <a:t>procurement</a:t>
            </a:r>
            <a:r>
              <a:rPr lang="en-IN" dirty="0"/>
              <a:t> cost								</a:t>
            </a:r>
            <a:endParaRPr lang="en-US" dirty="0"/>
          </a:p>
          <a:p>
            <a:pPr lvl="0"/>
            <a:r>
              <a:rPr lang="en-IN" dirty="0">
                <a:solidFill>
                  <a:srgbClr val="FF0000"/>
                </a:solidFill>
              </a:rPr>
              <a:t>Power</a:t>
            </a:r>
            <a:r>
              <a:rPr lang="en-IN" dirty="0"/>
              <a:t> </a:t>
            </a:r>
            <a:r>
              <a:rPr lang="en-IN" dirty="0">
                <a:solidFill>
                  <a:srgbClr val="FF0000"/>
                </a:solidFill>
              </a:rPr>
              <a:t>Purchase</a:t>
            </a:r>
            <a:r>
              <a:rPr lang="en-IN" dirty="0"/>
              <a:t> cost</a:t>
            </a:r>
          </a:p>
          <a:p>
            <a:r>
              <a:rPr lang="en-US" dirty="0"/>
              <a:t>Projected growth rate of </a:t>
            </a:r>
            <a:r>
              <a:rPr lang="en-US" dirty="0">
                <a:solidFill>
                  <a:srgbClr val="FF0000"/>
                </a:solidFill>
              </a:rPr>
              <a:t>load</a:t>
            </a:r>
            <a:r>
              <a:rPr lang="en-US" dirty="0"/>
              <a:t>					</a:t>
            </a:r>
          </a:p>
          <a:p>
            <a:r>
              <a:rPr lang="en-US" dirty="0">
                <a:solidFill>
                  <a:srgbClr val="FF0000"/>
                </a:solidFill>
              </a:rPr>
              <a:t>Capacity</a:t>
            </a:r>
            <a:r>
              <a:rPr lang="en-US" dirty="0"/>
              <a:t> of the current DT and planned upgradation			</a:t>
            </a:r>
          </a:p>
          <a:p>
            <a:r>
              <a:rPr lang="en-US" dirty="0"/>
              <a:t>One-time </a:t>
            </a:r>
            <a:r>
              <a:rPr lang="en-US" dirty="0">
                <a:solidFill>
                  <a:srgbClr val="FF0000"/>
                </a:solidFill>
              </a:rPr>
              <a:t>cost</a:t>
            </a:r>
            <a:r>
              <a:rPr lang="en-US" dirty="0"/>
              <a:t> of </a:t>
            </a:r>
            <a:r>
              <a:rPr lang="en-US" dirty="0">
                <a:solidFill>
                  <a:srgbClr val="FF0000"/>
                </a:solidFill>
              </a:rPr>
              <a:t>upgradation</a:t>
            </a:r>
            <a:r>
              <a:rPr lang="en-US" dirty="0"/>
              <a:t> of the DT			</a:t>
            </a:r>
          </a:p>
          <a:p>
            <a:r>
              <a:rPr lang="en-US" dirty="0">
                <a:solidFill>
                  <a:srgbClr val="FF0000"/>
                </a:solidFill>
              </a:rPr>
              <a:t>Category</a:t>
            </a:r>
            <a:r>
              <a:rPr lang="en-US" dirty="0"/>
              <a:t> and </a:t>
            </a:r>
            <a:r>
              <a:rPr lang="en-US" dirty="0">
                <a:solidFill>
                  <a:srgbClr val="FF0000"/>
                </a:solidFill>
              </a:rPr>
              <a:t>consumption</a:t>
            </a:r>
            <a:r>
              <a:rPr lang="en-US" dirty="0"/>
              <a:t> details (before and after solar)of consumers</a:t>
            </a:r>
          </a:p>
          <a:p>
            <a:r>
              <a:rPr lang="en-US" dirty="0">
                <a:solidFill>
                  <a:srgbClr val="FF0000"/>
                </a:solidFill>
              </a:rPr>
              <a:t>Tariff</a:t>
            </a:r>
            <a:r>
              <a:rPr lang="en-US" dirty="0"/>
              <a:t> escalation rate								</a:t>
            </a:r>
          </a:p>
          <a:p>
            <a:r>
              <a:rPr lang="en-US" dirty="0"/>
              <a:t>Transmission and distribution </a:t>
            </a:r>
            <a:r>
              <a:rPr lang="en-US" dirty="0">
                <a:solidFill>
                  <a:srgbClr val="FF0000"/>
                </a:solidFill>
              </a:rPr>
              <a:t>Losses</a:t>
            </a:r>
          </a:p>
          <a:p>
            <a:pPr lvl="0"/>
            <a:r>
              <a:rPr lang="en-IN" dirty="0"/>
              <a:t>Renewable energy certificate (</a:t>
            </a:r>
            <a:r>
              <a:rPr lang="en-IN" dirty="0">
                <a:solidFill>
                  <a:srgbClr val="FF0000"/>
                </a:solidFill>
              </a:rPr>
              <a:t>REC</a:t>
            </a:r>
            <a:r>
              <a:rPr lang="en-IN" dirty="0"/>
              <a:t>) cost</a:t>
            </a:r>
            <a:endParaRPr lang="en-US" dirty="0">
              <a:solidFill>
                <a:srgbClr val="FF0000"/>
              </a:solidFill>
            </a:endParaRPr>
          </a:p>
        </p:txBody>
      </p:sp>
      <p:sp>
        <p:nvSpPr>
          <p:cNvPr id="5" name="Text Placeholder 4"/>
          <p:cNvSpPr>
            <a:spLocks noGrp="1"/>
          </p:cNvSpPr>
          <p:nvPr>
            <p:ph type="body" sz="quarter" idx="10"/>
          </p:nvPr>
        </p:nvSpPr>
        <p:spPr/>
        <p:txBody>
          <a:bodyPr/>
          <a:lstStyle/>
          <a:p>
            <a:endParaRPr lang="en-IN"/>
          </a:p>
        </p:txBody>
      </p:sp>
      <p:sp>
        <p:nvSpPr>
          <p:cNvPr id="6" name="Content Placeholder 6"/>
          <p:cNvSpPr txBox="1">
            <a:spLocks/>
          </p:cNvSpPr>
          <p:nvPr/>
        </p:nvSpPr>
        <p:spPr>
          <a:xfrm>
            <a:off x="839958" y="770337"/>
            <a:ext cx="7464085" cy="53461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200" kern="1200">
                <a:solidFill>
                  <a:schemeClr val="tx1"/>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t>Case study: a distribution transformer (DT) in BRPL service area</a:t>
            </a:r>
          </a:p>
        </p:txBody>
      </p:sp>
      <p:sp>
        <p:nvSpPr>
          <p:cNvPr id="7" name="TextBox 6"/>
          <p:cNvSpPr txBox="1"/>
          <p:nvPr/>
        </p:nvSpPr>
        <p:spPr>
          <a:xfrm>
            <a:off x="3080084" y="1334346"/>
            <a:ext cx="2675823" cy="461665"/>
          </a:xfrm>
          <a:prstGeom prst="rect">
            <a:avLst/>
          </a:prstGeom>
          <a:noFill/>
        </p:spPr>
        <p:txBody>
          <a:bodyPr wrap="square" rtlCol="0">
            <a:spAutoFit/>
          </a:bodyPr>
          <a:lstStyle/>
          <a:p>
            <a:pPr algn="ctr"/>
            <a:r>
              <a:rPr lang="en-US" sz="2400" u="sng" dirty="0"/>
              <a:t>Discom data</a:t>
            </a:r>
            <a:endParaRPr lang="en-IN" sz="2400" u="sng" dirty="0"/>
          </a:p>
        </p:txBody>
      </p:sp>
    </p:spTree>
    <p:extLst>
      <p:ext uri="{BB962C8B-B14F-4D97-AF65-F5344CB8AC3E}">
        <p14:creationId xmlns:p14="http://schemas.microsoft.com/office/powerpoint/2010/main" val="1387300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38</a:t>
            </a:fld>
            <a:r>
              <a:rPr lang="en-US"/>
              <a:t>|</a:t>
            </a:r>
            <a:endParaRPr lang="en-US" dirty="0"/>
          </a:p>
        </p:txBody>
      </p:sp>
      <p:sp>
        <p:nvSpPr>
          <p:cNvPr id="3" name="Title 2"/>
          <p:cNvSpPr>
            <a:spLocks noGrp="1"/>
          </p:cNvSpPr>
          <p:nvPr>
            <p:ph type="title"/>
          </p:nvPr>
        </p:nvSpPr>
        <p:spPr/>
        <p:txBody>
          <a:bodyPr/>
          <a:lstStyle/>
          <a:p>
            <a:r>
              <a:rPr lang="en-US" dirty="0"/>
              <a:t>Estimate net benefit and cost</a:t>
            </a:r>
            <a:endParaRPr lang="en-IN" dirty="0"/>
          </a:p>
        </p:txBody>
      </p:sp>
      <p:sp>
        <p:nvSpPr>
          <p:cNvPr id="4" name="Content Placeholder 3"/>
          <p:cNvSpPr>
            <a:spLocks noGrp="1"/>
          </p:cNvSpPr>
          <p:nvPr>
            <p:ph idx="1"/>
          </p:nvPr>
        </p:nvSpPr>
        <p:spPr>
          <a:xfrm>
            <a:off x="395706" y="2176620"/>
            <a:ext cx="11284423" cy="2700950"/>
          </a:xfrm>
        </p:spPr>
        <p:txBody>
          <a:bodyPr/>
          <a:lstStyle/>
          <a:p>
            <a:r>
              <a:rPr lang="en-US" dirty="0">
                <a:solidFill>
                  <a:srgbClr val="FF0000"/>
                </a:solidFill>
              </a:rPr>
              <a:t>Number</a:t>
            </a:r>
            <a:r>
              <a:rPr lang="en-US" dirty="0"/>
              <a:t> of rooftop solar projects planned</a:t>
            </a:r>
          </a:p>
          <a:p>
            <a:r>
              <a:rPr lang="en-US" dirty="0">
                <a:solidFill>
                  <a:srgbClr val="FF0000"/>
                </a:solidFill>
              </a:rPr>
              <a:t>Rated</a:t>
            </a:r>
            <a:r>
              <a:rPr lang="en-US" dirty="0"/>
              <a:t> </a:t>
            </a:r>
            <a:r>
              <a:rPr lang="en-US" dirty="0">
                <a:solidFill>
                  <a:srgbClr val="FF0000"/>
                </a:solidFill>
              </a:rPr>
              <a:t>capacity</a:t>
            </a:r>
            <a:r>
              <a:rPr lang="en-US" dirty="0"/>
              <a:t> of rooftop solar</a:t>
            </a:r>
          </a:p>
          <a:p>
            <a:r>
              <a:rPr lang="en-US" dirty="0"/>
              <a:t>Solar </a:t>
            </a:r>
            <a:r>
              <a:rPr lang="en-US" dirty="0">
                <a:solidFill>
                  <a:srgbClr val="FF0000"/>
                </a:solidFill>
              </a:rPr>
              <a:t>generation</a:t>
            </a:r>
            <a:r>
              <a:rPr lang="en-US" dirty="0"/>
              <a:t> data</a:t>
            </a:r>
          </a:p>
          <a:p>
            <a:pPr lvl="0"/>
            <a:r>
              <a:rPr lang="en-IN" dirty="0"/>
              <a:t>Program </a:t>
            </a:r>
            <a:r>
              <a:rPr lang="en-IN" dirty="0">
                <a:solidFill>
                  <a:srgbClr val="FF0000"/>
                </a:solidFill>
              </a:rPr>
              <a:t>cost</a:t>
            </a:r>
          </a:p>
          <a:p>
            <a:pPr lvl="0"/>
            <a:r>
              <a:rPr lang="en-US" dirty="0">
                <a:solidFill>
                  <a:srgbClr val="FF0000"/>
                </a:solidFill>
              </a:rPr>
              <a:t>Capacity utilization factor</a:t>
            </a:r>
          </a:p>
          <a:p>
            <a:pPr lvl="0"/>
            <a:r>
              <a:rPr lang="en-US" dirty="0">
                <a:solidFill>
                  <a:srgbClr val="FF0000"/>
                </a:solidFill>
              </a:rPr>
              <a:t>System coincidence factor</a:t>
            </a:r>
          </a:p>
        </p:txBody>
      </p:sp>
      <p:sp>
        <p:nvSpPr>
          <p:cNvPr id="5" name="Text Placeholder 4"/>
          <p:cNvSpPr>
            <a:spLocks noGrp="1"/>
          </p:cNvSpPr>
          <p:nvPr>
            <p:ph type="body" sz="quarter" idx="10"/>
          </p:nvPr>
        </p:nvSpPr>
        <p:spPr/>
        <p:txBody>
          <a:bodyPr/>
          <a:lstStyle/>
          <a:p>
            <a:endParaRPr lang="en-IN"/>
          </a:p>
        </p:txBody>
      </p:sp>
      <p:sp>
        <p:nvSpPr>
          <p:cNvPr id="6" name="Content Placeholder 6"/>
          <p:cNvSpPr txBox="1">
            <a:spLocks/>
          </p:cNvSpPr>
          <p:nvPr/>
        </p:nvSpPr>
        <p:spPr>
          <a:xfrm>
            <a:off x="839958" y="822955"/>
            <a:ext cx="7464085" cy="53461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200" kern="1200">
                <a:solidFill>
                  <a:schemeClr val="tx1"/>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t>Case study: a distribution transformer (DT) in BRPL service area</a:t>
            </a:r>
          </a:p>
        </p:txBody>
      </p:sp>
      <p:sp>
        <p:nvSpPr>
          <p:cNvPr id="7" name="TextBox 6"/>
          <p:cNvSpPr txBox="1"/>
          <p:nvPr/>
        </p:nvSpPr>
        <p:spPr>
          <a:xfrm>
            <a:off x="3080084" y="1444716"/>
            <a:ext cx="2675823" cy="461665"/>
          </a:xfrm>
          <a:prstGeom prst="rect">
            <a:avLst/>
          </a:prstGeom>
          <a:noFill/>
        </p:spPr>
        <p:txBody>
          <a:bodyPr wrap="square" rtlCol="0">
            <a:spAutoFit/>
          </a:bodyPr>
          <a:lstStyle/>
          <a:p>
            <a:pPr algn="ctr"/>
            <a:r>
              <a:rPr lang="en-US" sz="2400" u="sng" dirty="0"/>
              <a:t>Rooftop solar data</a:t>
            </a:r>
            <a:endParaRPr lang="en-IN" sz="2400" u="sng" dirty="0"/>
          </a:p>
        </p:txBody>
      </p:sp>
    </p:spTree>
    <p:extLst>
      <p:ext uri="{BB962C8B-B14F-4D97-AF65-F5344CB8AC3E}">
        <p14:creationId xmlns:p14="http://schemas.microsoft.com/office/powerpoint/2010/main" val="2520308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39</a:t>
            </a:fld>
            <a:r>
              <a:rPr lang="en-US"/>
              <a:t>|</a:t>
            </a:r>
            <a:endParaRPr lang="en-US" dirty="0"/>
          </a:p>
        </p:txBody>
      </p:sp>
      <p:sp>
        <p:nvSpPr>
          <p:cNvPr id="3" name="Title 2"/>
          <p:cNvSpPr>
            <a:spLocks noGrp="1"/>
          </p:cNvSpPr>
          <p:nvPr>
            <p:ph type="title"/>
          </p:nvPr>
        </p:nvSpPr>
        <p:spPr/>
        <p:txBody>
          <a:bodyPr/>
          <a:lstStyle/>
          <a:p>
            <a:r>
              <a:rPr lang="en-US" dirty="0"/>
              <a:t>Estimate net benefit and cost</a:t>
            </a:r>
            <a:endParaRPr lang="en-IN" dirty="0"/>
          </a:p>
        </p:txBody>
      </p:sp>
      <p:sp>
        <p:nvSpPr>
          <p:cNvPr id="5" name="Text Placeholder 4"/>
          <p:cNvSpPr>
            <a:spLocks noGrp="1"/>
          </p:cNvSpPr>
          <p:nvPr>
            <p:ph type="body" sz="quarter" idx="10"/>
          </p:nvPr>
        </p:nvSpPr>
        <p:spPr/>
        <p:txBody>
          <a:bodyPr/>
          <a:lstStyle/>
          <a:p>
            <a:endParaRPr lang="en-IN"/>
          </a:p>
        </p:txBody>
      </p:sp>
      <p:sp>
        <p:nvSpPr>
          <p:cNvPr id="8" name="Content Placeholder 6"/>
          <p:cNvSpPr txBox="1">
            <a:spLocks/>
          </p:cNvSpPr>
          <p:nvPr/>
        </p:nvSpPr>
        <p:spPr>
          <a:xfrm>
            <a:off x="466753" y="1055885"/>
            <a:ext cx="8210494" cy="53461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200" kern="1200">
                <a:solidFill>
                  <a:schemeClr val="tx1"/>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dirty="0"/>
              <a:t>Case study: a distribution transformer (DT) in BRPL service area</a:t>
            </a:r>
          </a:p>
        </p:txBody>
      </p:sp>
      <p:graphicFrame>
        <p:nvGraphicFramePr>
          <p:cNvPr id="9" name="Diagram 8"/>
          <p:cNvGraphicFramePr/>
          <p:nvPr/>
        </p:nvGraphicFramePr>
        <p:xfrm>
          <a:off x="1851258" y="2048847"/>
          <a:ext cx="5040429" cy="317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0587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749759-19BA-498A-9FF7-714A6692A90D}"/>
              </a:ext>
            </a:extLst>
          </p:cNvPr>
          <p:cNvSpPr>
            <a:spLocks noGrp="1"/>
          </p:cNvSpPr>
          <p:nvPr>
            <p:ph type="title"/>
          </p:nvPr>
        </p:nvSpPr>
        <p:spPr/>
        <p:txBody>
          <a:bodyPr/>
          <a:lstStyle/>
          <a:p>
            <a:r>
              <a:rPr lang="en-IN" dirty="0"/>
              <a:t>Introduction</a:t>
            </a:r>
          </a:p>
        </p:txBody>
      </p:sp>
      <p:sp>
        <p:nvSpPr>
          <p:cNvPr id="4" name="Slide Number Placeholder 3">
            <a:extLst>
              <a:ext uri="{FF2B5EF4-FFF2-40B4-BE49-F238E27FC236}">
                <a16:creationId xmlns="" xmlns:a16="http://schemas.microsoft.com/office/drawing/2014/main" id="{B9B352C0-C895-4DA7-B322-183A76F78E40}"/>
              </a:ext>
            </a:extLst>
          </p:cNvPr>
          <p:cNvSpPr>
            <a:spLocks noGrp="1"/>
          </p:cNvSpPr>
          <p:nvPr>
            <p:ph type="sldNum" sz="quarter" idx="4"/>
          </p:nvPr>
        </p:nvSpPr>
        <p:spPr>
          <a:xfrm>
            <a:off x="11418627" y="6417958"/>
            <a:ext cx="773373" cy="365125"/>
          </a:xfrm>
          <a:prstGeom prst="rect">
            <a:avLst/>
          </a:prstGeom>
        </p:spPr>
        <p:txBody>
          <a:bodyPr/>
          <a:lstStyle/>
          <a:p>
            <a:fld id="{454FB0FA-1F4E-0144-8AFC-60E32D3AB949}" type="slidenum">
              <a:rPr lang="en-US" smtClean="0"/>
              <a:pPr/>
              <a:t>4</a:t>
            </a:fld>
            <a:r>
              <a:rPr lang="en-US" dirty="0"/>
              <a:t>|</a:t>
            </a:r>
          </a:p>
        </p:txBody>
      </p:sp>
      <p:sp>
        <p:nvSpPr>
          <p:cNvPr id="5" name="Text Placeholder 4"/>
          <p:cNvSpPr>
            <a:spLocks noGrp="1"/>
          </p:cNvSpPr>
          <p:nvPr>
            <p:ph type="body" sz="quarter" idx="10"/>
          </p:nvPr>
        </p:nvSpPr>
        <p:spPr/>
        <p:txBody>
          <a:bodyPr>
            <a:normAutofit fontScale="92500" lnSpcReduction="10000"/>
          </a:bodyPr>
          <a:lstStyle/>
          <a:p>
            <a:endParaRPr lang="en-IN"/>
          </a:p>
        </p:txBody>
      </p:sp>
    </p:spTree>
    <p:extLst>
      <p:ext uri="{BB962C8B-B14F-4D97-AF65-F5344CB8AC3E}">
        <p14:creationId xmlns:p14="http://schemas.microsoft.com/office/powerpoint/2010/main" val="176898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40</a:t>
            </a:fld>
            <a:r>
              <a:rPr lang="en-US"/>
              <a:t>|</a:t>
            </a:r>
            <a:endParaRPr lang="en-US" dirty="0"/>
          </a:p>
        </p:txBody>
      </p:sp>
      <p:sp>
        <p:nvSpPr>
          <p:cNvPr id="3" name="Title 2"/>
          <p:cNvSpPr>
            <a:spLocks noGrp="1"/>
          </p:cNvSpPr>
          <p:nvPr>
            <p:ph type="title"/>
          </p:nvPr>
        </p:nvSpPr>
        <p:spPr/>
        <p:txBody>
          <a:bodyPr/>
          <a:lstStyle/>
          <a:p>
            <a:r>
              <a:rPr lang="en-US" dirty="0"/>
              <a:t>Assign monetary value to identified components</a:t>
            </a:r>
          </a:p>
        </p:txBody>
      </p:sp>
      <p:sp>
        <p:nvSpPr>
          <p:cNvPr id="4" name="Content Placeholder 3"/>
          <p:cNvSpPr>
            <a:spLocks noGrp="1"/>
          </p:cNvSpPr>
          <p:nvPr>
            <p:ph idx="1"/>
          </p:nvPr>
        </p:nvSpPr>
        <p:spPr>
          <a:xfrm>
            <a:off x="395706" y="3378383"/>
            <a:ext cx="11284423" cy="2455409"/>
          </a:xfrm>
        </p:spPr>
        <p:txBody>
          <a:bodyPr/>
          <a:lstStyle/>
          <a:p>
            <a:pPr lvl="0" algn="just">
              <a:lnSpc>
                <a:spcPct val="115000"/>
              </a:lnSpc>
              <a:buFont typeface="+mj-lt"/>
              <a:buAutoNum type="arabicPeriod"/>
            </a:pPr>
            <a:r>
              <a:rPr lang="en-IN" sz="2400" dirty="0">
                <a:solidFill>
                  <a:srgbClr val="000000"/>
                </a:solidFill>
                <a:latin typeface="Calibri" panose="020F0502020204030204" pitchFamily="34" charset="0"/>
                <a:ea typeface="Calibri" panose="020F0502020204030204" pitchFamily="34" charset="0"/>
                <a:cs typeface="Calibri" panose="020F0502020204030204" pitchFamily="34" charset="0"/>
              </a:rPr>
              <a:t>Use </a:t>
            </a:r>
            <a:r>
              <a:rPr lang="en-IN" sz="2400" dirty="0">
                <a:solidFill>
                  <a:srgbClr val="FF0000"/>
                </a:solidFill>
                <a:latin typeface="Calibri" panose="020F0502020204030204" pitchFamily="34" charset="0"/>
                <a:ea typeface="Calibri" panose="020F0502020204030204" pitchFamily="34" charset="0"/>
                <a:cs typeface="Calibri" panose="020F0502020204030204" pitchFamily="34" charset="0"/>
              </a:rPr>
              <a:t>hourly data of the demand</a:t>
            </a:r>
            <a:r>
              <a:rPr lang="en-IN" sz="2400" dirty="0">
                <a:solidFill>
                  <a:srgbClr val="000000"/>
                </a:solidFill>
                <a:latin typeface="Calibri" panose="020F0502020204030204" pitchFamily="34" charset="0"/>
                <a:ea typeface="Calibri" panose="020F0502020204030204" pitchFamily="34" charset="0"/>
                <a:cs typeface="Calibri" panose="020F0502020204030204" pitchFamily="34" charset="0"/>
              </a:rPr>
              <a:t> as seen by the system for the past year.</a:t>
            </a:r>
          </a:p>
          <a:p>
            <a:pPr lvl="0" algn="just">
              <a:lnSpc>
                <a:spcPct val="115000"/>
              </a:lnSpc>
              <a:buFont typeface="+mj-lt"/>
              <a:buAutoNum type="arabi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Identify the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top 20% hours</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when the demand was the highest.</a:t>
            </a:r>
            <a:endParaRPr lang="en-IN"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gn="just">
              <a:lnSpc>
                <a:spcPct val="115000"/>
              </a:lnSpc>
              <a:buFont typeface="+mj-lt"/>
              <a:buAutoNum type="arabi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Identify</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 RTS production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during these peak hours and take their average</a:t>
            </a:r>
          </a:p>
          <a:p>
            <a:pPr lvl="0" algn="just">
              <a:lnSpc>
                <a:spcPct val="115000"/>
              </a:lnSpc>
              <a:buFont typeface="+mj-lt"/>
              <a:buAutoNum type="arabicPeriod"/>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Divide 3 by the rating of the RTS installation to get the </a:t>
            </a:r>
            <a:r>
              <a:rPr lang="en-US" sz="2400" i="1" dirty="0" err="1">
                <a:solidFill>
                  <a:srgbClr val="000000"/>
                </a:solidFill>
                <a:latin typeface="Calibri" panose="020F0502020204030204" pitchFamily="34" charset="0"/>
                <a:ea typeface="Calibri" panose="020F0502020204030204" pitchFamily="34" charset="0"/>
                <a:cs typeface="Calibri" panose="020F0502020204030204" pitchFamily="34" charset="0"/>
              </a:rPr>
              <a:t>SystemCoincidenceFactor</a:t>
            </a:r>
            <a:r>
              <a:rPr lang="en-US" sz="24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for that system (generation/transmission/ distribution)</a:t>
            </a:r>
            <a:endParaRPr lang="en-IN" sz="2400" dirty="0"/>
          </a:p>
        </p:txBody>
      </p:sp>
      <p:sp>
        <p:nvSpPr>
          <p:cNvPr id="5" name="Text Placeholder 4"/>
          <p:cNvSpPr>
            <a:spLocks noGrp="1"/>
          </p:cNvSpPr>
          <p:nvPr>
            <p:ph type="body" sz="quarter" idx="10"/>
          </p:nvPr>
        </p:nvSpPr>
        <p:spPr/>
        <p:txBody>
          <a:bodyPr/>
          <a:lstStyle/>
          <a:p>
            <a:endParaRPr lang="en-IN"/>
          </a:p>
        </p:txBody>
      </p:sp>
      <mc:AlternateContent xmlns:mc="http://schemas.openxmlformats.org/markup-compatibility/2006" xmlns:a14="http://schemas.microsoft.com/office/drawing/2010/main">
        <mc:Choice Requires="a14">
          <p:sp>
            <p:nvSpPr>
              <p:cNvPr id="6" name="Rectangle 5"/>
              <p:cNvSpPr/>
              <p:nvPr/>
            </p:nvSpPr>
            <p:spPr>
              <a:xfrm>
                <a:off x="479657" y="1719866"/>
                <a:ext cx="8560619" cy="136139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𝑆𝑦𝑠𝑡𝑒𝑚</m:t>
                      </m:r>
                      <m:r>
                        <a:rPr lang="en-IN" sz="2000" i="1" smtClean="0">
                          <a:latin typeface="Cambria Math" panose="02040503050406030204" pitchFamily="18" charset="0"/>
                        </a:rPr>
                        <m:t>𝐶𝑜𝑖𝑛𝑐𝑖𝑑𝑒𝑛</m:t>
                      </m:r>
                      <m:r>
                        <a:rPr lang="en-IN" sz="2000" b="0" i="1" smtClean="0">
                          <a:latin typeface="Cambria Math" panose="02040503050406030204" pitchFamily="18" charset="0"/>
                        </a:rPr>
                        <m:t>𝑐𝑒</m:t>
                      </m:r>
                      <m:r>
                        <a:rPr lang="en-IN" sz="2000" i="1" smtClean="0">
                          <a:latin typeface="Cambria Math" panose="02040503050406030204" pitchFamily="18" charset="0"/>
                        </a:rPr>
                        <m:t>𝐹𝑎𝑐𝑡𝑜𝑟</m:t>
                      </m:r>
                      <m:r>
                        <a:rPr lang="en-IN" sz="2000" b="0" i="1" smtClean="0">
                          <a:latin typeface="Cambria Math" panose="02040503050406030204" pitchFamily="18" charset="0"/>
                        </a:rPr>
                        <m:t> </m:t>
                      </m:r>
                    </m:oMath>
                  </m:oMathPara>
                </a14:m>
                <a:endParaRPr lang="en-IN" sz="2000" i="1" dirty="0">
                  <a:latin typeface="Cambria Math" panose="02040503050406030204" pitchFamily="18" charset="0"/>
                </a:endParaRPr>
              </a:p>
              <a:p>
                <a:endParaRPr lang="en-IN" sz="2000" i="0"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IN" sz="2000" i="0">
                          <a:latin typeface="Cambria Math" panose="02040503050406030204" pitchFamily="18" charset="0"/>
                        </a:rPr>
                        <m:t>=</m:t>
                      </m:r>
                      <m:f>
                        <m:fPr>
                          <m:ctrlPr>
                            <a:rPr lang="en-IN" sz="2000" i="1">
                              <a:latin typeface="Cambria Math" charset="0"/>
                            </a:rPr>
                          </m:ctrlPr>
                        </m:fPr>
                        <m:num>
                          <m:r>
                            <a:rPr lang="en-IN" sz="2000" i="1">
                              <a:latin typeface="Cambria Math" panose="02040503050406030204" pitchFamily="18" charset="0"/>
                            </a:rPr>
                            <m:t>𝑎𝑣𝑒𝑟𝑎𝑔𝑒</m:t>
                          </m:r>
                          <m:r>
                            <a:rPr lang="en-IN" sz="2000" i="0">
                              <a:latin typeface="Cambria Math" panose="02040503050406030204" pitchFamily="18" charset="0"/>
                            </a:rPr>
                            <m:t> </m:t>
                          </m:r>
                          <m:r>
                            <a:rPr lang="en-IN" sz="2000" i="1">
                              <a:latin typeface="Cambria Math" panose="02040503050406030204" pitchFamily="18" charset="0"/>
                            </a:rPr>
                            <m:t>𝑅𝑇𝑆𝑜𝑢𝑡𝑝𝑢𝑡</m:t>
                          </m:r>
                          <m:r>
                            <a:rPr lang="en-IN" sz="2000" i="0">
                              <a:latin typeface="Cambria Math" panose="02040503050406030204" pitchFamily="18" charset="0"/>
                            </a:rPr>
                            <m:t> </m:t>
                          </m:r>
                          <m:r>
                            <a:rPr lang="en-IN" sz="2000" i="1">
                              <a:latin typeface="Cambria Math" panose="02040503050406030204" pitchFamily="18" charset="0"/>
                            </a:rPr>
                            <m:t>𝑑𝑢𝑟𝑖𝑛𝑔</m:t>
                          </m:r>
                          <m:r>
                            <a:rPr lang="en-IN" sz="2000" i="0">
                              <a:latin typeface="Cambria Math" panose="02040503050406030204" pitchFamily="18" charset="0"/>
                            </a:rPr>
                            <m:t> </m:t>
                          </m:r>
                          <m:r>
                            <a:rPr lang="en-US" sz="2000" b="0" i="1" smtClean="0">
                              <a:latin typeface="Cambria Math" panose="02040503050406030204" pitchFamily="18" charset="0"/>
                            </a:rPr>
                            <m:t>𝑠𝑦𝑠𝑡𝑒</m:t>
                          </m:r>
                          <m:sSup>
                            <m:sSupPr>
                              <m:ctrlPr>
                                <a:rPr lang="en-US" sz="2000" b="0" i="1" smtClean="0">
                                  <a:latin typeface="Cambria Math"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𝑠</m:t>
                          </m:r>
                          <m:r>
                            <a:rPr lang="en-US" sz="2000" b="0" i="1" smtClean="0">
                              <a:latin typeface="Cambria Math" panose="02040503050406030204" pitchFamily="18" charset="0"/>
                            </a:rPr>
                            <m:t> </m:t>
                          </m:r>
                          <m:r>
                            <a:rPr lang="en-IN" sz="2000" i="1">
                              <a:latin typeface="Cambria Math" panose="02040503050406030204" pitchFamily="18" charset="0"/>
                            </a:rPr>
                            <m:t>𝑝𝑒𝑎𝑘</m:t>
                          </m:r>
                          <m:r>
                            <a:rPr lang="en-IN" sz="2000" i="0">
                              <a:latin typeface="Cambria Math" panose="02040503050406030204" pitchFamily="18" charset="0"/>
                            </a:rPr>
                            <m:t> </m:t>
                          </m:r>
                          <m:r>
                            <a:rPr lang="en-IN" sz="2000" i="1">
                              <a:latin typeface="Cambria Math" panose="02040503050406030204" pitchFamily="18" charset="0"/>
                            </a:rPr>
                            <m:t>h𝑜𝑢𝑟𝑠</m:t>
                          </m:r>
                        </m:num>
                        <m:den>
                          <m:r>
                            <a:rPr lang="en-US" sz="2000" b="0" i="1" smtClean="0">
                              <a:latin typeface="Cambria Math" panose="02040503050406030204" pitchFamily="18" charset="0"/>
                            </a:rPr>
                            <m:t>𝑅𝑎𝑡𝑒𝑑</m:t>
                          </m:r>
                          <m:r>
                            <a:rPr lang="en-US" sz="2000" b="0" i="1" smtClean="0">
                              <a:latin typeface="Cambria Math" panose="02040503050406030204" pitchFamily="18" charset="0"/>
                            </a:rPr>
                            <m:t> </m:t>
                          </m:r>
                          <m:r>
                            <a:rPr lang="en-US" sz="2000" b="0" i="1" smtClean="0">
                              <a:latin typeface="Cambria Math" panose="02040503050406030204" pitchFamily="18" charset="0"/>
                            </a:rPr>
                            <m:t>𝑐𝑎𝑝𝑎𝑐𝑖𝑡𝑦</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IN" sz="2000" i="1">
                              <a:latin typeface="Cambria Math" panose="02040503050406030204" pitchFamily="18" charset="0"/>
                            </a:rPr>
                            <m:t>𝑅𝑇𝑆</m:t>
                          </m:r>
                        </m:den>
                      </m:f>
                    </m:oMath>
                  </m:oMathPara>
                </a14:m>
                <a:endParaRPr lang="en-IN" sz="2000" dirty="0"/>
              </a:p>
            </p:txBody>
          </p:sp>
        </mc:Choice>
        <mc:Fallback xmlns="">
          <p:sp>
            <p:nvSpPr>
              <p:cNvPr id="6" name="Rectangle 5"/>
              <p:cNvSpPr>
                <a:spLocks noRot="1" noChangeAspect="1" noMove="1" noResize="1" noEditPoints="1" noAdjustHandles="1" noChangeArrowheads="1" noChangeShapeType="1" noTextEdit="1"/>
              </p:cNvSpPr>
              <p:nvPr/>
            </p:nvSpPr>
            <p:spPr>
              <a:xfrm>
                <a:off x="479657" y="1719866"/>
                <a:ext cx="8560619" cy="1361398"/>
              </a:xfrm>
              <a:prstGeom prst="rect">
                <a:avLst/>
              </a:prstGeom>
              <a:blipFill>
                <a:blip r:embed="rId2"/>
                <a:stretch>
                  <a:fillRect l="-285"/>
                </a:stretch>
              </a:blipFill>
            </p:spPr>
            <p:txBody>
              <a:bodyPr/>
              <a:lstStyle/>
              <a:p>
                <a:r>
                  <a:rPr lang="en-IN">
                    <a:noFill/>
                  </a:rPr>
                  <a:t> </a:t>
                </a:r>
              </a:p>
            </p:txBody>
          </p:sp>
        </mc:Fallback>
      </mc:AlternateContent>
      <p:sp>
        <p:nvSpPr>
          <p:cNvPr id="7" name="Title 1">
            <a:extLst>
              <a:ext uri="{FF2B5EF4-FFF2-40B4-BE49-F238E27FC236}">
                <a16:creationId xmlns="" xmlns:a16="http://schemas.microsoft.com/office/drawing/2014/main" id="{106250C0-8654-4D0B-8DE7-E0E1B5ED77E6}"/>
              </a:ext>
            </a:extLst>
          </p:cNvPr>
          <p:cNvSpPr txBox="1">
            <a:spLocks/>
          </p:cNvSpPr>
          <p:nvPr/>
        </p:nvSpPr>
        <p:spPr>
          <a:xfrm>
            <a:off x="479660" y="898516"/>
            <a:ext cx="8463317" cy="793914"/>
          </a:xfrm>
          <a:prstGeom prst="rect">
            <a:avLst/>
          </a:prstGeom>
        </p:spPr>
        <p:txBody>
          <a:bodyPr vert="horz" lIns="0" tIns="45720" rIns="0" bIns="45720" rtlCol="0" anchor="t" anchorCtr="0">
            <a:normAutofit/>
          </a:bodyPr>
          <a:lstStyle>
            <a:lvl1pPr algn="l" defTabSz="457200" rtl="0" eaLnBrk="1" latinLnBrk="0" hangingPunct="1">
              <a:spcBef>
                <a:spcPct val="0"/>
              </a:spcBef>
              <a:buNone/>
              <a:defRPr sz="2400" b="1" kern="1200" cap="none">
                <a:solidFill>
                  <a:schemeClr val="accent1"/>
                </a:solidFill>
                <a:latin typeface="Calibri"/>
                <a:ea typeface="+mj-ea"/>
                <a:cs typeface="Calibri"/>
              </a:defRPr>
            </a:lvl1pPr>
          </a:lstStyle>
          <a:p>
            <a:pPr algn="ctr"/>
            <a:r>
              <a:rPr lang="en-IN" sz="2200" b="0" u="sng">
                <a:solidFill>
                  <a:schemeClr val="tx1"/>
                </a:solidFill>
              </a:rPr>
              <a:t>Calculating the </a:t>
            </a:r>
            <a:r>
              <a:rPr lang="en-IN" sz="2200" b="0" i="1" u="sng">
                <a:solidFill>
                  <a:schemeClr val="tx1"/>
                </a:solidFill>
              </a:rPr>
              <a:t>SystemCoincidenceFactor</a:t>
            </a:r>
            <a:endParaRPr lang="en-IN" sz="2200" b="0" i="1" u="sng" dirty="0">
              <a:solidFill>
                <a:schemeClr val="tx1"/>
              </a:solidFill>
            </a:endParaRPr>
          </a:p>
        </p:txBody>
      </p:sp>
    </p:spTree>
    <p:extLst>
      <p:ext uri="{BB962C8B-B14F-4D97-AF65-F5344CB8AC3E}">
        <p14:creationId xmlns:p14="http://schemas.microsoft.com/office/powerpoint/2010/main" val="1561151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41</a:t>
            </a:fld>
            <a:r>
              <a:rPr lang="en-US"/>
              <a:t>|</a:t>
            </a:r>
            <a:endParaRPr lang="en-US" dirty="0"/>
          </a:p>
        </p:txBody>
      </p:sp>
      <p:sp>
        <p:nvSpPr>
          <p:cNvPr id="3" name="Title 2"/>
          <p:cNvSpPr>
            <a:spLocks noGrp="1"/>
          </p:cNvSpPr>
          <p:nvPr>
            <p:ph type="title"/>
          </p:nvPr>
        </p:nvSpPr>
        <p:spPr/>
        <p:txBody>
          <a:bodyPr/>
          <a:lstStyle/>
          <a:p>
            <a:r>
              <a:rPr lang="en-US" dirty="0"/>
              <a:t>Assign monetary value to identified components</a:t>
            </a:r>
          </a:p>
        </p:txBody>
      </p:sp>
      <p:sp>
        <p:nvSpPr>
          <p:cNvPr id="4" name="Content Placeholder 3"/>
          <p:cNvSpPr>
            <a:spLocks noGrp="1"/>
          </p:cNvSpPr>
          <p:nvPr>
            <p:ph idx="1"/>
          </p:nvPr>
        </p:nvSpPr>
        <p:spPr>
          <a:xfrm>
            <a:off x="395706" y="996215"/>
            <a:ext cx="11284423" cy="782368"/>
          </a:xfrm>
        </p:spPr>
        <p:txBody>
          <a:bodyPr>
            <a:normAutofit/>
          </a:bodyPr>
          <a:lstStyle/>
          <a:p>
            <a:pPr marL="0" indent="0">
              <a:buNone/>
            </a:pPr>
            <a:r>
              <a:rPr lang="en-IN" dirty="0"/>
              <a:t>Example: </a:t>
            </a:r>
            <a:r>
              <a:rPr lang="en-IN" i="1" dirty="0" err="1"/>
              <a:t>SystemCoincidenceFactor</a:t>
            </a:r>
            <a:r>
              <a:rPr lang="en-IN" i="1" dirty="0"/>
              <a:t> </a:t>
            </a:r>
            <a:r>
              <a:rPr lang="en-IN" dirty="0"/>
              <a:t>for generation and transmission system</a:t>
            </a:r>
            <a:br>
              <a:rPr lang="en-IN" dirty="0"/>
            </a:br>
            <a:endParaRPr lang="en-IN" dirty="0"/>
          </a:p>
        </p:txBody>
      </p:sp>
      <p:sp>
        <p:nvSpPr>
          <p:cNvPr id="5" name="Text Placeholder 4"/>
          <p:cNvSpPr>
            <a:spLocks noGrp="1"/>
          </p:cNvSpPr>
          <p:nvPr>
            <p:ph type="body" sz="quarter" idx="10"/>
          </p:nvPr>
        </p:nvSpPr>
        <p:spPr/>
        <p:txBody>
          <a:bodyPr/>
          <a:lstStyle/>
          <a:p>
            <a:endParaRPr lang="en-IN"/>
          </a:p>
        </p:txBody>
      </p:sp>
      <p:grpSp>
        <p:nvGrpSpPr>
          <p:cNvPr id="6" name="Group 5"/>
          <p:cNvGrpSpPr/>
          <p:nvPr/>
        </p:nvGrpSpPr>
        <p:grpSpPr>
          <a:xfrm>
            <a:off x="1748935" y="1786456"/>
            <a:ext cx="9307265" cy="4340141"/>
            <a:chOff x="395443" y="1734262"/>
            <a:chExt cx="8931530" cy="4068587"/>
          </a:xfrm>
        </p:grpSpPr>
        <p:graphicFrame>
          <p:nvGraphicFramePr>
            <p:cNvPr id="7" name="Chart 6">
              <a:extLst>
                <a:ext uri="{FF2B5EF4-FFF2-40B4-BE49-F238E27FC236}">
                  <a16:creationId xmlns="" xmlns:a16="http://schemas.microsoft.com/office/drawing/2014/main" id="{BCCD44BC-5B7B-4B55-843B-B862978E067A}"/>
                </a:ext>
              </a:extLst>
            </p:cNvPr>
            <p:cNvGraphicFramePr>
              <a:graphicFrameLocks/>
            </p:cNvGraphicFramePr>
            <p:nvPr>
              <p:extLst>
                <p:ext uri="{D42A27DB-BD31-4B8C-83A1-F6EECF244321}">
                  <p14:modId xmlns:p14="http://schemas.microsoft.com/office/powerpoint/2010/main" val="2123307571"/>
                </p:ext>
              </p:extLst>
            </p:nvPr>
          </p:nvGraphicFramePr>
          <p:xfrm>
            <a:off x="395443" y="1734262"/>
            <a:ext cx="8931530" cy="4068587"/>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a:xfrm flipH="1">
              <a:off x="5467863" y="3488332"/>
              <a:ext cx="721895" cy="0"/>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4500261" y="3150708"/>
              <a:ext cx="721895" cy="0"/>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cxnSp>
          <p:nvCxnSpPr>
            <p:cNvPr id="10" name="Elbow Connector 9"/>
            <p:cNvCxnSpPr/>
            <p:nvPr/>
          </p:nvCxnSpPr>
          <p:spPr>
            <a:xfrm rot="10800000" flipV="1">
              <a:off x="6447694" y="2631448"/>
              <a:ext cx="385010" cy="250257"/>
            </a:xfrm>
            <a:prstGeom prst="bentConnector3">
              <a:avLst>
                <a:gd name="adj1" fmla="val 3325"/>
              </a:avLst>
            </a:prstGeom>
            <a:ln w="12700">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652262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42</a:t>
            </a:fld>
            <a:r>
              <a:rPr lang="en-US"/>
              <a:t>|</a:t>
            </a:r>
            <a:endParaRPr lang="en-US" dirty="0"/>
          </a:p>
        </p:txBody>
      </p:sp>
      <p:sp>
        <p:nvSpPr>
          <p:cNvPr id="3" name="Title 2"/>
          <p:cNvSpPr>
            <a:spLocks noGrp="1"/>
          </p:cNvSpPr>
          <p:nvPr>
            <p:ph type="title"/>
          </p:nvPr>
        </p:nvSpPr>
        <p:spPr/>
        <p:txBody>
          <a:bodyPr>
            <a:normAutofit/>
          </a:bodyPr>
          <a:lstStyle/>
          <a:p>
            <a:r>
              <a:rPr lang="en-US" dirty="0"/>
              <a:t>Assign monetary value to identified components</a:t>
            </a:r>
            <a:endParaRPr lang="en-IN" dirty="0"/>
          </a:p>
        </p:txBody>
      </p:sp>
      <p:sp>
        <p:nvSpPr>
          <p:cNvPr id="4" name="Content Placeholder 3"/>
          <p:cNvSpPr>
            <a:spLocks noGrp="1"/>
          </p:cNvSpPr>
          <p:nvPr>
            <p:ph idx="1"/>
          </p:nvPr>
        </p:nvSpPr>
        <p:spPr>
          <a:xfrm>
            <a:off x="395706" y="976913"/>
            <a:ext cx="11284423" cy="711244"/>
          </a:xfrm>
        </p:spPr>
        <p:txBody>
          <a:bodyPr>
            <a:normAutofit lnSpcReduction="10000"/>
          </a:bodyPr>
          <a:lstStyle/>
          <a:p>
            <a:pPr marL="0" indent="0">
              <a:buNone/>
            </a:pPr>
            <a:r>
              <a:rPr lang="en-IN" dirty="0"/>
              <a:t>Example: </a:t>
            </a:r>
            <a:r>
              <a:rPr lang="en-IN" i="1" dirty="0" err="1"/>
              <a:t>SystemCoincidenceFactor</a:t>
            </a:r>
            <a:r>
              <a:rPr lang="en-IN" i="1" dirty="0"/>
              <a:t> </a:t>
            </a:r>
            <a:r>
              <a:rPr lang="en-IN" dirty="0"/>
              <a:t>for generation and transmission system</a:t>
            </a:r>
            <a:br>
              <a:rPr lang="en-IN" dirty="0"/>
            </a:br>
            <a:r>
              <a:rPr lang="en-IN" i="1" u="sng" dirty="0"/>
              <a:t> </a:t>
            </a:r>
            <a:endParaRPr lang="en-IN" dirty="0"/>
          </a:p>
        </p:txBody>
      </p:sp>
      <p:sp>
        <p:nvSpPr>
          <p:cNvPr id="5" name="Text Placeholder 4"/>
          <p:cNvSpPr>
            <a:spLocks noGrp="1"/>
          </p:cNvSpPr>
          <p:nvPr>
            <p:ph type="body" sz="quarter" idx="10"/>
          </p:nvPr>
        </p:nvSpPr>
        <p:spPr/>
        <p:txBody>
          <a:bodyPr/>
          <a:lstStyle/>
          <a:p>
            <a:endParaRPr lang="en-IN"/>
          </a:p>
        </p:txBody>
      </p:sp>
      <p:grpSp>
        <p:nvGrpSpPr>
          <p:cNvPr id="6" name="Group 5"/>
          <p:cNvGrpSpPr/>
          <p:nvPr/>
        </p:nvGrpSpPr>
        <p:grpSpPr>
          <a:xfrm>
            <a:off x="1627203" y="1992432"/>
            <a:ext cx="8990166" cy="4303308"/>
            <a:chOff x="82576" y="2163371"/>
            <a:chExt cx="9144000" cy="3652910"/>
          </a:xfrm>
        </p:grpSpPr>
        <p:graphicFrame>
          <p:nvGraphicFramePr>
            <p:cNvPr id="7" name="Chart 6">
              <a:extLst>
                <a:ext uri="{FF2B5EF4-FFF2-40B4-BE49-F238E27FC236}">
                  <a16:creationId xmlns="" xmlns:a16="http://schemas.microsoft.com/office/drawing/2014/main" id="{BCCD44BC-5B7B-4B55-843B-B862978E067A}"/>
                </a:ext>
              </a:extLst>
            </p:cNvPr>
            <p:cNvGraphicFramePr>
              <a:graphicFrameLocks/>
            </p:cNvGraphicFramePr>
            <p:nvPr/>
          </p:nvGraphicFramePr>
          <p:xfrm>
            <a:off x="82576" y="2163371"/>
            <a:ext cx="9144000" cy="365291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a:xfrm flipH="1">
              <a:off x="4654576" y="3876786"/>
              <a:ext cx="407491" cy="0"/>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2406530" y="3532102"/>
              <a:ext cx="721895" cy="0"/>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cxnSp>
          <p:nvCxnSpPr>
            <p:cNvPr id="10" name="Elbow Connector 9"/>
            <p:cNvCxnSpPr/>
            <p:nvPr/>
          </p:nvCxnSpPr>
          <p:spPr>
            <a:xfrm rot="10800000" flipV="1">
              <a:off x="6514415" y="3188339"/>
              <a:ext cx="385010" cy="250257"/>
            </a:xfrm>
            <a:prstGeom prst="bentConnector3">
              <a:avLst>
                <a:gd name="adj1" fmla="val 3325"/>
              </a:avLst>
            </a:prstGeom>
            <a:ln w="12700">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789657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43</a:t>
            </a:fld>
            <a:r>
              <a:rPr lang="en-US"/>
              <a:t>|</a:t>
            </a:r>
            <a:endParaRPr lang="en-US" dirty="0"/>
          </a:p>
        </p:txBody>
      </p:sp>
      <p:sp>
        <p:nvSpPr>
          <p:cNvPr id="3" name="Title 2"/>
          <p:cNvSpPr>
            <a:spLocks noGrp="1"/>
          </p:cNvSpPr>
          <p:nvPr>
            <p:ph type="title"/>
          </p:nvPr>
        </p:nvSpPr>
        <p:spPr/>
        <p:txBody>
          <a:bodyPr/>
          <a:lstStyle/>
          <a:p>
            <a:r>
              <a:rPr lang="en-US" dirty="0"/>
              <a:t>Estimate net benefit and cost</a:t>
            </a:r>
            <a:endParaRPr lang="en-IN" dirty="0"/>
          </a:p>
        </p:txBody>
      </p:sp>
      <p:sp>
        <p:nvSpPr>
          <p:cNvPr id="4" name="Content Placeholder 3"/>
          <p:cNvSpPr>
            <a:spLocks noGrp="1"/>
          </p:cNvSpPr>
          <p:nvPr>
            <p:ph idx="1"/>
          </p:nvPr>
        </p:nvSpPr>
        <p:spPr>
          <a:xfrm>
            <a:off x="395706" y="2537135"/>
            <a:ext cx="11284423" cy="2455409"/>
          </a:xfrm>
        </p:spPr>
        <p:txBody>
          <a:bodyPr/>
          <a:lstStyle/>
          <a:p>
            <a:pPr algn="just"/>
            <a:r>
              <a:rPr lang="en-US" dirty="0"/>
              <a:t>Average capacity and power procurement cost</a:t>
            </a:r>
          </a:p>
          <a:p>
            <a:pPr algn="just"/>
            <a:r>
              <a:rPr lang="en-US" dirty="0"/>
              <a:t>Overall utility demand (generation and transmission) for DT level analysis</a:t>
            </a:r>
          </a:p>
          <a:p>
            <a:pPr algn="just"/>
            <a:r>
              <a:rPr lang="en-US" dirty="0"/>
              <a:t>Same </a:t>
            </a:r>
            <a:r>
              <a:rPr lang="en-US" i="1" dirty="0" err="1"/>
              <a:t>SystemCoincidenceFactor</a:t>
            </a:r>
            <a:r>
              <a:rPr lang="en-US" i="1" dirty="0"/>
              <a:t> </a:t>
            </a:r>
            <a:r>
              <a:rPr lang="en-US" dirty="0"/>
              <a:t>for generation and transmission system</a:t>
            </a:r>
          </a:p>
          <a:p>
            <a:pPr algn="just"/>
            <a:r>
              <a:rPr lang="en-US" dirty="0"/>
              <a:t>Transmission cost is ratio of total transmission charges and capacity contracted</a:t>
            </a:r>
          </a:p>
          <a:p>
            <a:pPr algn="just"/>
            <a:r>
              <a:rPr lang="en-US" dirty="0"/>
              <a:t>Policy on RECs remains unchanged for 25 years</a:t>
            </a:r>
          </a:p>
        </p:txBody>
      </p:sp>
      <p:sp>
        <p:nvSpPr>
          <p:cNvPr id="5" name="Text Placeholder 4"/>
          <p:cNvSpPr>
            <a:spLocks noGrp="1"/>
          </p:cNvSpPr>
          <p:nvPr>
            <p:ph type="body" sz="quarter" idx="10"/>
          </p:nvPr>
        </p:nvSpPr>
        <p:spPr/>
        <p:txBody>
          <a:bodyPr/>
          <a:lstStyle/>
          <a:p>
            <a:endParaRPr lang="en-IN"/>
          </a:p>
        </p:txBody>
      </p:sp>
      <p:sp>
        <p:nvSpPr>
          <p:cNvPr id="6" name="Content Placeholder 6"/>
          <p:cNvSpPr txBox="1">
            <a:spLocks/>
          </p:cNvSpPr>
          <p:nvPr/>
        </p:nvSpPr>
        <p:spPr>
          <a:xfrm>
            <a:off x="1681206" y="1318977"/>
            <a:ext cx="7464085" cy="53461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200" kern="1200">
                <a:solidFill>
                  <a:schemeClr val="tx1"/>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t>Case study: a distribution transformer (DT) in BRPL service area</a:t>
            </a:r>
          </a:p>
        </p:txBody>
      </p:sp>
      <p:sp>
        <p:nvSpPr>
          <p:cNvPr id="7" name="TextBox 6"/>
          <p:cNvSpPr txBox="1"/>
          <p:nvPr/>
        </p:nvSpPr>
        <p:spPr>
          <a:xfrm>
            <a:off x="3921332" y="1956780"/>
            <a:ext cx="2675823" cy="461665"/>
          </a:xfrm>
          <a:prstGeom prst="rect">
            <a:avLst/>
          </a:prstGeom>
          <a:noFill/>
        </p:spPr>
        <p:txBody>
          <a:bodyPr wrap="square" rtlCol="0">
            <a:spAutoFit/>
          </a:bodyPr>
          <a:lstStyle/>
          <a:p>
            <a:pPr algn="ctr"/>
            <a:r>
              <a:rPr lang="en-US" sz="2400" u="sng" dirty="0"/>
              <a:t>Assumptions </a:t>
            </a:r>
            <a:endParaRPr lang="en-IN" sz="2400" u="sng" dirty="0"/>
          </a:p>
        </p:txBody>
      </p:sp>
    </p:spTree>
    <p:extLst>
      <p:ext uri="{BB962C8B-B14F-4D97-AF65-F5344CB8AC3E}">
        <p14:creationId xmlns:p14="http://schemas.microsoft.com/office/powerpoint/2010/main" val="2243193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44</a:t>
            </a:fld>
            <a:r>
              <a:rPr lang="en-US"/>
              <a:t>|</a:t>
            </a:r>
            <a:endParaRPr lang="en-US" dirty="0"/>
          </a:p>
        </p:txBody>
      </p:sp>
      <p:sp>
        <p:nvSpPr>
          <p:cNvPr id="3" name="Title 2"/>
          <p:cNvSpPr>
            <a:spLocks noGrp="1"/>
          </p:cNvSpPr>
          <p:nvPr>
            <p:ph type="title"/>
          </p:nvPr>
        </p:nvSpPr>
        <p:spPr/>
        <p:txBody>
          <a:bodyPr/>
          <a:lstStyle/>
          <a:p>
            <a:r>
              <a:rPr lang="en-US" dirty="0"/>
              <a:t>Estimate net benefit and cost</a:t>
            </a:r>
            <a:endParaRPr lang="en-IN" dirty="0"/>
          </a:p>
        </p:txBody>
      </p:sp>
      <p:sp>
        <p:nvSpPr>
          <p:cNvPr id="5" name="Text Placeholder 4"/>
          <p:cNvSpPr>
            <a:spLocks noGrp="1"/>
          </p:cNvSpPr>
          <p:nvPr>
            <p:ph type="body" sz="quarter" idx="10"/>
          </p:nvPr>
        </p:nvSpPr>
        <p:spPr/>
        <p:txBody>
          <a:bodyPr/>
          <a:lstStyle/>
          <a:p>
            <a:endParaRPr lang="en-IN"/>
          </a:p>
        </p:txBody>
      </p:sp>
      <mc:AlternateContent xmlns:mc="http://schemas.openxmlformats.org/markup-compatibility/2006" xmlns:a14="http://schemas.microsoft.com/office/drawing/2010/main">
        <mc:Choice Requires="a14">
          <p:sp>
            <p:nvSpPr>
              <p:cNvPr id="6" name="Rectangle 5"/>
              <p:cNvSpPr/>
              <p:nvPr/>
            </p:nvSpPr>
            <p:spPr>
              <a:xfrm>
                <a:off x="1485499" y="976954"/>
                <a:ext cx="8740689" cy="13324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IN" sz="2000" b="0" i="0" smtClean="0">
                          <a:latin typeface="Cambria Math" panose="02040503050406030204" pitchFamily="18" charset="0"/>
                        </a:rPr>
                        <m:t>A</m:t>
                      </m:r>
                      <m:r>
                        <m:rPr>
                          <m:sty m:val="p"/>
                        </m:rPr>
                        <a:rPr lang="en-US" sz="2000" b="0" i="0" smtClean="0">
                          <a:latin typeface="Cambria Math" panose="02040503050406030204" pitchFamily="18" charset="0"/>
                        </a:rPr>
                        <m:t>voided</m:t>
                      </m:r>
                      <m:r>
                        <a:rPr lang="en-US" sz="2000" b="0" i="0" smtClean="0">
                          <a:latin typeface="Cambria Math" panose="02040503050406030204" pitchFamily="18" charset="0"/>
                        </a:rPr>
                        <m:t> </m:t>
                      </m:r>
                      <m:r>
                        <m:rPr>
                          <m:sty m:val="p"/>
                        </m:rPr>
                        <a:rPr lang="en-IN" sz="2000" b="0" i="0" smtClean="0">
                          <a:latin typeface="Cambria Math" panose="02040503050406030204" pitchFamily="18" charset="0"/>
                        </a:rPr>
                        <m:t>G</m:t>
                      </m:r>
                      <m:r>
                        <m:rPr>
                          <m:sty m:val="p"/>
                        </m:rPr>
                        <a:rPr lang="en-US" sz="2000" b="0" i="0" smtClean="0">
                          <a:latin typeface="Cambria Math" panose="02040503050406030204" pitchFamily="18" charset="0"/>
                        </a:rPr>
                        <m:t>enertion</m:t>
                      </m:r>
                      <m:r>
                        <a:rPr lang="en-US" sz="2000" b="0" i="0" smtClean="0">
                          <a:latin typeface="Cambria Math" panose="02040503050406030204" pitchFamily="18" charset="0"/>
                        </a:rPr>
                        <m:t> </m:t>
                      </m:r>
                      <m:r>
                        <m:rPr>
                          <m:sty m:val="p"/>
                        </m:rPr>
                        <a:rPr lang="en-IN" sz="2000" b="0" i="0" smtClean="0">
                          <a:latin typeface="Cambria Math" panose="02040503050406030204" pitchFamily="18" charset="0"/>
                        </a:rPr>
                        <m:t>C</m:t>
                      </m:r>
                      <m:r>
                        <m:rPr>
                          <m:sty m:val="p"/>
                        </m:rPr>
                        <a:rPr lang="en-US" sz="2000" b="0" i="0" smtClean="0">
                          <a:latin typeface="Cambria Math" panose="02040503050406030204" pitchFamily="18" charset="0"/>
                        </a:rPr>
                        <m:t>apacity</m:t>
                      </m:r>
                      <m:r>
                        <a:rPr lang="en-US" sz="2000" b="0" i="0" smtClean="0">
                          <a:latin typeface="Cambria Math" panose="02040503050406030204" pitchFamily="18" charset="0"/>
                        </a:rPr>
                        <m:t> </m:t>
                      </m:r>
                      <m:r>
                        <m:rPr>
                          <m:sty m:val="p"/>
                        </m:rPr>
                        <a:rPr lang="en-IN" sz="2000" b="0" i="0" smtClean="0">
                          <a:latin typeface="Cambria Math" panose="02040503050406030204" pitchFamily="18" charset="0"/>
                        </a:rPr>
                        <m:t>C</m:t>
                      </m:r>
                      <m:r>
                        <m:rPr>
                          <m:sty m:val="p"/>
                        </m:rPr>
                        <a:rPr lang="en-US" sz="2000" b="0" i="0" smtClean="0">
                          <a:latin typeface="Cambria Math" panose="02040503050406030204" pitchFamily="18" charset="0"/>
                        </a:rPr>
                        <m:t>ost</m:t>
                      </m:r>
                    </m:oMath>
                  </m:oMathPara>
                </a14:m>
                <a:endParaRPr lang="en-US" sz="2000" b="0" dirty="0">
                  <a:latin typeface="Cambria Math" panose="02040503050406030204" pitchFamily="18" charset="0"/>
                </a:endParaRPr>
              </a:p>
              <a:p>
                <a:r>
                  <a:rPr lang="en-US" sz="1700" i="1" dirty="0">
                    <a:latin typeface="Cambria Math" panose="02040503050406030204" pitchFamily="18" charset="0"/>
                  </a:rPr>
                  <a:t> </a:t>
                </a:r>
                <a:endParaRPr lang="en-IN"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m:t>
                      </m:r>
                      <m:nary>
                        <m:naryPr>
                          <m:chr m:val="∑"/>
                          <m:subHide m:val="on"/>
                          <m:supHide m:val="on"/>
                          <m:ctrlPr>
                            <a:rPr lang="en-IN" i="1" smtClean="0">
                              <a:latin typeface="Cambria Math" charset="0"/>
                            </a:rPr>
                          </m:ctrlPr>
                        </m:naryPr>
                        <m:sub/>
                        <m:sup/>
                        <m:e>
                          <m:f>
                            <m:fPr>
                              <m:ctrlPr>
                                <a:rPr lang="en-IN" i="1">
                                  <a:latin typeface="Cambria Math" charset="0"/>
                                </a:rPr>
                              </m:ctrlPr>
                            </m:fPr>
                            <m:num>
                              <m:r>
                                <a:rPr lang="en-IN" i="1">
                                  <a:latin typeface="Cambria Math" panose="02040503050406030204" pitchFamily="18" charset="0"/>
                                </a:rPr>
                                <m:t>𝑅𝑇</m:t>
                              </m:r>
                              <m:r>
                                <a:rPr lang="en-US" b="0" i="1" smtClean="0">
                                  <a:latin typeface="Cambria Math" panose="02040503050406030204" pitchFamily="18" charset="0"/>
                                </a:rPr>
                                <m:t>𝑆</m:t>
                              </m:r>
                              <m:r>
                                <a:rPr lang="en-IN" i="1">
                                  <a:latin typeface="Cambria Math" panose="02040503050406030204" pitchFamily="18" charset="0"/>
                                </a:rPr>
                                <m:t>𝑜𝑢𝑡𝑝𝑢𝑡</m:t>
                              </m:r>
                            </m:num>
                            <m:den>
                              <m:d>
                                <m:dPr>
                                  <m:ctrlPr>
                                    <a:rPr lang="en-IN" i="1">
                                      <a:latin typeface="Cambria Math" charset="0"/>
                                    </a:rPr>
                                  </m:ctrlPr>
                                </m:dPr>
                                <m:e>
                                  <m:r>
                                    <a:rPr lang="en-IN">
                                      <a:latin typeface="Cambria Math" panose="02040503050406030204" pitchFamily="18" charset="0"/>
                                    </a:rPr>
                                    <m:t>1−</m:t>
                                  </m:r>
                                  <m:r>
                                    <a:rPr lang="en-IN" i="1">
                                      <a:latin typeface="Cambria Math" panose="02040503050406030204" pitchFamily="18" charset="0"/>
                                    </a:rPr>
                                    <m:t>𝑇𝐿</m:t>
                                  </m:r>
                                  <m:r>
                                    <a:rPr lang="en-IN">
                                      <a:latin typeface="Cambria Math" panose="02040503050406030204" pitchFamily="18" charset="0"/>
                                    </a:rPr>
                                    <m:t>%</m:t>
                                  </m:r>
                                </m:e>
                              </m:d>
                            </m:den>
                          </m:f>
                          <m:r>
                            <a:rPr lang="en-US" b="0" i="1" smtClean="0">
                              <a:latin typeface="Cambria Math" panose="02040503050406030204" pitchFamily="18" charset="0"/>
                            </a:rPr>
                            <m:t>∗</m:t>
                          </m:r>
                        </m:e>
                      </m:nary>
                      <m:r>
                        <a:rPr lang="en-US" b="0" i="1" smtClean="0">
                          <a:latin typeface="Cambria Math" panose="02040503050406030204" pitchFamily="18" charset="0"/>
                        </a:rPr>
                        <m:t>𝑆𝑦𝑠𝑡𝑒𝑚𝐶</m:t>
                      </m:r>
                      <m:r>
                        <a:rPr lang="en-IN" i="1">
                          <a:latin typeface="Cambria Math" panose="02040503050406030204" pitchFamily="18" charset="0"/>
                        </a:rPr>
                        <m:t>𝑜𝑖𝑛𝑐𝑖𝑑𝑒𝑛</m:t>
                      </m:r>
                      <m:r>
                        <a:rPr lang="en-IN" b="0" i="1" smtClean="0">
                          <a:latin typeface="Cambria Math" panose="02040503050406030204" pitchFamily="18" charset="0"/>
                        </a:rPr>
                        <m:t>𝑐𝑒</m:t>
                      </m:r>
                      <m:r>
                        <a:rPr lang="en-IN" i="1">
                          <a:latin typeface="Cambria Math" panose="02040503050406030204" pitchFamily="18" charset="0"/>
                        </a:rPr>
                        <m:t>𝐹𝑎𝑐𝑡𝑜𝑟</m:t>
                      </m:r>
                      <m:r>
                        <a:rPr lang="en-IN">
                          <a:latin typeface="Cambria Math" panose="02040503050406030204" pitchFamily="18" charset="0"/>
                        </a:rPr>
                        <m:t>∗</m:t>
                      </m:r>
                      <m:r>
                        <a:rPr lang="en-IN" i="1">
                          <a:latin typeface="Cambria Math" panose="02040503050406030204" pitchFamily="18" charset="0"/>
                        </a:rPr>
                        <m:t>𝐷</m:t>
                      </m:r>
                      <m:r>
                        <a:rPr lang="en-US" b="0" i="1" smtClean="0">
                          <a:latin typeface="Cambria Math" panose="02040503050406030204" pitchFamily="18" charset="0"/>
                        </a:rPr>
                        <m:t>𝑒𝑔𝑟𝑎𝑑𝑎𝑡𝑖𝑜𝑛</m:t>
                      </m:r>
                      <m:r>
                        <a:rPr lang="en-IN" i="1">
                          <a:latin typeface="Cambria Math" panose="02040503050406030204" pitchFamily="18" charset="0"/>
                        </a:rPr>
                        <m:t>𝐹𝑎𝑐𝑡𝑜𝑟</m:t>
                      </m:r>
                      <m:r>
                        <a:rPr lang="en-IN">
                          <a:latin typeface="Cambria Math" panose="02040503050406030204" pitchFamily="18" charset="0"/>
                        </a:rPr>
                        <m:t>∗</m:t>
                      </m:r>
                      <m:r>
                        <a:rPr lang="en-IN" i="1">
                          <a:latin typeface="Cambria Math" panose="02040503050406030204" pitchFamily="18" charset="0"/>
                        </a:rPr>
                        <m:t>𝐶𝑎𝑝𝑐𝑖𝑡𝑦𝐶𝑜𝑠𝑡</m:t>
                      </m:r>
                    </m:oMath>
                  </m:oMathPara>
                </a14:m>
                <a:endParaRPr lang="en-IN" dirty="0"/>
              </a:p>
            </p:txBody>
          </p:sp>
        </mc:Choice>
        <mc:Fallback xmlns="">
          <p:sp>
            <p:nvSpPr>
              <p:cNvPr id="6" name="Rectangle 5"/>
              <p:cNvSpPr>
                <a:spLocks noRot="1" noChangeAspect="1" noMove="1" noResize="1" noEditPoints="1" noAdjustHandles="1" noChangeArrowheads="1" noChangeShapeType="1" noTextEdit="1"/>
              </p:cNvSpPr>
              <p:nvPr/>
            </p:nvSpPr>
            <p:spPr>
              <a:xfrm>
                <a:off x="1485499" y="976954"/>
                <a:ext cx="8740689" cy="1332481"/>
              </a:xfrm>
              <a:prstGeom prst="rect">
                <a:avLst/>
              </a:prstGeom>
              <a:blipFill>
                <a:blip r:embed="rId2"/>
                <a:stretch>
                  <a:fillRect/>
                </a:stretch>
              </a:blipFill>
            </p:spPr>
            <p:txBody>
              <a:bodyPr/>
              <a:lstStyle/>
              <a:p>
                <a:r>
                  <a:rPr lang="en-IN">
                    <a:noFill/>
                  </a:rPr>
                  <a:t> </a:t>
                </a:r>
              </a:p>
            </p:txBody>
          </p:sp>
        </mc:Fallback>
      </mc:AlternateContent>
      <p:graphicFrame>
        <p:nvGraphicFramePr>
          <p:cNvPr id="7" name="Table 6">
            <a:extLst>
              <a:ext uri="{FF2B5EF4-FFF2-40B4-BE49-F238E27FC236}">
                <a16:creationId xmlns="" xmlns:a16="http://schemas.microsoft.com/office/drawing/2014/main" id="{5002FCAE-2C50-4F93-A392-C7475B88BD05}"/>
              </a:ext>
            </a:extLst>
          </p:cNvPr>
          <p:cNvGraphicFramePr>
            <a:graphicFrameLocks noGrp="1"/>
          </p:cNvGraphicFramePr>
          <p:nvPr>
            <p:extLst>
              <p:ext uri="{D42A27DB-BD31-4B8C-83A1-F6EECF244321}">
                <p14:modId xmlns:p14="http://schemas.microsoft.com/office/powerpoint/2010/main" val="3318029922"/>
              </p:ext>
            </p:extLst>
          </p:nvPr>
        </p:nvGraphicFramePr>
        <p:xfrm>
          <a:off x="1188720" y="2422412"/>
          <a:ext cx="9144001" cy="3576320"/>
        </p:xfrm>
        <a:graphic>
          <a:graphicData uri="http://schemas.openxmlformats.org/drawingml/2006/table">
            <a:tbl>
              <a:tblPr firstRow="1" bandRow="1">
                <a:tableStyleId>{5C22544A-7EE6-4342-B048-85BDC9FD1C3A}</a:tableStyleId>
              </a:tblPr>
              <a:tblGrid>
                <a:gridCol w="1358283">
                  <a:extLst>
                    <a:ext uri="{9D8B030D-6E8A-4147-A177-3AD203B41FA5}">
                      <a16:colId xmlns="" xmlns:a16="http://schemas.microsoft.com/office/drawing/2014/main" val="192155810"/>
                    </a:ext>
                  </a:extLst>
                </a:gridCol>
                <a:gridCol w="1056443">
                  <a:extLst>
                    <a:ext uri="{9D8B030D-6E8A-4147-A177-3AD203B41FA5}">
                      <a16:colId xmlns="" xmlns:a16="http://schemas.microsoft.com/office/drawing/2014/main" val="1358325695"/>
                    </a:ext>
                  </a:extLst>
                </a:gridCol>
                <a:gridCol w="5761608">
                  <a:extLst>
                    <a:ext uri="{9D8B030D-6E8A-4147-A177-3AD203B41FA5}">
                      <a16:colId xmlns="" xmlns:a16="http://schemas.microsoft.com/office/drawing/2014/main" val="2908618772"/>
                    </a:ext>
                  </a:extLst>
                </a:gridCol>
                <a:gridCol w="967667">
                  <a:extLst>
                    <a:ext uri="{9D8B030D-6E8A-4147-A177-3AD203B41FA5}">
                      <a16:colId xmlns="" xmlns:a16="http://schemas.microsoft.com/office/drawing/2014/main" val="677300179"/>
                    </a:ext>
                  </a:extLst>
                </a:gridCol>
              </a:tblGrid>
              <a:tr h="370840">
                <a:tc>
                  <a:txBody>
                    <a:bodyPr/>
                    <a:lstStyle/>
                    <a:p>
                      <a:r>
                        <a:rPr lang="en-IN" dirty="0"/>
                        <a:t>Parameter</a:t>
                      </a:r>
                    </a:p>
                  </a:txBody>
                  <a:tcPr/>
                </a:tc>
                <a:tc>
                  <a:txBody>
                    <a:bodyPr/>
                    <a:lstStyle/>
                    <a:p>
                      <a:r>
                        <a:rPr lang="en-IN" dirty="0"/>
                        <a:t>Unit</a:t>
                      </a:r>
                    </a:p>
                  </a:txBody>
                  <a:tcPr/>
                </a:tc>
                <a:tc>
                  <a:txBody>
                    <a:bodyPr/>
                    <a:lstStyle/>
                    <a:p>
                      <a:r>
                        <a:rPr lang="en-IN" dirty="0"/>
                        <a:t>Description</a:t>
                      </a:r>
                    </a:p>
                  </a:txBody>
                  <a:tcPr/>
                </a:tc>
                <a:tc>
                  <a:txBody>
                    <a:bodyPr/>
                    <a:lstStyle/>
                    <a:p>
                      <a:r>
                        <a:rPr lang="en-IN" dirty="0"/>
                        <a:t>Value</a:t>
                      </a:r>
                    </a:p>
                  </a:txBody>
                  <a:tcPr/>
                </a:tc>
                <a:extLst>
                  <a:ext uri="{0D108BD9-81ED-4DB2-BD59-A6C34878D82A}">
                    <a16:rowId xmlns="" xmlns:a16="http://schemas.microsoft.com/office/drawing/2014/main" val="3504767244"/>
                  </a:ext>
                </a:extLst>
              </a:tr>
              <a:tr h="370840">
                <a:tc>
                  <a:txBody>
                    <a:bodyPr/>
                    <a:lstStyle/>
                    <a:p>
                      <a:r>
                        <a:rPr lang="en-IN" dirty="0"/>
                        <a:t>RTS output</a:t>
                      </a:r>
                    </a:p>
                  </a:txBody>
                  <a:tcPr/>
                </a:tc>
                <a:tc>
                  <a:txBody>
                    <a:bodyPr/>
                    <a:lstStyle/>
                    <a:p>
                      <a:r>
                        <a:rPr lang="en-IN" dirty="0"/>
                        <a:t>kW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Rated capacity of the RTS</a:t>
                      </a:r>
                      <a:endParaRPr lang="en-IN" dirty="0"/>
                    </a:p>
                    <a:p>
                      <a:endParaRPr lang="en-IN" dirty="0"/>
                    </a:p>
                  </a:txBody>
                  <a:tcPr/>
                </a:tc>
                <a:tc>
                  <a:txBody>
                    <a:bodyPr/>
                    <a:lstStyle/>
                    <a:p>
                      <a:r>
                        <a:rPr lang="en-IN" dirty="0"/>
                        <a:t>35</a:t>
                      </a:r>
                    </a:p>
                  </a:txBody>
                  <a:tcPr/>
                </a:tc>
                <a:extLst>
                  <a:ext uri="{0D108BD9-81ED-4DB2-BD59-A6C34878D82A}">
                    <a16:rowId xmlns="" xmlns:a16="http://schemas.microsoft.com/office/drawing/2014/main" val="1781753914"/>
                  </a:ext>
                </a:extLst>
              </a:tr>
              <a:tr h="370840">
                <a:tc>
                  <a:txBody>
                    <a:bodyPr/>
                    <a:lstStyle/>
                    <a:p>
                      <a:r>
                        <a:rPr lang="en-IN" dirty="0"/>
                        <a:t>System Coincidence Factor</a:t>
                      </a:r>
                    </a:p>
                  </a:txBody>
                  <a:tcPr/>
                </a:tc>
                <a:tc>
                  <a:txBody>
                    <a:bodyPr/>
                    <a:lstStyle/>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Fraction of rated RTS output that supports the system at the latter’s peak. </a:t>
                      </a:r>
                      <a:endParaRPr lang="en-IN" dirty="0"/>
                    </a:p>
                    <a:p>
                      <a:endParaRPr lang="en-IN" dirty="0"/>
                    </a:p>
                  </a:txBody>
                  <a:tcPr/>
                </a:tc>
                <a:tc>
                  <a:txBody>
                    <a:bodyPr/>
                    <a:lstStyle/>
                    <a:p>
                      <a:r>
                        <a:rPr lang="en-IN" dirty="0"/>
                        <a:t>0.1434</a:t>
                      </a:r>
                    </a:p>
                  </a:txBody>
                  <a:tcPr/>
                </a:tc>
                <a:extLst>
                  <a:ext uri="{0D108BD9-81ED-4DB2-BD59-A6C34878D82A}">
                    <a16:rowId xmlns="" xmlns:a16="http://schemas.microsoft.com/office/drawing/2014/main" val="3731143958"/>
                  </a:ext>
                </a:extLst>
              </a:tr>
              <a:tr h="370840">
                <a:tc>
                  <a:txBody>
                    <a:bodyPr/>
                    <a:lstStyle/>
                    <a:p>
                      <a:r>
                        <a:rPr lang="en-IN" dirty="0"/>
                        <a:t>Degradation Factor</a:t>
                      </a:r>
                    </a:p>
                  </a:txBody>
                  <a:tcPr/>
                </a:tc>
                <a:tc>
                  <a:txBody>
                    <a:bodyPr/>
                    <a:lstStyle/>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Factor to account for the decrease in performance of the RTS system over the years</a:t>
                      </a:r>
                      <a:endParaRPr lang="en-IN" dirty="0"/>
                    </a:p>
                  </a:txBody>
                  <a:tcPr/>
                </a:tc>
                <a:tc>
                  <a:txBody>
                    <a:bodyPr/>
                    <a:lstStyle/>
                    <a:p>
                      <a:r>
                        <a:rPr lang="en-IN" dirty="0"/>
                        <a:t>0.995</a:t>
                      </a:r>
                      <a:r>
                        <a:rPr lang="en-IN" baseline="30000" dirty="0"/>
                        <a:t>Y-1</a:t>
                      </a:r>
                      <a:endParaRPr lang="en-IN" dirty="0"/>
                    </a:p>
                  </a:txBody>
                  <a:tcPr/>
                </a:tc>
                <a:extLst>
                  <a:ext uri="{0D108BD9-81ED-4DB2-BD59-A6C34878D82A}">
                    <a16:rowId xmlns="" xmlns:a16="http://schemas.microsoft.com/office/drawing/2014/main" val="3472571123"/>
                  </a:ext>
                </a:extLst>
              </a:tr>
              <a:tr h="370840">
                <a:tc>
                  <a:txBody>
                    <a:bodyPr/>
                    <a:lstStyle/>
                    <a:p>
                      <a:r>
                        <a:rPr lang="en-IN" dirty="0"/>
                        <a:t>Capacity Cost</a:t>
                      </a:r>
                    </a:p>
                  </a:txBody>
                  <a:tcPr/>
                </a:tc>
                <a:tc>
                  <a:txBody>
                    <a:bodyPr/>
                    <a:lstStyle/>
                    <a:p>
                      <a:r>
                        <a:rPr lang="en-IN" dirty="0"/>
                        <a:t>INR/kW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Fixed cost of additional contracted capacity as decided by the Regulatory commission</a:t>
                      </a:r>
                      <a:endParaRPr lang="en-IN" dirty="0"/>
                    </a:p>
                  </a:txBody>
                  <a:tcPr/>
                </a:tc>
                <a:tc>
                  <a:txBody>
                    <a:bodyPr/>
                    <a:lstStyle/>
                    <a:p>
                      <a:r>
                        <a:rPr lang="en-IN" dirty="0"/>
                        <a:t>7452.23</a:t>
                      </a:r>
                    </a:p>
                  </a:txBody>
                  <a:tcPr/>
                </a:tc>
                <a:extLst>
                  <a:ext uri="{0D108BD9-81ED-4DB2-BD59-A6C34878D82A}">
                    <a16:rowId xmlns="" xmlns:a16="http://schemas.microsoft.com/office/drawing/2014/main" val="3129635679"/>
                  </a:ext>
                </a:extLst>
              </a:tr>
              <a:tr h="370840">
                <a:tc>
                  <a:txBody>
                    <a:bodyPr/>
                    <a:lstStyle/>
                    <a:p>
                      <a:r>
                        <a:rPr lang="en-IN" dirty="0"/>
                        <a:t>TL%</a:t>
                      </a:r>
                    </a:p>
                  </a:txBody>
                  <a:tcPr/>
                </a:tc>
                <a:tc>
                  <a:txBody>
                    <a:bodyPr/>
                    <a:lstStyle/>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Transmission loss per cent</a:t>
                      </a:r>
                      <a:endParaRPr lang="en-IN" dirty="0"/>
                    </a:p>
                  </a:txBody>
                  <a:tcPr/>
                </a:tc>
                <a:tc>
                  <a:txBody>
                    <a:bodyPr/>
                    <a:lstStyle/>
                    <a:p>
                      <a:r>
                        <a:rPr lang="en-IN" dirty="0"/>
                        <a:t>3.30%</a:t>
                      </a:r>
                    </a:p>
                  </a:txBody>
                  <a:tcPr/>
                </a:tc>
                <a:extLst>
                  <a:ext uri="{0D108BD9-81ED-4DB2-BD59-A6C34878D82A}">
                    <a16:rowId xmlns="" xmlns:a16="http://schemas.microsoft.com/office/drawing/2014/main" val="3392629080"/>
                  </a:ext>
                </a:extLst>
              </a:tr>
            </a:tbl>
          </a:graphicData>
        </a:graphic>
      </p:graphicFrame>
    </p:spTree>
    <p:extLst>
      <p:ext uri="{BB962C8B-B14F-4D97-AF65-F5344CB8AC3E}">
        <p14:creationId xmlns:p14="http://schemas.microsoft.com/office/powerpoint/2010/main" val="3177631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45</a:t>
            </a:fld>
            <a:r>
              <a:rPr lang="en-US"/>
              <a:t>|</a:t>
            </a:r>
            <a:endParaRPr lang="en-US" dirty="0"/>
          </a:p>
        </p:txBody>
      </p:sp>
      <p:sp>
        <p:nvSpPr>
          <p:cNvPr id="3" name="Title 2"/>
          <p:cNvSpPr>
            <a:spLocks noGrp="1"/>
          </p:cNvSpPr>
          <p:nvPr>
            <p:ph type="title"/>
          </p:nvPr>
        </p:nvSpPr>
        <p:spPr/>
        <p:txBody>
          <a:bodyPr/>
          <a:lstStyle/>
          <a:p>
            <a:r>
              <a:rPr lang="en-US" dirty="0"/>
              <a:t>Estimate net benefit and cost</a:t>
            </a:r>
            <a:endParaRPr lang="en-IN" dirty="0"/>
          </a:p>
        </p:txBody>
      </p:sp>
      <p:sp>
        <p:nvSpPr>
          <p:cNvPr id="5" name="Text Placeholder 4"/>
          <p:cNvSpPr>
            <a:spLocks noGrp="1"/>
          </p:cNvSpPr>
          <p:nvPr>
            <p:ph type="body" sz="quarter" idx="10"/>
          </p:nvPr>
        </p:nvSpPr>
        <p:spPr/>
        <p:txBody>
          <a:bodyPr/>
          <a:lstStyle/>
          <a:p>
            <a:endParaRPr lang="en-IN"/>
          </a:p>
        </p:txBody>
      </p:sp>
      <mc:AlternateContent xmlns:mc="http://schemas.openxmlformats.org/markup-compatibility/2006" xmlns:a14="http://schemas.microsoft.com/office/drawing/2010/main">
        <mc:Choice Requires="a14">
          <p:sp>
            <p:nvSpPr>
              <p:cNvPr id="6" name="Rectangle 5">
                <a:extLst>
                  <a:ext uri="{FF2B5EF4-FFF2-40B4-BE49-F238E27FC236}">
                    <a16:creationId xmlns="" xmlns:a16="http://schemas.microsoft.com/office/drawing/2014/main" id="{BC5A316E-7DC6-4D9A-885D-210703CC7E2D}"/>
                  </a:ext>
                </a:extLst>
              </p:cNvPr>
              <p:cNvSpPr/>
              <p:nvPr/>
            </p:nvSpPr>
            <p:spPr>
              <a:xfrm>
                <a:off x="1453737" y="1066200"/>
                <a:ext cx="8740689" cy="1332481"/>
              </a:xfrm>
              <a:prstGeom prst="rect">
                <a:avLst/>
              </a:prstGeom>
            </p:spPr>
            <p:txBody>
              <a:bodyPr wrap="square">
                <a:spAutoFit/>
              </a:bodyPr>
              <a:lstStyle/>
              <a:p>
                <a:pPr algn="ctr"/>
                <a14:m>
                  <m:oMathPara xmlns:m="http://schemas.openxmlformats.org/officeDocument/2006/math">
                    <m:oMathParaPr>
                      <m:jc m:val="center"/>
                    </m:oMathParaPr>
                    <m:oMath xmlns:m="http://schemas.openxmlformats.org/officeDocument/2006/math">
                      <m:r>
                        <m:rPr>
                          <m:sty m:val="p"/>
                        </m:rPr>
                        <a:rPr lang="en-IN" sz="2000" b="0" i="0" smtClean="0">
                          <a:latin typeface="Cambria Math" panose="02040503050406030204" pitchFamily="18" charset="0"/>
                        </a:rPr>
                        <m:t>A</m:t>
                      </m:r>
                      <m:r>
                        <m:rPr>
                          <m:sty m:val="p"/>
                        </m:rPr>
                        <a:rPr lang="en-US" sz="2000" b="0" i="0" smtClean="0">
                          <a:latin typeface="Cambria Math" panose="02040503050406030204" pitchFamily="18" charset="0"/>
                        </a:rPr>
                        <m:t>voided</m:t>
                      </m:r>
                      <m:r>
                        <a:rPr lang="en-US" sz="2000" b="0" i="0" smtClean="0">
                          <a:latin typeface="Cambria Math" panose="02040503050406030204" pitchFamily="18" charset="0"/>
                        </a:rPr>
                        <m:t> </m:t>
                      </m:r>
                      <m:r>
                        <m:rPr>
                          <m:sty m:val="p"/>
                        </m:rPr>
                        <a:rPr lang="en-IN" sz="2000" b="0" i="0" smtClean="0">
                          <a:latin typeface="Cambria Math" panose="02040503050406030204" pitchFamily="18" charset="0"/>
                        </a:rPr>
                        <m:t>P</m:t>
                      </m:r>
                      <m:r>
                        <m:rPr>
                          <m:sty m:val="p"/>
                        </m:rPr>
                        <a:rPr lang="en-US" sz="2000" b="0" i="0" smtClean="0">
                          <a:latin typeface="Cambria Math" panose="02040503050406030204" pitchFamily="18" charset="0"/>
                        </a:rPr>
                        <m:t>ower</m:t>
                      </m:r>
                      <m:r>
                        <a:rPr lang="en-US" sz="2000" b="0" i="0" smtClean="0">
                          <a:latin typeface="Cambria Math" panose="02040503050406030204" pitchFamily="18" charset="0"/>
                        </a:rPr>
                        <m:t> </m:t>
                      </m:r>
                      <m:r>
                        <m:rPr>
                          <m:sty m:val="p"/>
                        </m:rPr>
                        <a:rPr lang="en-IN" sz="2000" b="0" i="0" smtClean="0">
                          <a:latin typeface="Cambria Math" panose="02040503050406030204" pitchFamily="18" charset="0"/>
                        </a:rPr>
                        <m:t>P</m:t>
                      </m:r>
                      <m:r>
                        <m:rPr>
                          <m:sty m:val="p"/>
                        </m:rPr>
                        <a:rPr lang="en-US" sz="2000" b="0" i="0" smtClean="0">
                          <a:latin typeface="Cambria Math" panose="02040503050406030204" pitchFamily="18" charset="0"/>
                        </a:rPr>
                        <m:t>urchase</m:t>
                      </m:r>
                      <m:r>
                        <a:rPr lang="en-US" sz="2000" b="0" i="0" smtClean="0">
                          <a:latin typeface="Cambria Math" panose="02040503050406030204" pitchFamily="18" charset="0"/>
                        </a:rPr>
                        <m:t> </m:t>
                      </m:r>
                      <m:r>
                        <m:rPr>
                          <m:sty m:val="p"/>
                        </m:rPr>
                        <a:rPr lang="en-IN" sz="2000" b="0" i="0" smtClean="0">
                          <a:latin typeface="Cambria Math" panose="02040503050406030204" pitchFamily="18" charset="0"/>
                        </a:rPr>
                        <m:t>C</m:t>
                      </m:r>
                      <m:r>
                        <m:rPr>
                          <m:sty m:val="p"/>
                        </m:rPr>
                        <a:rPr lang="en-US" sz="2000" b="0" i="0" smtClean="0">
                          <a:latin typeface="Cambria Math" panose="02040503050406030204" pitchFamily="18" charset="0"/>
                        </a:rPr>
                        <m:t>ost</m:t>
                      </m:r>
                    </m:oMath>
                  </m:oMathPara>
                </a14:m>
                <a:endParaRPr lang="en-US" sz="1700" b="0" dirty="0">
                  <a:latin typeface="Cambria Math" panose="02040503050406030204" pitchFamily="18" charset="0"/>
                </a:endParaRPr>
              </a:p>
              <a:p>
                <a:endParaRPr lang="en-US" sz="17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rPr>
                        <m:t>=</m:t>
                      </m:r>
                      <m:nary>
                        <m:naryPr>
                          <m:chr m:val="∑"/>
                          <m:subHide m:val="on"/>
                          <m:supHide m:val="on"/>
                          <m:ctrlPr>
                            <a:rPr lang="en-IN" i="1" smtClean="0">
                              <a:latin typeface="Cambria Math" charset="0"/>
                            </a:rPr>
                          </m:ctrlPr>
                        </m:naryPr>
                        <m:sub/>
                        <m:sup/>
                        <m:e>
                          <m:f>
                            <m:fPr>
                              <m:ctrlPr>
                                <a:rPr lang="en-IN" i="1">
                                  <a:latin typeface="Cambria Math" charset="0"/>
                                </a:rPr>
                              </m:ctrlPr>
                            </m:fPr>
                            <m:num>
                              <m:r>
                                <a:rPr lang="en-IN" i="1">
                                  <a:latin typeface="Cambria Math" panose="02040503050406030204" pitchFamily="18" charset="0"/>
                                </a:rPr>
                                <m:t>𝑅𝑇</m:t>
                              </m:r>
                              <m:r>
                                <a:rPr lang="en-US" b="0" i="1" smtClean="0">
                                  <a:latin typeface="Cambria Math" panose="02040503050406030204" pitchFamily="18" charset="0"/>
                                </a:rPr>
                                <m:t>𝑆𝐸𝑛𝑒𝑟𝑔𝑦</m:t>
                              </m:r>
                            </m:num>
                            <m:den>
                              <m:d>
                                <m:dPr>
                                  <m:ctrlPr>
                                    <a:rPr lang="en-IN" i="1">
                                      <a:latin typeface="Cambria Math" charset="0"/>
                                    </a:rPr>
                                  </m:ctrlPr>
                                </m:dPr>
                                <m:e>
                                  <m:r>
                                    <a:rPr lang="en-IN">
                                      <a:latin typeface="Cambria Math" panose="02040503050406030204" pitchFamily="18" charset="0"/>
                                    </a:rPr>
                                    <m:t>1−</m:t>
                                  </m:r>
                                  <m:r>
                                    <a:rPr lang="en-IN" i="1">
                                      <a:latin typeface="Cambria Math" panose="02040503050406030204" pitchFamily="18" charset="0"/>
                                    </a:rPr>
                                    <m:t>𝑇𝐿</m:t>
                                  </m:r>
                                  <m:r>
                                    <a:rPr lang="en-IN">
                                      <a:latin typeface="Cambria Math" panose="02040503050406030204" pitchFamily="18" charset="0"/>
                                    </a:rPr>
                                    <m:t>%</m:t>
                                  </m:r>
                                </m:e>
                              </m:d>
                              <m:r>
                                <a:rPr lang="en-US" b="0" i="1" smtClean="0">
                                  <a:latin typeface="Cambria Math" panose="02040503050406030204" pitchFamily="18" charset="0"/>
                                </a:rPr>
                                <m:t>(1−</m:t>
                              </m:r>
                              <m:r>
                                <a:rPr lang="en-US" b="0" i="1" smtClean="0">
                                  <a:latin typeface="Cambria Math" panose="02040503050406030204" pitchFamily="18" charset="0"/>
                                </a:rPr>
                                <m:t>𝐷𝐿</m:t>
                              </m:r>
                              <m:r>
                                <a:rPr lang="en-US" b="0" i="1" smtClean="0">
                                  <a:latin typeface="Cambria Math" panose="02040503050406030204" pitchFamily="18" charset="0"/>
                                </a:rPr>
                                <m:t>%)</m:t>
                              </m:r>
                            </m:den>
                          </m:f>
                          <m:r>
                            <a:rPr lang="en-US" b="0" i="1" smtClean="0">
                              <a:latin typeface="Cambria Math" panose="02040503050406030204" pitchFamily="18" charset="0"/>
                            </a:rPr>
                            <m:t>∗</m:t>
                          </m:r>
                        </m:e>
                      </m:nary>
                      <m:r>
                        <a:rPr lang="en-IN" b="0" i="1" smtClean="0">
                          <a:latin typeface="Cambria Math" panose="02040503050406030204" pitchFamily="18" charset="0"/>
                        </a:rPr>
                        <m:t>𝐷𝑒𝑔𝑟𝑎𝑑𝑎𝑡𝑖𝑜𝑛𝐹𝑎𝑐𝑡𝑜𝑟</m:t>
                      </m:r>
                      <m:r>
                        <a:rPr lang="en-IN" b="0" i="1" smtClean="0">
                          <a:latin typeface="Cambria Math" panose="02040503050406030204" pitchFamily="18" charset="0"/>
                        </a:rPr>
                        <m:t>∗</m:t>
                      </m:r>
                      <m:r>
                        <a:rPr lang="en-US" b="0" i="1" smtClean="0">
                          <a:latin typeface="Cambria Math" panose="02040503050406030204" pitchFamily="18" charset="0"/>
                        </a:rPr>
                        <m:t>𝑉𝑎𝑟𝑖𝑎𝑏𝑙𝑒𝑃𝑜𝑤𝑒𝑟𝑃𝑢𝑟𝑐h𝑎𝑠𝑒𝐶𝑜𝑠𝑡</m:t>
                      </m:r>
                    </m:oMath>
                  </m:oMathPara>
                </a14:m>
                <a:endParaRPr lang="en-IN" dirty="0"/>
              </a:p>
            </p:txBody>
          </p:sp>
        </mc:Choice>
        <mc:Fallback xmlns="">
          <p:sp>
            <p:nvSpPr>
              <p:cNvPr id="6" name="Rectangle 5">
                <a:extLst>
                  <a:ext uri="{FF2B5EF4-FFF2-40B4-BE49-F238E27FC236}">
                    <a16:creationId xmlns:a16="http://schemas.microsoft.com/office/drawing/2014/main" id="{BC5A316E-7DC6-4D9A-885D-210703CC7E2D}"/>
                  </a:ext>
                </a:extLst>
              </p:cNvPr>
              <p:cNvSpPr>
                <a:spLocks noRot="1" noChangeAspect="1" noMove="1" noResize="1" noEditPoints="1" noAdjustHandles="1" noChangeArrowheads="1" noChangeShapeType="1" noTextEdit="1"/>
              </p:cNvSpPr>
              <p:nvPr/>
            </p:nvSpPr>
            <p:spPr>
              <a:xfrm>
                <a:off x="1453737" y="1066200"/>
                <a:ext cx="8740689" cy="1332481"/>
              </a:xfrm>
              <a:prstGeom prst="rect">
                <a:avLst/>
              </a:prstGeom>
              <a:blipFill>
                <a:blip r:embed="rId2"/>
                <a:stretch>
                  <a:fillRect/>
                </a:stretch>
              </a:blipFill>
            </p:spPr>
            <p:txBody>
              <a:bodyPr/>
              <a:lstStyle/>
              <a:p>
                <a:r>
                  <a:rPr lang="en-IN">
                    <a:noFill/>
                  </a:rPr>
                  <a:t> </a:t>
                </a:r>
              </a:p>
            </p:txBody>
          </p:sp>
        </mc:Fallback>
      </mc:AlternateContent>
      <p:graphicFrame>
        <p:nvGraphicFramePr>
          <p:cNvPr id="7" name="Table 6">
            <a:extLst>
              <a:ext uri="{FF2B5EF4-FFF2-40B4-BE49-F238E27FC236}">
                <a16:creationId xmlns="" xmlns:a16="http://schemas.microsoft.com/office/drawing/2014/main" id="{7AE3239B-D359-4137-B518-9E082188141B}"/>
              </a:ext>
            </a:extLst>
          </p:cNvPr>
          <p:cNvGraphicFramePr>
            <a:graphicFrameLocks noGrp="1"/>
          </p:cNvGraphicFramePr>
          <p:nvPr>
            <p:extLst>
              <p:ext uri="{D42A27DB-BD31-4B8C-83A1-F6EECF244321}">
                <p14:modId xmlns:p14="http://schemas.microsoft.com/office/powerpoint/2010/main" val="4178658013"/>
              </p:ext>
            </p:extLst>
          </p:nvPr>
        </p:nvGraphicFramePr>
        <p:xfrm>
          <a:off x="1243584" y="2715122"/>
          <a:ext cx="9144001" cy="3307080"/>
        </p:xfrm>
        <a:graphic>
          <a:graphicData uri="http://schemas.openxmlformats.org/drawingml/2006/table">
            <a:tbl>
              <a:tblPr firstRow="1" bandRow="1">
                <a:tableStyleId>{5C22544A-7EE6-4342-B048-85BDC9FD1C3A}</a:tableStyleId>
              </a:tblPr>
              <a:tblGrid>
                <a:gridCol w="1331650">
                  <a:extLst>
                    <a:ext uri="{9D8B030D-6E8A-4147-A177-3AD203B41FA5}">
                      <a16:colId xmlns="" xmlns:a16="http://schemas.microsoft.com/office/drawing/2014/main" val="192155810"/>
                    </a:ext>
                  </a:extLst>
                </a:gridCol>
                <a:gridCol w="1083076">
                  <a:extLst>
                    <a:ext uri="{9D8B030D-6E8A-4147-A177-3AD203B41FA5}">
                      <a16:colId xmlns="" xmlns:a16="http://schemas.microsoft.com/office/drawing/2014/main" val="1358325695"/>
                    </a:ext>
                  </a:extLst>
                </a:gridCol>
                <a:gridCol w="5557422">
                  <a:extLst>
                    <a:ext uri="{9D8B030D-6E8A-4147-A177-3AD203B41FA5}">
                      <a16:colId xmlns="" xmlns:a16="http://schemas.microsoft.com/office/drawing/2014/main" val="2908618772"/>
                    </a:ext>
                  </a:extLst>
                </a:gridCol>
                <a:gridCol w="1171853">
                  <a:extLst>
                    <a:ext uri="{9D8B030D-6E8A-4147-A177-3AD203B41FA5}">
                      <a16:colId xmlns="" xmlns:a16="http://schemas.microsoft.com/office/drawing/2014/main" val="677300179"/>
                    </a:ext>
                  </a:extLst>
                </a:gridCol>
              </a:tblGrid>
              <a:tr h="370840">
                <a:tc>
                  <a:txBody>
                    <a:bodyPr/>
                    <a:lstStyle/>
                    <a:p>
                      <a:r>
                        <a:rPr lang="en-IN" dirty="0"/>
                        <a:t>Parameter</a:t>
                      </a:r>
                    </a:p>
                  </a:txBody>
                  <a:tcPr/>
                </a:tc>
                <a:tc>
                  <a:txBody>
                    <a:bodyPr/>
                    <a:lstStyle/>
                    <a:p>
                      <a:r>
                        <a:rPr lang="en-IN" dirty="0"/>
                        <a:t>Unit</a:t>
                      </a:r>
                    </a:p>
                  </a:txBody>
                  <a:tcPr/>
                </a:tc>
                <a:tc>
                  <a:txBody>
                    <a:bodyPr/>
                    <a:lstStyle/>
                    <a:p>
                      <a:r>
                        <a:rPr lang="en-IN" dirty="0"/>
                        <a:t>Description</a:t>
                      </a:r>
                    </a:p>
                  </a:txBody>
                  <a:tcPr/>
                </a:tc>
                <a:tc>
                  <a:txBody>
                    <a:bodyPr/>
                    <a:lstStyle/>
                    <a:p>
                      <a:r>
                        <a:rPr lang="en-IN" dirty="0"/>
                        <a:t>Value</a:t>
                      </a:r>
                    </a:p>
                  </a:txBody>
                  <a:tcPr/>
                </a:tc>
                <a:extLst>
                  <a:ext uri="{0D108BD9-81ED-4DB2-BD59-A6C34878D82A}">
                    <a16:rowId xmlns="" xmlns:a16="http://schemas.microsoft.com/office/drawing/2014/main" val="3504767244"/>
                  </a:ext>
                </a:extLst>
              </a:tr>
              <a:tr h="370840">
                <a:tc>
                  <a:txBody>
                    <a:bodyPr/>
                    <a:lstStyle/>
                    <a:p>
                      <a:r>
                        <a:rPr lang="en-IN" dirty="0"/>
                        <a:t>RTS Energy</a:t>
                      </a:r>
                    </a:p>
                  </a:txBody>
                  <a:tcPr/>
                </a:tc>
                <a:tc>
                  <a:txBody>
                    <a:bodyPr/>
                    <a:lstStyle/>
                    <a:p>
                      <a:r>
                        <a:rPr lang="en-IN" dirty="0"/>
                        <a:t>kWh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t>Electricity produced by the RTS system in the first year</a:t>
                      </a:r>
                    </a:p>
                    <a:p>
                      <a:endParaRPr lang="en-IN" dirty="0"/>
                    </a:p>
                  </a:txBody>
                  <a:tcPr/>
                </a:tc>
                <a:tc>
                  <a:txBody>
                    <a:bodyPr/>
                    <a:lstStyle/>
                    <a:p>
                      <a:r>
                        <a:rPr lang="en-IN" dirty="0"/>
                        <a:t>38,625</a:t>
                      </a:r>
                    </a:p>
                  </a:txBody>
                  <a:tcPr/>
                </a:tc>
                <a:extLst>
                  <a:ext uri="{0D108BD9-81ED-4DB2-BD59-A6C34878D82A}">
                    <a16:rowId xmlns="" xmlns:a16="http://schemas.microsoft.com/office/drawing/2014/main" val="1781753914"/>
                  </a:ext>
                </a:extLst>
              </a:tr>
              <a:tr h="370840">
                <a:tc>
                  <a:txBody>
                    <a:bodyPr/>
                    <a:lstStyle/>
                    <a:p>
                      <a:r>
                        <a:rPr lang="en-IN" dirty="0"/>
                        <a:t>Degradation Factor</a:t>
                      </a:r>
                    </a:p>
                  </a:txBody>
                  <a:tcPr/>
                </a:tc>
                <a:tc>
                  <a:txBody>
                    <a:bodyPr/>
                    <a:lstStyle/>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Factor to account for the decrease in performance of the RTS system over the years</a:t>
                      </a:r>
                      <a:endParaRPr lang="en-IN" dirty="0"/>
                    </a:p>
                  </a:txBody>
                  <a:tcPr/>
                </a:tc>
                <a:tc>
                  <a:txBody>
                    <a:bodyPr/>
                    <a:lstStyle/>
                    <a:p>
                      <a:r>
                        <a:rPr lang="en-IN" dirty="0"/>
                        <a:t>0.995</a:t>
                      </a:r>
                      <a:r>
                        <a:rPr lang="en-IN" baseline="30000" dirty="0"/>
                        <a:t>Y-1</a:t>
                      </a:r>
                      <a:endParaRPr lang="en-IN" dirty="0"/>
                    </a:p>
                  </a:txBody>
                  <a:tcPr/>
                </a:tc>
                <a:extLst>
                  <a:ext uri="{0D108BD9-81ED-4DB2-BD59-A6C34878D82A}">
                    <a16:rowId xmlns="" xmlns:a16="http://schemas.microsoft.com/office/drawing/2014/main" val="3731143958"/>
                  </a:ext>
                </a:extLst>
              </a:tr>
              <a:tr h="370840">
                <a:tc>
                  <a:txBody>
                    <a:bodyPr/>
                    <a:lstStyle/>
                    <a:p>
                      <a:r>
                        <a:rPr lang="en-IN" dirty="0"/>
                        <a:t>Var. Power Purchase Cost</a:t>
                      </a:r>
                    </a:p>
                  </a:txBody>
                  <a:tcPr/>
                </a:tc>
                <a:tc>
                  <a:txBody>
                    <a:bodyPr/>
                    <a:lstStyle/>
                    <a:p>
                      <a:r>
                        <a:rPr lang="en-IN" dirty="0"/>
                        <a:t>INR/kWh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Variable component of the power purchase cost of the DISCOM as set by the regulatory commission</a:t>
                      </a:r>
                      <a:endParaRPr lang="en-IN" dirty="0"/>
                    </a:p>
                  </a:txBody>
                  <a:tcPr/>
                </a:tc>
                <a:tc>
                  <a:txBody>
                    <a:bodyPr/>
                    <a:lstStyle/>
                    <a:p>
                      <a:r>
                        <a:rPr lang="en-IN" dirty="0"/>
                        <a:t>2.81</a:t>
                      </a:r>
                    </a:p>
                  </a:txBody>
                  <a:tcPr/>
                </a:tc>
                <a:extLst>
                  <a:ext uri="{0D108BD9-81ED-4DB2-BD59-A6C34878D82A}">
                    <a16:rowId xmlns="" xmlns:a16="http://schemas.microsoft.com/office/drawing/2014/main" val="3392629080"/>
                  </a:ext>
                </a:extLst>
              </a:tr>
              <a:tr h="370840">
                <a:tc>
                  <a:txBody>
                    <a:bodyPr/>
                    <a:lstStyle/>
                    <a:p>
                      <a:r>
                        <a:rPr lang="en-IN" dirty="0"/>
                        <a:t>TL%</a:t>
                      </a:r>
                    </a:p>
                  </a:txBody>
                  <a:tcPr/>
                </a:tc>
                <a:tc>
                  <a:txBody>
                    <a:bodyPr/>
                    <a:lstStyle/>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t>Transmission loss per cent</a:t>
                      </a:r>
                    </a:p>
                  </a:txBody>
                  <a:tcPr/>
                </a:tc>
                <a:tc>
                  <a:txBody>
                    <a:bodyPr/>
                    <a:lstStyle/>
                    <a:p>
                      <a:r>
                        <a:rPr lang="en-IN" dirty="0"/>
                        <a:t>3.30%</a:t>
                      </a:r>
                    </a:p>
                  </a:txBody>
                  <a:tcPr/>
                </a:tc>
                <a:extLst>
                  <a:ext uri="{0D108BD9-81ED-4DB2-BD59-A6C34878D82A}">
                    <a16:rowId xmlns="" xmlns:a16="http://schemas.microsoft.com/office/drawing/2014/main" val="3113867911"/>
                  </a:ext>
                </a:extLst>
              </a:tr>
              <a:tr h="370840">
                <a:tc>
                  <a:txBody>
                    <a:bodyPr/>
                    <a:lstStyle/>
                    <a:p>
                      <a:r>
                        <a:rPr lang="en-IN" dirty="0"/>
                        <a:t>DL%</a:t>
                      </a:r>
                    </a:p>
                  </a:txBody>
                  <a:tcPr/>
                </a:tc>
                <a:tc>
                  <a:txBody>
                    <a:bodyPr/>
                    <a:lstStyle/>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t>Distribution loss per cent</a:t>
                      </a:r>
                    </a:p>
                  </a:txBody>
                  <a:tcPr/>
                </a:tc>
                <a:tc>
                  <a:txBody>
                    <a:bodyPr/>
                    <a:lstStyle/>
                    <a:p>
                      <a:r>
                        <a:rPr lang="en-IN" dirty="0"/>
                        <a:t>9.50%</a:t>
                      </a:r>
                    </a:p>
                  </a:txBody>
                  <a:tcPr/>
                </a:tc>
                <a:extLst>
                  <a:ext uri="{0D108BD9-81ED-4DB2-BD59-A6C34878D82A}">
                    <a16:rowId xmlns="" xmlns:a16="http://schemas.microsoft.com/office/drawing/2014/main" val="305523218"/>
                  </a:ext>
                </a:extLst>
              </a:tr>
            </a:tbl>
          </a:graphicData>
        </a:graphic>
      </p:graphicFrame>
    </p:spTree>
    <p:extLst>
      <p:ext uri="{BB962C8B-B14F-4D97-AF65-F5344CB8AC3E}">
        <p14:creationId xmlns:p14="http://schemas.microsoft.com/office/powerpoint/2010/main" val="1080835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46</a:t>
            </a:fld>
            <a:r>
              <a:rPr lang="en-US"/>
              <a:t>|</a:t>
            </a:r>
            <a:endParaRPr lang="en-US" dirty="0"/>
          </a:p>
        </p:txBody>
      </p:sp>
      <p:sp>
        <p:nvSpPr>
          <p:cNvPr id="3" name="Title 2"/>
          <p:cNvSpPr>
            <a:spLocks noGrp="1"/>
          </p:cNvSpPr>
          <p:nvPr>
            <p:ph type="title"/>
          </p:nvPr>
        </p:nvSpPr>
        <p:spPr/>
        <p:txBody>
          <a:bodyPr/>
          <a:lstStyle/>
          <a:p>
            <a:r>
              <a:rPr lang="en-US" dirty="0"/>
              <a:t>Estimate net benefit and cost</a:t>
            </a:r>
            <a:endParaRPr lang="en-IN" dirty="0"/>
          </a:p>
        </p:txBody>
      </p:sp>
      <p:sp>
        <p:nvSpPr>
          <p:cNvPr id="5" name="Text Placeholder 4"/>
          <p:cNvSpPr>
            <a:spLocks noGrp="1"/>
          </p:cNvSpPr>
          <p:nvPr>
            <p:ph type="body" sz="quarter" idx="10"/>
          </p:nvPr>
        </p:nvSpPr>
        <p:spPr/>
        <p:txBody>
          <a:bodyPr/>
          <a:lstStyle/>
          <a:p>
            <a:endParaRPr lang="en-IN"/>
          </a:p>
        </p:txBody>
      </p:sp>
      <mc:AlternateContent xmlns:mc="http://schemas.openxmlformats.org/markup-compatibility/2006" xmlns:a14="http://schemas.microsoft.com/office/drawing/2010/main">
        <mc:Choice Requires="a14">
          <p:sp>
            <p:nvSpPr>
              <p:cNvPr id="8" name="Rectangle 7">
                <a:extLst>
                  <a:ext uri="{FF2B5EF4-FFF2-40B4-BE49-F238E27FC236}">
                    <a16:creationId xmlns="" xmlns:a16="http://schemas.microsoft.com/office/drawing/2014/main" id="{10980F95-425C-47E7-9F39-05B2EC68811E}"/>
                  </a:ext>
                </a:extLst>
              </p:cNvPr>
              <p:cNvSpPr/>
              <p:nvPr/>
            </p:nvSpPr>
            <p:spPr>
              <a:xfrm>
                <a:off x="1522075" y="603782"/>
                <a:ext cx="8740689" cy="1501758"/>
              </a:xfrm>
              <a:prstGeom prst="rect">
                <a:avLst/>
              </a:prstGeom>
            </p:spPr>
            <p:txBody>
              <a:bodyPr wrap="square">
                <a:spAutoFit/>
              </a:bodyPr>
              <a:lstStyle/>
              <a:p>
                <a:pPr algn="ctr">
                  <a:spcAft>
                    <a:spcPts val="1200"/>
                  </a:spcAft>
                </a:pPr>
                <a:r>
                  <a:rPr lang="en-US" sz="2000" dirty="0">
                    <a:latin typeface="Cambria Math" panose="02040503050406030204" pitchFamily="18" charset="0"/>
                  </a:rPr>
                  <a:t>Avoided Transmission Charges </a:t>
                </a:r>
                <a:endParaRPr lang="en-US" sz="170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rPr>
                        <m:t>=</m:t>
                      </m:r>
                      <m:nary>
                        <m:naryPr>
                          <m:chr m:val="∑"/>
                          <m:subHide m:val="on"/>
                          <m:supHide m:val="on"/>
                          <m:ctrlPr>
                            <a:rPr lang="en-IN" i="1" smtClean="0">
                              <a:latin typeface="Cambria Math" charset="0"/>
                            </a:rPr>
                          </m:ctrlPr>
                        </m:naryPr>
                        <m:sub/>
                        <m:sup/>
                        <m:e>
                          <m:f>
                            <m:fPr>
                              <m:ctrlPr>
                                <a:rPr lang="en-IN" i="1">
                                  <a:latin typeface="Cambria Math" charset="0"/>
                                </a:rPr>
                              </m:ctrlPr>
                            </m:fPr>
                            <m:num>
                              <m:r>
                                <a:rPr lang="en-IN" i="1">
                                  <a:latin typeface="Cambria Math" panose="02040503050406030204" pitchFamily="18" charset="0"/>
                                </a:rPr>
                                <m:t>𝑅𝑇</m:t>
                              </m:r>
                              <m:r>
                                <a:rPr lang="en-US" b="0" i="1" smtClean="0">
                                  <a:latin typeface="Cambria Math" panose="02040503050406030204" pitchFamily="18" charset="0"/>
                                </a:rPr>
                                <m:t>𝑆</m:t>
                              </m:r>
                              <m:r>
                                <a:rPr lang="en-IN" i="1">
                                  <a:latin typeface="Cambria Math" panose="02040503050406030204" pitchFamily="18" charset="0"/>
                                </a:rPr>
                                <m:t>𝑜𝑢𝑡𝑝𝑢𝑡</m:t>
                              </m:r>
                            </m:num>
                            <m:den>
                              <m:d>
                                <m:dPr>
                                  <m:ctrlPr>
                                    <a:rPr lang="en-IN" i="1">
                                      <a:latin typeface="Cambria Math" charset="0"/>
                                    </a:rPr>
                                  </m:ctrlPr>
                                </m:dPr>
                                <m:e>
                                  <m:r>
                                    <a:rPr lang="en-IN">
                                      <a:latin typeface="Cambria Math" panose="02040503050406030204" pitchFamily="18" charset="0"/>
                                    </a:rPr>
                                    <m:t>1−</m:t>
                                  </m:r>
                                  <m:r>
                                    <a:rPr lang="en-IN" i="1">
                                      <a:latin typeface="Cambria Math" panose="02040503050406030204" pitchFamily="18" charset="0"/>
                                    </a:rPr>
                                    <m:t>𝑇𝐿</m:t>
                                  </m:r>
                                  <m:r>
                                    <a:rPr lang="en-IN">
                                      <a:latin typeface="Cambria Math" panose="02040503050406030204" pitchFamily="18" charset="0"/>
                                    </a:rPr>
                                    <m:t>%</m:t>
                                  </m:r>
                                </m:e>
                              </m:d>
                              <m:r>
                                <a:rPr lang="en-US" b="0" i="1" smtClean="0">
                                  <a:latin typeface="Cambria Math" panose="02040503050406030204" pitchFamily="18" charset="0"/>
                                </a:rPr>
                                <m:t>(1−</m:t>
                              </m:r>
                              <m:r>
                                <a:rPr lang="en-US" b="0" i="1" smtClean="0">
                                  <a:latin typeface="Cambria Math" panose="02040503050406030204" pitchFamily="18" charset="0"/>
                                </a:rPr>
                                <m:t>𝐷𝐿</m:t>
                              </m:r>
                              <m:r>
                                <a:rPr lang="en-US" b="0" i="1" smtClean="0">
                                  <a:latin typeface="Cambria Math" panose="02040503050406030204" pitchFamily="18" charset="0"/>
                                </a:rPr>
                                <m:t>%)</m:t>
                              </m:r>
                            </m:den>
                          </m:f>
                          <m:r>
                            <a:rPr lang="en-US" b="0" i="1" smtClean="0">
                              <a:latin typeface="Cambria Math" panose="02040503050406030204" pitchFamily="18" charset="0"/>
                            </a:rPr>
                            <m:t>∗</m:t>
                          </m:r>
                        </m:e>
                      </m:nary>
                      <m:r>
                        <a:rPr lang="en-US" b="0" i="1" smtClean="0">
                          <a:latin typeface="Cambria Math" panose="02040503050406030204" pitchFamily="18" charset="0"/>
                        </a:rPr>
                        <m:t>𝑇𝑟𝑎𝑛𝑠𝑚𝑖𝑠𝑠𝑖𝑜𝑛𝐶</m:t>
                      </m:r>
                      <m:r>
                        <a:rPr lang="en-IN" i="1">
                          <a:latin typeface="Cambria Math" panose="02040503050406030204" pitchFamily="18" charset="0"/>
                        </a:rPr>
                        <m:t>𝑜𝑖𝑛𝑐𝑖𝑑𝑒𝑛</m:t>
                      </m:r>
                      <m:r>
                        <a:rPr lang="en-IN" b="0" i="1" smtClean="0">
                          <a:latin typeface="Cambria Math" panose="02040503050406030204" pitchFamily="18" charset="0"/>
                        </a:rPr>
                        <m:t>𝑐𝑒</m:t>
                      </m:r>
                      <m:r>
                        <a:rPr lang="en-IN" i="1">
                          <a:latin typeface="Cambria Math" panose="02040503050406030204" pitchFamily="18" charset="0"/>
                        </a:rPr>
                        <m:t>𝐹𝑎𝑐𝑡𝑜𝑟</m:t>
                      </m:r>
                      <m:r>
                        <a:rPr lang="en-IN">
                          <a:latin typeface="Cambria Math" panose="02040503050406030204" pitchFamily="18" charset="0"/>
                        </a:rPr>
                        <m:t>∗</m:t>
                      </m:r>
                      <m:r>
                        <a:rPr lang="en-IN" i="1">
                          <a:latin typeface="Cambria Math" panose="02040503050406030204" pitchFamily="18" charset="0"/>
                        </a:rPr>
                        <m:t>𝐷</m:t>
                      </m:r>
                      <m:r>
                        <a:rPr lang="en-US" b="0" i="1" smtClean="0">
                          <a:latin typeface="Cambria Math" panose="02040503050406030204" pitchFamily="18" charset="0"/>
                        </a:rPr>
                        <m:t>𝑒𝑔𝑟𝑎𝑑𝑎𝑡𝑖𝑜𝑛</m:t>
                      </m:r>
                      <m:r>
                        <a:rPr lang="en-IN" i="1">
                          <a:latin typeface="Cambria Math" panose="02040503050406030204" pitchFamily="18" charset="0"/>
                        </a:rPr>
                        <m:t>𝐹𝑎𝑐𝑡𝑜𝑟</m:t>
                      </m:r>
                      <m:r>
                        <a:rPr lang="en-IN">
                          <a:latin typeface="Cambria Math" panose="02040503050406030204" pitchFamily="18" charset="0"/>
                        </a:rPr>
                        <m:t>∗</m:t>
                      </m:r>
                      <m:r>
                        <a:rPr lang="en-US" b="0" i="1" smtClean="0">
                          <a:latin typeface="Cambria Math" panose="02040503050406030204" pitchFamily="18" charset="0"/>
                        </a:rPr>
                        <m:t>𝑇𝑟𝑎𝑛𝑠𝑚𝑖𝑠𝑠𝑖𝑜𝑛</m:t>
                      </m:r>
                      <m:r>
                        <a:rPr lang="en-IN" i="1">
                          <a:latin typeface="Cambria Math" panose="02040503050406030204" pitchFamily="18" charset="0"/>
                        </a:rPr>
                        <m:t>𝐶𝑎𝑝𝑐𝑖𝑡𝑦𝐶𝑜𝑠𝑡</m:t>
                      </m:r>
                    </m:oMath>
                  </m:oMathPara>
                </a14:m>
                <a:endParaRPr lang="en-IN" dirty="0"/>
              </a:p>
            </p:txBody>
          </p:sp>
        </mc:Choice>
        <mc:Fallback xmlns="">
          <p:sp>
            <p:nvSpPr>
              <p:cNvPr id="8" name="Rectangle 7">
                <a:extLst>
                  <a:ext uri="{FF2B5EF4-FFF2-40B4-BE49-F238E27FC236}">
                    <a16:creationId xmlns:a16="http://schemas.microsoft.com/office/drawing/2014/main" id="{10980F95-425C-47E7-9F39-05B2EC68811E}"/>
                  </a:ext>
                </a:extLst>
              </p:cNvPr>
              <p:cNvSpPr>
                <a:spLocks noRot="1" noChangeAspect="1" noMove="1" noResize="1" noEditPoints="1" noAdjustHandles="1" noChangeArrowheads="1" noChangeShapeType="1" noTextEdit="1"/>
              </p:cNvSpPr>
              <p:nvPr/>
            </p:nvSpPr>
            <p:spPr>
              <a:xfrm>
                <a:off x="1522075" y="603782"/>
                <a:ext cx="8740689" cy="1501758"/>
              </a:xfrm>
              <a:prstGeom prst="rect">
                <a:avLst/>
              </a:prstGeom>
              <a:blipFill>
                <a:blip r:embed="rId2"/>
                <a:stretch>
                  <a:fillRect t="-2033" b="-2846"/>
                </a:stretch>
              </a:blipFill>
            </p:spPr>
            <p:txBody>
              <a:bodyPr/>
              <a:lstStyle/>
              <a:p>
                <a:r>
                  <a:rPr lang="en-IN">
                    <a:noFill/>
                  </a:rPr>
                  <a:t> </a:t>
                </a:r>
              </a:p>
            </p:txBody>
          </p:sp>
        </mc:Fallback>
      </mc:AlternateContent>
      <p:graphicFrame>
        <p:nvGraphicFramePr>
          <p:cNvPr id="9" name="Table 8">
            <a:extLst>
              <a:ext uri="{FF2B5EF4-FFF2-40B4-BE49-F238E27FC236}">
                <a16:creationId xmlns="" xmlns:a16="http://schemas.microsoft.com/office/drawing/2014/main" id="{EB5E053F-2D7D-4913-A034-325380BBD3B3}"/>
              </a:ext>
            </a:extLst>
          </p:cNvPr>
          <p:cNvGraphicFramePr>
            <a:graphicFrameLocks noGrp="1"/>
          </p:cNvGraphicFramePr>
          <p:nvPr>
            <p:extLst>
              <p:ext uri="{D42A27DB-BD31-4B8C-83A1-F6EECF244321}">
                <p14:modId xmlns:p14="http://schemas.microsoft.com/office/powerpoint/2010/main" val="2892616982"/>
              </p:ext>
            </p:extLst>
          </p:nvPr>
        </p:nvGraphicFramePr>
        <p:xfrm>
          <a:off x="1225295" y="2194240"/>
          <a:ext cx="9144001" cy="3947160"/>
        </p:xfrm>
        <a:graphic>
          <a:graphicData uri="http://schemas.openxmlformats.org/drawingml/2006/table">
            <a:tbl>
              <a:tblPr firstRow="1" bandRow="1">
                <a:tableStyleId>{5C22544A-7EE6-4342-B048-85BDC9FD1C3A}</a:tableStyleId>
              </a:tblPr>
              <a:tblGrid>
                <a:gridCol w="1464816">
                  <a:extLst>
                    <a:ext uri="{9D8B030D-6E8A-4147-A177-3AD203B41FA5}">
                      <a16:colId xmlns="" xmlns:a16="http://schemas.microsoft.com/office/drawing/2014/main" val="192155810"/>
                    </a:ext>
                  </a:extLst>
                </a:gridCol>
                <a:gridCol w="949910">
                  <a:extLst>
                    <a:ext uri="{9D8B030D-6E8A-4147-A177-3AD203B41FA5}">
                      <a16:colId xmlns="" xmlns:a16="http://schemas.microsoft.com/office/drawing/2014/main" val="1358325695"/>
                    </a:ext>
                  </a:extLst>
                </a:gridCol>
                <a:gridCol w="5761608">
                  <a:extLst>
                    <a:ext uri="{9D8B030D-6E8A-4147-A177-3AD203B41FA5}">
                      <a16:colId xmlns="" xmlns:a16="http://schemas.microsoft.com/office/drawing/2014/main" val="2908618772"/>
                    </a:ext>
                  </a:extLst>
                </a:gridCol>
                <a:gridCol w="967667">
                  <a:extLst>
                    <a:ext uri="{9D8B030D-6E8A-4147-A177-3AD203B41FA5}">
                      <a16:colId xmlns="" xmlns:a16="http://schemas.microsoft.com/office/drawing/2014/main" val="677300179"/>
                    </a:ext>
                  </a:extLst>
                </a:gridCol>
              </a:tblGrid>
              <a:tr h="370840">
                <a:tc>
                  <a:txBody>
                    <a:bodyPr/>
                    <a:lstStyle/>
                    <a:p>
                      <a:r>
                        <a:rPr lang="en-IN" dirty="0"/>
                        <a:t>Parameter</a:t>
                      </a:r>
                    </a:p>
                  </a:txBody>
                  <a:tcPr/>
                </a:tc>
                <a:tc>
                  <a:txBody>
                    <a:bodyPr/>
                    <a:lstStyle/>
                    <a:p>
                      <a:r>
                        <a:rPr lang="en-IN" dirty="0"/>
                        <a:t>Unit</a:t>
                      </a:r>
                    </a:p>
                  </a:txBody>
                  <a:tcPr/>
                </a:tc>
                <a:tc>
                  <a:txBody>
                    <a:bodyPr/>
                    <a:lstStyle/>
                    <a:p>
                      <a:r>
                        <a:rPr lang="en-IN" dirty="0"/>
                        <a:t>Description</a:t>
                      </a:r>
                    </a:p>
                  </a:txBody>
                  <a:tcPr/>
                </a:tc>
                <a:tc>
                  <a:txBody>
                    <a:bodyPr/>
                    <a:lstStyle/>
                    <a:p>
                      <a:r>
                        <a:rPr lang="en-IN" dirty="0"/>
                        <a:t>Value</a:t>
                      </a:r>
                    </a:p>
                  </a:txBody>
                  <a:tcPr/>
                </a:tc>
                <a:extLst>
                  <a:ext uri="{0D108BD9-81ED-4DB2-BD59-A6C34878D82A}">
                    <a16:rowId xmlns="" xmlns:a16="http://schemas.microsoft.com/office/drawing/2014/main" val="3504767244"/>
                  </a:ext>
                </a:extLst>
              </a:tr>
              <a:tr h="370840">
                <a:tc>
                  <a:txBody>
                    <a:bodyPr/>
                    <a:lstStyle/>
                    <a:p>
                      <a:r>
                        <a:rPr lang="en-IN" dirty="0"/>
                        <a:t>RTS output</a:t>
                      </a:r>
                    </a:p>
                  </a:txBody>
                  <a:tcPr/>
                </a:tc>
                <a:tc>
                  <a:txBody>
                    <a:bodyPr/>
                    <a:lstStyle/>
                    <a:p>
                      <a:r>
                        <a:rPr lang="en-IN" dirty="0"/>
                        <a:t>kW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Rated capacity of the RTS</a:t>
                      </a:r>
                      <a:endParaRPr lang="en-IN" dirty="0"/>
                    </a:p>
                    <a:p>
                      <a:endParaRPr lang="en-IN" dirty="0"/>
                    </a:p>
                  </a:txBody>
                  <a:tcPr/>
                </a:tc>
                <a:tc>
                  <a:txBody>
                    <a:bodyPr/>
                    <a:lstStyle/>
                    <a:p>
                      <a:r>
                        <a:rPr lang="en-IN" dirty="0"/>
                        <a:t>35</a:t>
                      </a:r>
                    </a:p>
                  </a:txBody>
                  <a:tcPr/>
                </a:tc>
                <a:extLst>
                  <a:ext uri="{0D108BD9-81ED-4DB2-BD59-A6C34878D82A}">
                    <a16:rowId xmlns="" xmlns:a16="http://schemas.microsoft.com/office/drawing/2014/main" val="1781753914"/>
                  </a:ext>
                </a:extLst>
              </a:tr>
              <a:tr h="370840">
                <a:tc>
                  <a:txBody>
                    <a:bodyPr/>
                    <a:lstStyle/>
                    <a:p>
                      <a:r>
                        <a:rPr lang="en-IN" dirty="0"/>
                        <a:t>Trans. Coincidence Factor</a:t>
                      </a:r>
                    </a:p>
                  </a:txBody>
                  <a:tcPr/>
                </a:tc>
                <a:tc>
                  <a:txBody>
                    <a:bodyPr/>
                    <a:lstStyle/>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Fraction of rated RTS output that supports the transmission system at the latter’s peak. </a:t>
                      </a:r>
                      <a:endParaRPr lang="en-IN" dirty="0"/>
                    </a:p>
                    <a:p>
                      <a:endParaRPr lang="en-IN" dirty="0"/>
                    </a:p>
                  </a:txBody>
                  <a:tcPr/>
                </a:tc>
                <a:tc>
                  <a:txBody>
                    <a:bodyPr/>
                    <a:lstStyle/>
                    <a:p>
                      <a:r>
                        <a:rPr lang="en-IN" dirty="0"/>
                        <a:t>0.1434</a:t>
                      </a:r>
                    </a:p>
                  </a:txBody>
                  <a:tcPr/>
                </a:tc>
                <a:extLst>
                  <a:ext uri="{0D108BD9-81ED-4DB2-BD59-A6C34878D82A}">
                    <a16:rowId xmlns="" xmlns:a16="http://schemas.microsoft.com/office/drawing/2014/main" val="3731143958"/>
                  </a:ext>
                </a:extLst>
              </a:tr>
              <a:tr h="370840">
                <a:tc>
                  <a:txBody>
                    <a:bodyPr/>
                    <a:lstStyle/>
                    <a:p>
                      <a:r>
                        <a:rPr lang="en-IN" dirty="0"/>
                        <a:t>Degradation Factor</a:t>
                      </a:r>
                    </a:p>
                  </a:txBody>
                  <a:tcPr/>
                </a:tc>
                <a:tc>
                  <a:txBody>
                    <a:bodyPr/>
                    <a:lstStyle/>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Factor to account for the decrease in performance of the RTS system over the years</a:t>
                      </a:r>
                      <a:endParaRPr lang="en-IN" dirty="0"/>
                    </a:p>
                  </a:txBody>
                  <a:tcPr/>
                </a:tc>
                <a:tc>
                  <a:txBody>
                    <a:bodyPr/>
                    <a:lstStyle/>
                    <a:p>
                      <a:r>
                        <a:rPr lang="en-IN" dirty="0"/>
                        <a:t>0.995</a:t>
                      </a:r>
                      <a:r>
                        <a:rPr lang="en-IN" baseline="30000" dirty="0"/>
                        <a:t>Y-1</a:t>
                      </a:r>
                      <a:endParaRPr lang="en-IN" dirty="0"/>
                    </a:p>
                  </a:txBody>
                  <a:tcPr/>
                </a:tc>
                <a:extLst>
                  <a:ext uri="{0D108BD9-81ED-4DB2-BD59-A6C34878D82A}">
                    <a16:rowId xmlns="" xmlns:a16="http://schemas.microsoft.com/office/drawing/2014/main" val="3472571123"/>
                  </a:ext>
                </a:extLst>
              </a:tr>
              <a:tr h="370840">
                <a:tc>
                  <a:txBody>
                    <a:bodyPr/>
                    <a:lstStyle/>
                    <a:p>
                      <a:r>
                        <a:rPr lang="en-IN" dirty="0"/>
                        <a:t>Transmission Cap. Cost</a:t>
                      </a:r>
                    </a:p>
                  </a:txBody>
                  <a:tcPr/>
                </a:tc>
                <a:tc>
                  <a:txBody>
                    <a:bodyPr/>
                    <a:lstStyle/>
                    <a:p>
                      <a:r>
                        <a:rPr lang="en-IN" dirty="0"/>
                        <a:t>INR/kW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Normative transmission charges as decided by the Regulatory commission</a:t>
                      </a:r>
                      <a:endParaRPr lang="en-IN" dirty="0"/>
                    </a:p>
                  </a:txBody>
                  <a:tcPr/>
                </a:tc>
                <a:tc>
                  <a:txBody>
                    <a:bodyPr/>
                    <a:lstStyle/>
                    <a:p>
                      <a:r>
                        <a:rPr lang="en-IN" dirty="0"/>
                        <a:t>2970.15</a:t>
                      </a:r>
                    </a:p>
                  </a:txBody>
                  <a:tcPr/>
                </a:tc>
                <a:extLst>
                  <a:ext uri="{0D108BD9-81ED-4DB2-BD59-A6C34878D82A}">
                    <a16:rowId xmlns="" xmlns:a16="http://schemas.microsoft.com/office/drawing/2014/main" val="3129635679"/>
                  </a:ext>
                </a:extLst>
              </a:tr>
              <a:tr h="370840">
                <a:tc>
                  <a:txBody>
                    <a:bodyPr/>
                    <a:lstStyle/>
                    <a:p>
                      <a:r>
                        <a:rPr lang="en-IN" dirty="0"/>
                        <a:t>TL%</a:t>
                      </a:r>
                    </a:p>
                  </a:txBody>
                  <a:tcPr/>
                </a:tc>
                <a:tc>
                  <a:txBody>
                    <a:bodyPr/>
                    <a:lstStyle/>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Transmission loss per cent</a:t>
                      </a:r>
                      <a:endParaRPr lang="en-IN" dirty="0"/>
                    </a:p>
                  </a:txBody>
                  <a:tcPr/>
                </a:tc>
                <a:tc>
                  <a:txBody>
                    <a:bodyPr/>
                    <a:lstStyle/>
                    <a:p>
                      <a:r>
                        <a:rPr lang="en-IN" dirty="0"/>
                        <a:t>3.30%</a:t>
                      </a:r>
                    </a:p>
                  </a:txBody>
                  <a:tcPr/>
                </a:tc>
                <a:extLst>
                  <a:ext uri="{0D108BD9-81ED-4DB2-BD59-A6C34878D82A}">
                    <a16:rowId xmlns="" xmlns:a16="http://schemas.microsoft.com/office/drawing/2014/main" val="3392629080"/>
                  </a:ext>
                </a:extLst>
              </a:tr>
              <a:tr h="370840">
                <a:tc>
                  <a:txBody>
                    <a:bodyPr/>
                    <a:lstStyle/>
                    <a:p>
                      <a:r>
                        <a:rPr lang="en-IN" dirty="0"/>
                        <a:t>DL%</a:t>
                      </a:r>
                    </a:p>
                  </a:txBody>
                  <a:tcPr/>
                </a:tc>
                <a:tc>
                  <a:txBody>
                    <a:bodyPr/>
                    <a:lstStyle/>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t>Distribution loss per cent</a:t>
                      </a:r>
                    </a:p>
                  </a:txBody>
                  <a:tcPr/>
                </a:tc>
                <a:tc>
                  <a:txBody>
                    <a:bodyPr/>
                    <a:lstStyle/>
                    <a:p>
                      <a:r>
                        <a:rPr lang="en-IN" dirty="0"/>
                        <a:t>9.50%</a:t>
                      </a:r>
                    </a:p>
                  </a:txBody>
                  <a:tcPr/>
                </a:tc>
                <a:extLst>
                  <a:ext uri="{0D108BD9-81ED-4DB2-BD59-A6C34878D82A}">
                    <a16:rowId xmlns="" xmlns:a16="http://schemas.microsoft.com/office/drawing/2014/main" val="3498768447"/>
                  </a:ext>
                </a:extLst>
              </a:tr>
            </a:tbl>
          </a:graphicData>
        </a:graphic>
      </p:graphicFrame>
    </p:spTree>
    <p:extLst>
      <p:ext uri="{BB962C8B-B14F-4D97-AF65-F5344CB8AC3E}">
        <p14:creationId xmlns:p14="http://schemas.microsoft.com/office/powerpoint/2010/main" val="36034508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47</a:t>
            </a:fld>
            <a:r>
              <a:rPr lang="en-US"/>
              <a:t>|</a:t>
            </a:r>
            <a:endParaRPr lang="en-US" dirty="0"/>
          </a:p>
        </p:txBody>
      </p:sp>
      <p:sp>
        <p:nvSpPr>
          <p:cNvPr id="3" name="Title 2"/>
          <p:cNvSpPr>
            <a:spLocks noGrp="1"/>
          </p:cNvSpPr>
          <p:nvPr>
            <p:ph type="title"/>
          </p:nvPr>
        </p:nvSpPr>
        <p:spPr/>
        <p:txBody>
          <a:bodyPr/>
          <a:lstStyle/>
          <a:p>
            <a:r>
              <a:rPr lang="en-US" dirty="0"/>
              <a:t>Estimate net benefit and cost</a:t>
            </a:r>
            <a:endParaRPr lang="en-IN" dirty="0"/>
          </a:p>
        </p:txBody>
      </p:sp>
      <p:sp>
        <p:nvSpPr>
          <p:cNvPr id="5" name="Text Placeholder 4"/>
          <p:cNvSpPr>
            <a:spLocks noGrp="1"/>
          </p:cNvSpPr>
          <p:nvPr>
            <p:ph type="body" sz="quarter" idx="10"/>
          </p:nvPr>
        </p:nvSpPr>
        <p:spPr/>
        <p:txBody>
          <a:bodyPr/>
          <a:lstStyle/>
          <a:p>
            <a:endParaRPr lang="en-IN"/>
          </a:p>
        </p:txBody>
      </p:sp>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BEDC79A2-C480-4210-9050-990118814B20}"/>
                  </a:ext>
                </a:extLst>
              </p:cNvPr>
              <p:cNvSpPr/>
              <p:nvPr/>
            </p:nvSpPr>
            <p:spPr>
              <a:xfrm>
                <a:off x="296779" y="784757"/>
                <a:ext cx="8740689" cy="1609480"/>
              </a:xfrm>
              <a:prstGeom prst="rect">
                <a:avLst/>
              </a:prstGeom>
            </p:spPr>
            <p:txBody>
              <a:bodyPr wrap="square">
                <a:spAutoFit/>
              </a:bodyPr>
              <a:lstStyle/>
              <a:p>
                <a:pPr algn="ctr"/>
                <a:r>
                  <a:rPr lang="en-US" sz="2000" dirty="0">
                    <a:latin typeface="Cambria" panose="02040503050406030204" pitchFamily="18" charset="0"/>
                    <a:ea typeface="Cambria" panose="02040503050406030204" pitchFamily="18" charset="0"/>
                  </a:rPr>
                  <a:t>Avoided distribution capacity infrastructure and related O&amp;M cost</a:t>
                </a:r>
                <a:endParaRPr lang="en-US" sz="2000" i="1" dirty="0">
                  <a:latin typeface="Cambria" panose="02040503050406030204" pitchFamily="18" charset="0"/>
                  <a:ea typeface="Cambria" panose="02040503050406030204" pitchFamily="18" charset="0"/>
                </a:endParaRPr>
              </a:p>
              <a:p>
                <a:endParaRPr lang="en-US" sz="17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rPr>
                        <m:t>=</m:t>
                      </m:r>
                      <m:nary>
                        <m:naryPr>
                          <m:chr m:val="∑"/>
                          <m:subHide m:val="on"/>
                          <m:supHide m:val="on"/>
                          <m:ctrlPr>
                            <a:rPr lang="en-IN" i="1" smtClean="0">
                              <a:latin typeface="Cambria Math" charset="0"/>
                            </a:rPr>
                          </m:ctrlPr>
                        </m:naryPr>
                        <m:sub/>
                        <m:sup/>
                        <m:e>
                          <m:f>
                            <m:fPr>
                              <m:ctrlPr>
                                <a:rPr lang="en-IN" i="1">
                                  <a:latin typeface="Cambria Math" charset="0"/>
                                </a:rPr>
                              </m:ctrlPr>
                            </m:fPr>
                            <m:num>
                              <m:r>
                                <a:rPr lang="en-IN" i="1">
                                  <a:latin typeface="Cambria Math" panose="02040503050406030204" pitchFamily="18" charset="0"/>
                                </a:rPr>
                                <m:t>𝑅𝑇</m:t>
                              </m:r>
                              <m:r>
                                <a:rPr lang="en-US" b="0" i="1" smtClean="0">
                                  <a:latin typeface="Cambria Math" panose="02040503050406030204" pitchFamily="18" charset="0"/>
                                </a:rPr>
                                <m:t>𝑆</m:t>
                              </m:r>
                              <m:r>
                                <a:rPr lang="en-IN" i="1">
                                  <a:latin typeface="Cambria Math" panose="02040503050406030204" pitchFamily="18" charset="0"/>
                                </a:rPr>
                                <m:t>𝑜𝑢𝑡𝑝𝑢𝑡</m:t>
                              </m:r>
                            </m:num>
                            <m:den>
                              <m:d>
                                <m:dPr>
                                  <m:ctrlPr>
                                    <a:rPr lang="en-IN" i="1">
                                      <a:latin typeface="Cambria Math" charset="0"/>
                                    </a:rPr>
                                  </m:ctrlPr>
                                </m:dPr>
                                <m:e>
                                  <m:r>
                                    <a:rPr lang="en-IN">
                                      <a:latin typeface="Cambria Math" panose="02040503050406030204" pitchFamily="18" charset="0"/>
                                    </a:rPr>
                                    <m:t>1−</m:t>
                                  </m:r>
                                  <m:r>
                                    <a:rPr lang="en-IN" i="1">
                                      <a:latin typeface="Cambria Math" panose="02040503050406030204" pitchFamily="18" charset="0"/>
                                    </a:rPr>
                                    <m:t>𝑇𝐿</m:t>
                                  </m:r>
                                  <m:r>
                                    <a:rPr lang="en-IN">
                                      <a:latin typeface="Cambria Math" panose="02040503050406030204" pitchFamily="18" charset="0"/>
                                    </a:rPr>
                                    <m:t>%</m:t>
                                  </m:r>
                                </m:e>
                              </m:d>
                              <m:r>
                                <a:rPr lang="en-US" b="0" i="1" smtClean="0">
                                  <a:latin typeface="Cambria Math" panose="02040503050406030204" pitchFamily="18" charset="0"/>
                                </a:rPr>
                                <m:t>(1−</m:t>
                              </m:r>
                              <m:r>
                                <a:rPr lang="en-US" b="0" i="1" smtClean="0">
                                  <a:latin typeface="Cambria Math" panose="02040503050406030204" pitchFamily="18" charset="0"/>
                                </a:rPr>
                                <m:t>𝐷𝐿</m:t>
                              </m:r>
                              <m:r>
                                <a:rPr lang="en-US" b="0" i="1" smtClean="0">
                                  <a:latin typeface="Cambria Math" panose="02040503050406030204" pitchFamily="18" charset="0"/>
                                </a:rPr>
                                <m:t>%)</m:t>
                              </m:r>
                            </m:den>
                          </m:f>
                          <m:r>
                            <a:rPr lang="en-US" b="0" i="1" smtClean="0">
                              <a:latin typeface="Cambria Math" panose="02040503050406030204" pitchFamily="18" charset="0"/>
                            </a:rPr>
                            <m:t>∗</m:t>
                          </m:r>
                        </m:e>
                      </m:nary>
                      <m:r>
                        <a:rPr lang="en-US" b="0" i="1" smtClean="0">
                          <a:latin typeface="Cambria Math" panose="02040503050406030204" pitchFamily="18" charset="0"/>
                        </a:rPr>
                        <m:t>𝐷𝑖𝑠𝑡𝑟𝑖𝑏𝑢𝑡𝑖𝑜𝑛𝐶</m:t>
                      </m:r>
                      <m:r>
                        <a:rPr lang="en-IN" i="1">
                          <a:latin typeface="Cambria Math" panose="02040503050406030204" pitchFamily="18" charset="0"/>
                        </a:rPr>
                        <m:t>𝑜𝑖𝑛𝑐𝑖𝑑𝑒𝑛𝑡𝐹𝑎𝑐𝑡𝑜𝑟</m:t>
                      </m:r>
                      <m:r>
                        <a:rPr lang="en-IN">
                          <a:latin typeface="Cambria Math" panose="02040503050406030204" pitchFamily="18" charset="0"/>
                        </a:rPr>
                        <m:t>∗</m:t>
                      </m:r>
                      <m:r>
                        <a:rPr lang="en-IN" i="1">
                          <a:latin typeface="Cambria Math" panose="02040503050406030204" pitchFamily="18" charset="0"/>
                        </a:rPr>
                        <m:t>𝐷</m:t>
                      </m:r>
                      <m:r>
                        <a:rPr lang="en-US" b="0" i="1" smtClean="0">
                          <a:latin typeface="Cambria Math" panose="02040503050406030204" pitchFamily="18" charset="0"/>
                        </a:rPr>
                        <m:t>𝑒𝑔𝑟𝑎𝑑𝑎𝑡𝑖𝑜𝑛</m:t>
                      </m:r>
                      <m:r>
                        <a:rPr lang="en-IN" i="1">
                          <a:latin typeface="Cambria Math" panose="02040503050406030204" pitchFamily="18" charset="0"/>
                        </a:rPr>
                        <m:t>𝐹𝑎𝑐𝑡𝑜𝑟</m:t>
                      </m:r>
                      <m:r>
                        <a:rPr lang="en-IN">
                          <a:latin typeface="Cambria Math" panose="02040503050406030204" pitchFamily="18" charset="0"/>
                        </a:rPr>
                        <m:t>∗</m:t>
                      </m:r>
                      <m:r>
                        <a:rPr lang="en-US" b="0" i="1" smtClean="0">
                          <a:latin typeface="Cambria Math" panose="02040503050406030204" pitchFamily="18" charset="0"/>
                        </a:rPr>
                        <m:t>𝐷𝑖𝑠𝑡𝑟𝑖𝑏𝑢𝑡𝑖𝑜𝑛</m:t>
                      </m:r>
                      <m:r>
                        <a:rPr lang="en-IN" i="1">
                          <a:latin typeface="Cambria Math" panose="02040503050406030204" pitchFamily="18" charset="0"/>
                        </a:rPr>
                        <m:t>𝐶𝑎𝑝𝑐𝑖𝑡𝑦𝐶𝑜𝑠𝑡</m:t>
                      </m:r>
                    </m:oMath>
                  </m:oMathPara>
                </a14:m>
                <a:endParaRPr lang="en-IN" dirty="0"/>
              </a:p>
            </p:txBody>
          </p:sp>
        </mc:Choice>
        <mc:Fallback xmlns="">
          <p:sp>
            <p:nvSpPr>
              <p:cNvPr id="7" name="Rectangle 6">
                <a:extLst>
                  <a:ext uri="{FF2B5EF4-FFF2-40B4-BE49-F238E27FC236}">
                    <a16:creationId xmlns:a16="http://schemas.microsoft.com/office/drawing/2014/main" id="{BEDC79A2-C480-4210-9050-990118814B20}"/>
                  </a:ext>
                </a:extLst>
              </p:cNvPr>
              <p:cNvSpPr>
                <a:spLocks noRot="1" noChangeAspect="1" noMove="1" noResize="1" noEditPoints="1" noAdjustHandles="1" noChangeArrowheads="1" noChangeShapeType="1" noTextEdit="1"/>
              </p:cNvSpPr>
              <p:nvPr/>
            </p:nvSpPr>
            <p:spPr>
              <a:xfrm>
                <a:off x="296779" y="784757"/>
                <a:ext cx="8740689" cy="1609480"/>
              </a:xfrm>
              <a:prstGeom prst="rect">
                <a:avLst/>
              </a:prstGeom>
              <a:blipFill>
                <a:blip r:embed="rId2"/>
                <a:stretch>
                  <a:fillRect t="-2273" b="-227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 xmlns:a16="http://schemas.microsoft.com/office/drawing/2014/main" id="{39057866-138F-4DE3-BF01-A52405201B56}"/>
                  </a:ext>
                </a:extLst>
              </p:cNvPr>
              <p:cNvSpPr>
                <a:spLocks noGrp="1"/>
              </p:cNvSpPr>
              <p:nvPr>
                <p:ph idx="1"/>
              </p:nvPr>
            </p:nvSpPr>
            <p:spPr>
              <a:xfrm>
                <a:off x="489285" y="3506066"/>
                <a:ext cx="3254943" cy="1227373"/>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IN" sz="1800" b="0" i="1" smtClean="0">
                              <a:latin typeface="Cambria Math" charset="0"/>
                            </a:rPr>
                          </m:ctrlPr>
                        </m:sSubPr>
                        <m:e>
                          <m:r>
                            <a:rPr lang="en-IN" sz="1800" b="0" i="1" smtClean="0">
                              <a:latin typeface="Cambria Math" panose="02040503050406030204" pitchFamily="18" charset="0"/>
                            </a:rPr>
                            <m:t>𝑡</m:t>
                          </m:r>
                        </m:e>
                        <m:sub>
                          <m:r>
                            <a:rPr lang="en-IN" sz="1800" b="0" i="1" smtClean="0">
                              <a:latin typeface="Cambria Math" panose="02040503050406030204" pitchFamily="18" charset="0"/>
                            </a:rPr>
                            <m:t>𝑜𝑙𝑑</m:t>
                          </m:r>
                        </m:sub>
                      </m:sSub>
                      <m:r>
                        <a:rPr lang="en-IN" sz="1800" b="0" i="1" smtClean="0">
                          <a:latin typeface="Cambria Math" panose="02040503050406030204" pitchFamily="18" charset="0"/>
                        </a:rPr>
                        <m:t>=</m:t>
                      </m:r>
                      <m:f>
                        <m:fPr>
                          <m:ctrlPr>
                            <a:rPr lang="en-IN" sz="1800" b="0" i="1" smtClean="0">
                              <a:latin typeface="Cambria Math" charset="0"/>
                            </a:rPr>
                          </m:ctrlPr>
                        </m:fPr>
                        <m:num>
                          <m:func>
                            <m:funcPr>
                              <m:ctrlPr>
                                <a:rPr lang="en-IN" sz="1800" b="0" i="1" smtClean="0">
                                  <a:latin typeface="Cambria Math" charset="0"/>
                                </a:rPr>
                              </m:ctrlPr>
                            </m:funcPr>
                            <m:fName>
                              <m:r>
                                <m:rPr>
                                  <m:sty m:val="p"/>
                                </m:rPr>
                                <a:rPr lang="en-IN" sz="1800" b="0" i="0" smtClean="0">
                                  <a:latin typeface="Cambria Math" panose="02040503050406030204" pitchFamily="18" charset="0"/>
                                </a:rPr>
                                <m:t>log</m:t>
                              </m:r>
                            </m:fName>
                            <m:e>
                              <m:d>
                                <m:dPr>
                                  <m:ctrlPr>
                                    <a:rPr lang="en-IN" sz="1800" b="0" i="1" smtClean="0">
                                      <a:latin typeface="Cambria Math" charset="0"/>
                                    </a:rPr>
                                  </m:ctrlPr>
                                </m:dPr>
                                <m:e>
                                  <m:f>
                                    <m:fPr>
                                      <m:ctrlPr>
                                        <a:rPr lang="en-IN" sz="1800" b="0" i="1" smtClean="0">
                                          <a:latin typeface="Cambria Math" charset="0"/>
                                        </a:rPr>
                                      </m:ctrlPr>
                                    </m:fPr>
                                    <m:num>
                                      <m:r>
                                        <a:rPr lang="en-IN" sz="1800" b="0" i="1" smtClean="0">
                                          <a:latin typeface="Cambria Math" panose="02040503050406030204" pitchFamily="18" charset="0"/>
                                        </a:rPr>
                                        <m:t>𝐷𝑇𝐶𝑎𝑝𝑎𝑐𝑖𝑡𝑦</m:t>
                                      </m:r>
                                    </m:num>
                                    <m:den>
                                      <m:r>
                                        <a:rPr lang="en-IN" sz="1800" b="0" i="1" smtClean="0">
                                          <a:latin typeface="Cambria Math" panose="02040503050406030204" pitchFamily="18" charset="0"/>
                                        </a:rPr>
                                        <m:t>𝑃𝑒𝑎𝑘𝐿𝑜𝑎𝑑𝑖𝑛𝑔</m:t>
                                      </m:r>
                                    </m:den>
                                  </m:f>
                                </m:e>
                              </m:d>
                            </m:e>
                          </m:func>
                        </m:num>
                        <m:den>
                          <m:func>
                            <m:funcPr>
                              <m:ctrlPr>
                                <a:rPr lang="en-IN" sz="1800" b="0" i="1" smtClean="0">
                                  <a:latin typeface="Cambria Math" charset="0"/>
                                </a:rPr>
                              </m:ctrlPr>
                            </m:funcPr>
                            <m:fName>
                              <m:r>
                                <m:rPr>
                                  <m:sty m:val="p"/>
                                </m:rPr>
                                <a:rPr lang="en-IN" sz="1800" b="0" i="0" smtClean="0">
                                  <a:latin typeface="Cambria Math" panose="02040503050406030204" pitchFamily="18" charset="0"/>
                                </a:rPr>
                                <m:t>log</m:t>
                              </m:r>
                            </m:fName>
                            <m:e>
                              <m:d>
                                <m:dPr>
                                  <m:ctrlPr>
                                    <a:rPr lang="en-IN" sz="1800" b="0" i="1" smtClean="0">
                                      <a:latin typeface="Cambria Math" charset="0"/>
                                    </a:rPr>
                                  </m:ctrlPr>
                                </m:dPr>
                                <m:e>
                                  <m:r>
                                    <a:rPr lang="en-IN" sz="1800" b="0" i="1" smtClean="0">
                                      <a:latin typeface="Cambria Math" panose="02040503050406030204" pitchFamily="18" charset="0"/>
                                    </a:rPr>
                                    <m:t>1+</m:t>
                                  </m:r>
                                  <m:r>
                                    <a:rPr lang="en-IN" sz="1800" b="0" i="1" smtClean="0">
                                      <a:latin typeface="Cambria Math" panose="02040503050406030204" pitchFamily="18" charset="0"/>
                                    </a:rPr>
                                    <m:t>𝐺𝑟𝑜𝑤𝑡h𝑅𝑎𝑡𝑒</m:t>
                                  </m:r>
                                </m:e>
                              </m:d>
                            </m:e>
                          </m:func>
                        </m:den>
                      </m:f>
                    </m:oMath>
                  </m:oMathPara>
                </a14:m>
                <a:endParaRPr lang="en-IN" sz="2600" b="0" dirty="0"/>
              </a:p>
            </p:txBody>
          </p:sp>
        </mc:Choice>
        <mc:Fallback xmlns="">
          <p:sp>
            <p:nvSpPr>
              <p:cNvPr id="10" name="Content Placeholder 2">
                <a:extLst>
                  <a:ext uri="{FF2B5EF4-FFF2-40B4-BE49-F238E27FC236}">
                    <a16:creationId xmlns:a16="http://schemas.microsoft.com/office/drawing/2014/main" id="{39057866-138F-4DE3-BF01-A52405201B56}"/>
                  </a:ext>
                </a:extLst>
              </p:cNvPr>
              <p:cNvSpPr>
                <a:spLocks noGrp="1" noRot="1" noChangeAspect="1" noMove="1" noResize="1" noEditPoints="1" noAdjustHandles="1" noChangeArrowheads="1" noChangeShapeType="1" noTextEdit="1"/>
              </p:cNvSpPr>
              <p:nvPr>
                <p:ph idx="1"/>
              </p:nvPr>
            </p:nvSpPr>
            <p:spPr>
              <a:xfrm>
                <a:off x="489285" y="3506066"/>
                <a:ext cx="3254943" cy="1227373"/>
              </a:xfr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23275" y="5041116"/>
                <a:ext cx="7512518" cy="9005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i="1">
                              <a:latin typeface="Cambria Math" charset="0"/>
                            </a:rPr>
                          </m:ctrlPr>
                        </m:sSubPr>
                        <m:e>
                          <m:r>
                            <a:rPr lang="en-IN" i="1">
                              <a:latin typeface="Cambria Math" panose="02040503050406030204" pitchFamily="18" charset="0"/>
                            </a:rPr>
                            <m:t>𝑡</m:t>
                          </m:r>
                        </m:e>
                        <m:sub>
                          <m:r>
                            <a:rPr lang="en-IN" i="1">
                              <a:latin typeface="Cambria Math" panose="02040503050406030204" pitchFamily="18" charset="0"/>
                            </a:rPr>
                            <m:t>𝑛𝑒𝑤</m:t>
                          </m:r>
                        </m:sub>
                      </m:sSub>
                      <m:r>
                        <a:rPr lang="en-IN" i="1">
                          <a:latin typeface="Cambria Math" panose="02040503050406030204" pitchFamily="18" charset="0"/>
                        </a:rPr>
                        <m:t>=</m:t>
                      </m:r>
                      <m:f>
                        <m:fPr>
                          <m:ctrlPr>
                            <a:rPr lang="en-IN" i="1">
                              <a:latin typeface="Cambria Math" charset="0"/>
                            </a:rPr>
                          </m:ctrlPr>
                        </m:fPr>
                        <m:num>
                          <m:func>
                            <m:funcPr>
                              <m:ctrlPr>
                                <a:rPr lang="en-IN" i="1">
                                  <a:latin typeface="Cambria Math" charset="0"/>
                                </a:rPr>
                              </m:ctrlPr>
                            </m:funcPr>
                            <m:fName>
                              <m:r>
                                <m:rPr>
                                  <m:sty m:val="p"/>
                                </m:rPr>
                                <a:rPr lang="en-IN">
                                  <a:latin typeface="Cambria Math" panose="02040503050406030204" pitchFamily="18" charset="0"/>
                                </a:rPr>
                                <m:t>log</m:t>
                              </m:r>
                            </m:fName>
                            <m:e>
                              <m:d>
                                <m:dPr>
                                  <m:ctrlPr>
                                    <a:rPr lang="en-IN" i="1">
                                      <a:latin typeface="Cambria Math" charset="0"/>
                                    </a:rPr>
                                  </m:ctrlPr>
                                </m:dPr>
                                <m:e>
                                  <m:f>
                                    <m:fPr>
                                      <m:ctrlPr>
                                        <a:rPr lang="en-IN" i="1">
                                          <a:latin typeface="Cambria Math" charset="0"/>
                                        </a:rPr>
                                      </m:ctrlPr>
                                    </m:fPr>
                                    <m:num>
                                      <m:r>
                                        <a:rPr lang="en-IN" i="1">
                                          <a:latin typeface="Cambria Math" panose="02040503050406030204" pitchFamily="18" charset="0"/>
                                        </a:rPr>
                                        <m:t>𝐷𝑇𝐶𝑎𝑝𝑎𝑐𝑖𝑡𝑦</m:t>
                                      </m:r>
                                      <m:r>
                                        <a:rPr lang="en-IN" i="1">
                                          <a:latin typeface="Cambria Math" panose="02040503050406030204" pitchFamily="18" charset="0"/>
                                        </a:rPr>
                                        <m:t>+</m:t>
                                      </m:r>
                                      <m:r>
                                        <a:rPr lang="en-IN" i="1">
                                          <a:latin typeface="Cambria Math" panose="02040503050406030204" pitchFamily="18" charset="0"/>
                                        </a:rPr>
                                        <m:t>𝑅𝑇𝑆𝑜𝑢𝑡𝑝𝑢𝑡</m:t>
                                      </m:r>
                                      <m:r>
                                        <a:rPr lang="en-IN" i="1">
                                          <a:latin typeface="Cambria Math" panose="02040503050406030204" pitchFamily="18" charset="0"/>
                                        </a:rPr>
                                        <m:t>∗</m:t>
                                      </m:r>
                                      <m:r>
                                        <a:rPr lang="en-IN" i="1">
                                          <a:latin typeface="Cambria Math" panose="02040503050406030204" pitchFamily="18" charset="0"/>
                                        </a:rPr>
                                        <m:t>𝐷𝑖𝑠𝑡𝑟𝑖𝑏𝑢𝑡𝑖𝑜𝑛𝐶𝑜𝑖𝑛𝑐𝑖𝑑𝑒𝑛𝑐𝑒𝐹𝑎𝑐𝑡𝑜𝑟</m:t>
                                      </m:r>
                                    </m:num>
                                    <m:den>
                                      <m:r>
                                        <a:rPr lang="en-IN" i="1">
                                          <a:latin typeface="Cambria Math" panose="02040503050406030204" pitchFamily="18" charset="0"/>
                                        </a:rPr>
                                        <m:t>𝑃𝑒𝑎𝑘𝐿𝑜𝑎𝑑𝑖𝑛𝑔</m:t>
                                      </m:r>
                                    </m:den>
                                  </m:f>
                                </m:e>
                              </m:d>
                            </m:e>
                          </m:func>
                        </m:num>
                        <m:den>
                          <m:func>
                            <m:funcPr>
                              <m:ctrlPr>
                                <a:rPr lang="en-IN" i="1">
                                  <a:latin typeface="Cambria Math" charset="0"/>
                                </a:rPr>
                              </m:ctrlPr>
                            </m:funcPr>
                            <m:fName>
                              <m:r>
                                <m:rPr>
                                  <m:sty m:val="p"/>
                                </m:rPr>
                                <a:rPr lang="en-IN">
                                  <a:latin typeface="Cambria Math" panose="02040503050406030204" pitchFamily="18" charset="0"/>
                                </a:rPr>
                                <m:t>log</m:t>
                              </m:r>
                            </m:fName>
                            <m:e>
                              <m:d>
                                <m:dPr>
                                  <m:ctrlPr>
                                    <a:rPr lang="en-IN" i="1">
                                      <a:latin typeface="Cambria Math" charset="0"/>
                                    </a:rPr>
                                  </m:ctrlPr>
                                </m:dPr>
                                <m:e>
                                  <m:r>
                                    <a:rPr lang="en-IN" i="1">
                                      <a:latin typeface="Cambria Math" panose="02040503050406030204" pitchFamily="18" charset="0"/>
                                    </a:rPr>
                                    <m:t>1+</m:t>
                                  </m:r>
                                  <m:r>
                                    <a:rPr lang="en-IN" i="1">
                                      <a:latin typeface="Cambria Math" panose="02040503050406030204" pitchFamily="18" charset="0"/>
                                    </a:rPr>
                                    <m:t>𝐺𝑟𝑜𝑤𝑡h𝑅𝑎𝑡𝑒</m:t>
                                  </m:r>
                                </m:e>
                              </m:d>
                            </m:e>
                          </m:func>
                        </m:den>
                      </m:f>
                    </m:oMath>
                  </m:oMathPara>
                </a14:m>
                <a:endParaRPr lang="en-IN" dirty="0"/>
              </a:p>
            </p:txBody>
          </p:sp>
        </mc:Choice>
        <mc:Fallback xmlns="">
          <p:sp>
            <p:nvSpPr>
              <p:cNvPr id="11" name="Rectangle 10"/>
              <p:cNvSpPr>
                <a:spLocks noRot="1" noChangeAspect="1" noMove="1" noResize="1" noEditPoints="1" noAdjustHandles="1" noChangeArrowheads="1" noChangeShapeType="1" noTextEdit="1"/>
              </p:cNvSpPr>
              <p:nvPr/>
            </p:nvSpPr>
            <p:spPr>
              <a:xfrm>
                <a:off x="423275" y="5041116"/>
                <a:ext cx="7512518" cy="900568"/>
              </a:xfrm>
              <a:prstGeom prst="rect">
                <a:avLst/>
              </a:prstGeom>
              <a:blipFill>
                <a:blip r:embed="rId4"/>
                <a:stretch>
                  <a:fillRect/>
                </a:stretch>
              </a:blipFill>
            </p:spPr>
            <p:txBody>
              <a:bodyPr/>
              <a:lstStyle/>
              <a:p>
                <a:r>
                  <a:rPr lang="en-IN">
                    <a:noFill/>
                  </a:rPr>
                  <a:t> </a:t>
                </a:r>
              </a:p>
            </p:txBody>
          </p:sp>
        </mc:Fallback>
      </mc:AlternateContent>
      <p:sp>
        <p:nvSpPr>
          <p:cNvPr id="12" name="TextBox 11"/>
          <p:cNvSpPr txBox="1"/>
          <p:nvPr/>
        </p:nvSpPr>
        <p:spPr>
          <a:xfrm>
            <a:off x="423275" y="2779779"/>
            <a:ext cx="4091207"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Time deferred to upgrade DT</a:t>
            </a:r>
            <a:endParaRPr lang="en-IN" sz="2000" dirty="0"/>
          </a:p>
        </p:txBody>
      </p:sp>
    </p:spTree>
    <p:extLst>
      <p:ext uri="{BB962C8B-B14F-4D97-AF65-F5344CB8AC3E}">
        <p14:creationId xmlns:p14="http://schemas.microsoft.com/office/powerpoint/2010/main" val="278964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48</a:t>
            </a:fld>
            <a:r>
              <a:rPr lang="en-US"/>
              <a:t>|</a:t>
            </a:r>
            <a:endParaRPr lang="en-US" dirty="0"/>
          </a:p>
        </p:txBody>
      </p:sp>
      <p:sp>
        <p:nvSpPr>
          <p:cNvPr id="3" name="Title 2"/>
          <p:cNvSpPr>
            <a:spLocks noGrp="1"/>
          </p:cNvSpPr>
          <p:nvPr>
            <p:ph type="title"/>
          </p:nvPr>
        </p:nvSpPr>
        <p:spPr/>
        <p:txBody>
          <a:bodyPr/>
          <a:lstStyle/>
          <a:p>
            <a:r>
              <a:rPr lang="en-US" dirty="0"/>
              <a:t>Estimate net benefit and cost</a:t>
            </a:r>
            <a:endParaRPr lang="en-IN" dirty="0"/>
          </a:p>
        </p:txBody>
      </p:sp>
      <p:sp>
        <p:nvSpPr>
          <p:cNvPr id="5" name="Text Placeholder 4"/>
          <p:cNvSpPr>
            <a:spLocks noGrp="1"/>
          </p:cNvSpPr>
          <p:nvPr>
            <p:ph type="body" sz="quarter" idx="10"/>
          </p:nvPr>
        </p:nvSpPr>
        <p:spPr/>
        <p:txBody>
          <a:bodyPr/>
          <a:lstStyle/>
          <a:p>
            <a:endParaRPr lang="en-IN"/>
          </a:p>
        </p:txBody>
      </p:sp>
      <p:graphicFrame>
        <p:nvGraphicFramePr>
          <p:cNvPr id="7" name="Table 6">
            <a:extLst>
              <a:ext uri="{FF2B5EF4-FFF2-40B4-BE49-F238E27FC236}">
                <a16:creationId xmlns="" xmlns:a16="http://schemas.microsoft.com/office/drawing/2014/main" id="{93FE8F40-083B-4E33-9DF5-E5AF861F4EAC}"/>
              </a:ext>
            </a:extLst>
          </p:cNvPr>
          <p:cNvGraphicFramePr>
            <a:graphicFrameLocks noGrp="1"/>
          </p:cNvGraphicFramePr>
          <p:nvPr>
            <p:extLst>
              <p:ext uri="{D42A27DB-BD31-4B8C-83A1-F6EECF244321}">
                <p14:modId xmlns:p14="http://schemas.microsoft.com/office/powerpoint/2010/main" val="4144508749"/>
              </p:ext>
            </p:extLst>
          </p:nvPr>
        </p:nvGraphicFramePr>
        <p:xfrm>
          <a:off x="1554479" y="2049231"/>
          <a:ext cx="9144001" cy="3677920"/>
        </p:xfrm>
        <a:graphic>
          <a:graphicData uri="http://schemas.openxmlformats.org/drawingml/2006/table">
            <a:tbl>
              <a:tblPr firstRow="1" bandRow="1">
                <a:tableStyleId>{5C22544A-7EE6-4342-B048-85BDC9FD1C3A}</a:tableStyleId>
              </a:tblPr>
              <a:tblGrid>
                <a:gridCol w="1464816">
                  <a:extLst>
                    <a:ext uri="{9D8B030D-6E8A-4147-A177-3AD203B41FA5}">
                      <a16:colId xmlns="" xmlns:a16="http://schemas.microsoft.com/office/drawing/2014/main" val="192155810"/>
                    </a:ext>
                  </a:extLst>
                </a:gridCol>
                <a:gridCol w="949910">
                  <a:extLst>
                    <a:ext uri="{9D8B030D-6E8A-4147-A177-3AD203B41FA5}">
                      <a16:colId xmlns="" xmlns:a16="http://schemas.microsoft.com/office/drawing/2014/main" val="1358325695"/>
                    </a:ext>
                  </a:extLst>
                </a:gridCol>
                <a:gridCol w="5761608">
                  <a:extLst>
                    <a:ext uri="{9D8B030D-6E8A-4147-A177-3AD203B41FA5}">
                      <a16:colId xmlns="" xmlns:a16="http://schemas.microsoft.com/office/drawing/2014/main" val="2908618772"/>
                    </a:ext>
                  </a:extLst>
                </a:gridCol>
                <a:gridCol w="967667">
                  <a:extLst>
                    <a:ext uri="{9D8B030D-6E8A-4147-A177-3AD203B41FA5}">
                      <a16:colId xmlns="" xmlns:a16="http://schemas.microsoft.com/office/drawing/2014/main" val="677300179"/>
                    </a:ext>
                  </a:extLst>
                </a:gridCol>
              </a:tblGrid>
              <a:tr h="370840">
                <a:tc>
                  <a:txBody>
                    <a:bodyPr/>
                    <a:lstStyle/>
                    <a:p>
                      <a:r>
                        <a:rPr lang="en-IN" dirty="0"/>
                        <a:t>Parameter</a:t>
                      </a:r>
                    </a:p>
                  </a:txBody>
                  <a:tcPr/>
                </a:tc>
                <a:tc>
                  <a:txBody>
                    <a:bodyPr/>
                    <a:lstStyle/>
                    <a:p>
                      <a:r>
                        <a:rPr lang="en-IN" dirty="0"/>
                        <a:t>Unit</a:t>
                      </a:r>
                    </a:p>
                  </a:txBody>
                  <a:tcPr/>
                </a:tc>
                <a:tc>
                  <a:txBody>
                    <a:bodyPr/>
                    <a:lstStyle/>
                    <a:p>
                      <a:r>
                        <a:rPr lang="en-IN" dirty="0"/>
                        <a:t>Description</a:t>
                      </a:r>
                    </a:p>
                  </a:txBody>
                  <a:tcPr/>
                </a:tc>
                <a:tc>
                  <a:txBody>
                    <a:bodyPr/>
                    <a:lstStyle/>
                    <a:p>
                      <a:r>
                        <a:rPr lang="en-IN" dirty="0"/>
                        <a:t>Value</a:t>
                      </a:r>
                    </a:p>
                  </a:txBody>
                  <a:tcPr/>
                </a:tc>
                <a:extLst>
                  <a:ext uri="{0D108BD9-81ED-4DB2-BD59-A6C34878D82A}">
                    <a16:rowId xmlns="" xmlns:a16="http://schemas.microsoft.com/office/drawing/2014/main" val="3504767244"/>
                  </a:ext>
                </a:extLst>
              </a:tr>
              <a:tr h="370840">
                <a:tc>
                  <a:txBody>
                    <a:bodyPr/>
                    <a:lstStyle/>
                    <a:p>
                      <a:r>
                        <a:rPr lang="en-IN" dirty="0"/>
                        <a:t>RTS output</a:t>
                      </a:r>
                    </a:p>
                  </a:txBody>
                  <a:tcPr/>
                </a:tc>
                <a:tc>
                  <a:txBody>
                    <a:bodyPr/>
                    <a:lstStyle/>
                    <a:p>
                      <a:r>
                        <a:rPr lang="en-IN" dirty="0"/>
                        <a:t>kW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Rated capacity of the RTS</a:t>
                      </a:r>
                      <a:endParaRPr lang="en-IN" dirty="0"/>
                    </a:p>
                    <a:p>
                      <a:endParaRPr lang="en-IN" dirty="0"/>
                    </a:p>
                  </a:txBody>
                  <a:tcPr/>
                </a:tc>
                <a:tc>
                  <a:txBody>
                    <a:bodyPr/>
                    <a:lstStyle/>
                    <a:p>
                      <a:r>
                        <a:rPr lang="en-IN" dirty="0"/>
                        <a:t>35</a:t>
                      </a:r>
                    </a:p>
                  </a:txBody>
                  <a:tcPr/>
                </a:tc>
                <a:extLst>
                  <a:ext uri="{0D108BD9-81ED-4DB2-BD59-A6C34878D82A}">
                    <a16:rowId xmlns="" xmlns:a16="http://schemas.microsoft.com/office/drawing/2014/main" val="1781753914"/>
                  </a:ext>
                </a:extLst>
              </a:tr>
              <a:tr h="370840">
                <a:tc>
                  <a:txBody>
                    <a:bodyPr/>
                    <a:lstStyle/>
                    <a:p>
                      <a:r>
                        <a:rPr lang="en-IN" dirty="0"/>
                        <a:t>Distribution Coincidence Factor</a:t>
                      </a:r>
                    </a:p>
                  </a:txBody>
                  <a:tcPr/>
                </a:tc>
                <a:tc>
                  <a:txBody>
                    <a:bodyPr/>
                    <a:lstStyle/>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Fraction of rated RTS output that supports the distribution transformer at the latter’s peak. </a:t>
                      </a:r>
                      <a:endParaRPr lang="en-IN" dirty="0"/>
                    </a:p>
                    <a:p>
                      <a:endParaRPr lang="en-IN" dirty="0"/>
                    </a:p>
                  </a:txBody>
                  <a:tcPr/>
                </a:tc>
                <a:tc>
                  <a:txBody>
                    <a:bodyPr/>
                    <a:lstStyle/>
                    <a:p>
                      <a:r>
                        <a:rPr lang="en-IN" dirty="0"/>
                        <a:t>0.1353</a:t>
                      </a:r>
                    </a:p>
                  </a:txBody>
                  <a:tcPr/>
                </a:tc>
                <a:extLst>
                  <a:ext uri="{0D108BD9-81ED-4DB2-BD59-A6C34878D82A}">
                    <a16:rowId xmlns="" xmlns:a16="http://schemas.microsoft.com/office/drawing/2014/main" val="3731143958"/>
                  </a:ext>
                </a:extLst>
              </a:tr>
              <a:tr h="370840">
                <a:tc>
                  <a:txBody>
                    <a:bodyPr/>
                    <a:lstStyle/>
                    <a:p>
                      <a:r>
                        <a:rPr lang="en-IN" dirty="0"/>
                        <a:t>Degradation Factor</a:t>
                      </a:r>
                    </a:p>
                  </a:txBody>
                  <a:tcPr/>
                </a:tc>
                <a:tc>
                  <a:txBody>
                    <a:bodyPr/>
                    <a:lstStyle/>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Factor to account for the decrease in performance of the RTS system over the years</a:t>
                      </a:r>
                      <a:endParaRPr lang="en-IN" dirty="0"/>
                    </a:p>
                  </a:txBody>
                  <a:tcPr/>
                </a:tc>
                <a:tc>
                  <a:txBody>
                    <a:bodyPr/>
                    <a:lstStyle/>
                    <a:p>
                      <a:r>
                        <a:rPr lang="en-IN" dirty="0"/>
                        <a:t>0.995</a:t>
                      </a:r>
                      <a:r>
                        <a:rPr lang="en-IN" baseline="30000" dirty="0"/>
                        <a:t>Y-1</a:t>
                      </a:r>
                      <a:endParaRPr lang="en-IN" dirty="0"/>
                    </a:p>
                  </a:txBody>
                  <a:tcPr/>
                </a:tc>
                <a:extLst>
                  <a:ext uri="{0D108BD9-81ED-4DB2-BD59-A6C34878D82A}">
                    <a16:rowId xmlns="" xmlns:a16="http://schemas.microsoft.com/office/drawing/2014/main" val="3472571123"/>
                  </a:ext>
                </a:extLst>
              </a:tr>
              <a:tr h="370840">
                <a:tc>
                  <a:txBody>
                    <a:bodyPr/>
                    <a:lstStyle/>
                    <a:p>
                      <a:r>
                        <a:rPr lang="en-IN" dirty="0"/>
                        <a:t>DT Capacity</a:t>
                      </a:r>
                    </a:p>
                  </a:txBody>
                  <a:tcPr/>
                </a:tc>
                <a:tc>
                  <a:txBody>
                    <a:bodyPr/>
                    <a:lstStyle/>
                    <a:p>
                      <a:r>
                        <a:rPr lang="en-IN" dirty="0"/>
                        <a:t>kVA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t>Rated capacity of the distribution transformer</a:t>
                      </a:r>
                    </a:p>
                  </a:txBody>
                  <a:tcPr/>
                </a:tc>
                <a:tc>
                  <a:txBody>
                    <a:bodyPr/>
                    <a:lstStyle/>
                    <a:p>
                      <a:r>
                        <a:rPr lang="en-IN" dirty="0"/>
                        <a:t>100 </a:t>
                      </a:r>
                    </a:p>
                  </a:txBody>
                  <a:tcPr/>
                </a:tc>
                <a:extLst>
                  <a:ext uri="{0D108BD9-81ED-4DB2-BD59-A6C34878D82A}">
                    <a16:rowId xmlns="" xmlns:a16="http://schemas.microsoft.com/office/drawing/2014/main" val="3392629080"/>
                  </a:ext>
                </a:extLst>
              </a:tr>
              <a:tr h="370840">
                <a:tc>
                  <a:txBody>
                    <a:bodyPr/>
                    <a:lstStyle/>
                    <a:p>
                      <a:r>
                        <a:rPr lang="en-IN" dirty="0"/>
                        <a:t>Peak Loading</a:t>
                      </a:r>
                    </a:p>
                  </a:txBody>
                  <a:tcPr/>
                </a:tc>
                <a:tc>
                  <a:txBody>
                    <a:bodyPr/>
                    <a:lstStyle/>
                    <a:p>
                      <a:r>
                        <a:rPr lang="en-IN" dirty="0"/>
                        <a:t>kVA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90</a:t>
                      </a:r>
                      <a:r>
                        <a:rPr lang="en-US" baseline="30000" dirty="0"/>
                        <a:t>th</a:t>
                      </a:r>
                      <a:r>
                        <a:rPr lang="en-US" dirty="0"/>
                        <a:t> percentile DT loading in the last one year</a:t>
                      </a:r>
                      <a:endParaRPr lang="en-IN" dirty="0"/>
                    </a:p>
                  </a:txBody>
                  <a:tcPr/>
                </a:tc>
                <a:tc>
                  <a:txBody>
                    <a:bodyPr/>
                    <a:lstStyle/>
                    <a:p>
                      <a:r>
                        <a:rPr lang="en-IN" dirty="0"/>
                        <a:t>89.3734</a:t>
                      </a:r>
                    </a:p>
                  </a:txBody>
                  <a:tcPr/>
                </a:tc>
                <a:extLst>
                  <a:ext uri="{0D108BD9-81ED-4DB2-BD59-A6C34878D82A}">
                    <a16:rowId xmlns="" xmlns:a16="http://schemas.microsoft.com/office/drawing/2014/main" val="3498768447"/>
                  </a:ext>
                </a:extLst>
              </a:tr>
              <a:tr h="370840">
                <a:tc>
                  <a:txBody>
                    <a:bodyPr/>
                    <a:lstStyle/>
                    <a:p>
                      <a:r>
                        <a:rPr lang="en-IN" dirty="0"/>
                        <a:t>Growth Rate</a:t>
                      </a:r>
                    </a:p>
                  </a:txBody>
                  <a:tcPr/>
                </a:tc>
                <a:tc>
                  <a:txBody>
                    <a:bodyPr/>
                    <a:lstStyle/>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Category-wise annual growth rate mentioned in the ARR</a:t>
                      </a:r>
                      <a:endParaRPr lang="en-IN" dirty="0"/>
                    </a:p>
                  </a:txBody>
                  <a:tcPr/>
                </a:tc>
                <a:tc>
                  <a:txBody>
                    <a:bodyPr/>
                    <a:lstStyle/>
                    <a:p>
                      <a:r>
                        <a:rPr lang="en-IN" dirty="0"/>
                        <a:t>2.6%</a:t>
                      </a:r>
                    </a:p>
                  </a:txBody>
                  <a:tcPr/>
                </a:tc>
                <a:extLst>
                  <a:ext uri="{0D108BD9-81ED-4DB2-BD59-A6C34878D82A}">
                    <a16:rowId xmlns="" xmlns:a16="http://schemas.microsoft.com/office/drawing/2014/main" val="2492447406"/>
                  </a:ext>
                </a:extLst>
              </a:tr>
            </a:tbl>
          </a:graphicData>
        </a:graphic>
      </p:graphicFrame>
      <p:sp>
        <p:nvSpPr>
          <p:cNvPr id="10" name="Rectangle 9">
            <a:extLst>
              <a:ext uri="{FF2B5EF4-FFF2-40B4-BE49-F238E27FC236}">
                <a16:creationId xmlns="" xmlns:a16="http://schemas.microsoft.com/office/drawing/2014/main" id="{BEDC79A2-C480-4210-9050-990118814B20}"/>
              </a:ext>
            </a:extLst>
          </p:cNvPr>
          <p:cNvSpPr/>
          <p:nvPr/>
        </p:nvSpPr>
        <p:spPr>
          <a:xfrm>
            <a:off x="1851259" y="1171692"/>
            <a:ext cx="8740689" cy="400110"/>
          </a:xfrm>
          <a:prstGeom prst="rect">
            <a:avLst/>
          </a:prstGeom>
        </p:spPr>
        <p:txBody>
          <a:bodyPr wrap="square">
            <a:spAutoFit/>
          </a:bodyPr>
          <a:lstStyle/>
          <a:p>
            <a:pPr algn="ctr"/>
            <a:r>
              <a:rPr lang="en-US" sz="2000" dirty="0">
                <a:latin typeface="Cambria" panose="02040503050406030204" pitchFamily="18" charset="0"/>
                <a:ea typeface="Cambria" panose="02040503050406030204" pitchFamily="18" charset="0"/>
              </a:rPr>
              <a:t>Avoided distribution capacity infrastructure and related O&amp;M cost</a:t>
            </a:r>
            <a:endParaRPr lang="en-US" sz="20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30171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49</a:t>
            </a:fld>
            <a:r>
              <a:rPr lang="en-US"/>
              <a:t>|</a:t>
            </a:r>
            <a:endParaRPr lang="en-US" dirty="0"/>
          </a:p>
        </p:txBody>
      </p:sp>
      <p:sp>
        <p:nvSpPr>
          <p:cNvPr id="3" name="Title 2"/>
          <p:cNvSpPr>
            <a:spLocks noGrp="1"/>
          </p:cNvSpPr>
          <p:nvPr>
            <p:ph type="title"/>
          </p:nvPr>
        </p:nvSpPr>
        <p:spPr/>
        <p:txBody>
          <a:bodyPr/>
          <a:lstStyle/>
          <a:p>
            <a:r>
              <a:rPr lang="en-US" dirty="0"/>
              <a:t>Estimate net benefit and cost</a:t>
            </a:r>
            <a:endParaRPr lang="en-IN" dirty="0"/>
          </a:p>
        </p:txBody>
      </p:sp>
      <p:sp>
        <p:nvSpPr>
          <p:cNvPr id="5" name="Text Placeholder 4"/>
          <p:cNvSpPr>
            <a:spLocks noGrp="1"/>
          </p:cNvSpPr>
          <p:nvPr>
            <p:ph type="body" sz="quarter" idx="10"/>
          </p:nvPr>
        </p:nvSpPr>
        <p:spPr/>
        <p:txBody>
          <a:bodyPr/>
          <a:lstStyle/>
          <a:p>
            <a:endParaRPr lang="en-IN"/>
          </a:p>
        </p:txBody>
      </p:sp>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0ADAA9BB-002F-4E84-A32E-197B8E5507A4}"/>
                  </a:ext>
                </a:extLst>
              </p:cNvPr>
              <p:cNvSpPr/>
              <p:nvPr/>
            </p:nvSpPr>
            <p:spPr>
              <a:xfrm>
                <a:off x="1723243" y="1090664"/>
                <a:ext cx="8740689" cy="1347869"/>
              </a:xfrm>
              <a:prstGeom prst="rect">
                <a:avLst/>
              </a:prstGeom>
            </p:spPr>
            <p:txBody>
              <a:bodyPr wrap="square">
                <a:spAutoFit/>
              </a:bodyPr>
              <a:lstStyle/>
              <a:p>
                <a:pPr algn="ctr"/>
                <a:r>
                  <a:rPr lang="en-US" sz="2000" dirty="0">
                    <a:latin typeface="Cambria Math" panose="02040503050406030204" pitchFamily="18" charset="0"/>
                  </a:rPr>
                  <a:t>Avoided Renewable Energy Certificate Cost</a:t>
                </a:r>
                <a:endParaRPr lang="en-US" sz="1700" dirty="0">
                  <a:latin typeface="Cambria Math" panose="02040503050406030204" pitchFamily="18" charset="0"/>
                </a:endParaRPr>
              </a:p>
              <a:p>
                <a:endParaRPr lang="en-IN"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m:t>
                      </m:r>
                      <m:nary>
                        <m:naryPr>
                          <m:chr m:val="∑"/>
                          <m:subHide m:val="on"/>
                          <m:supHide m:val="on"/>
                          <m:ctrlPr>
                            <a:rPr lang="en-IN" i="1" smtClean="0">
                              <a:latin typeface="Cambria Math" charset="0"/>
                            </a:rPr>
                          </m:ctrlPr>
                        </m:naryPr>
                        <m:sub/>
                        <m:sup/>
                        <m:e>
                          <m:r>
                            <a:rPr lang="en-US" i="1" smtClean="0">
                              <a:latin typeface="Cambria Math" panose="02040503050406030204" pitchFamily="18" charset="0"/>
                            </a:rPr>
                            <m:t>𝑅</m:t>
                          </m:r>
                          <m:r>
                            <a:rPr lang="en-US" b="0" i="1" smtClean="0">
                              <a:latin typeface="Cambria Math" panose="02040503050406030204" pitchFamily="18" charset="0"/>
                            </a:rPr>
                            <m:t>𝑇𝑆𝐸𝑛𝑒𝑟𝑔𝑦</m:t>
                          </m:r>
                          <m:r>
                            <a:rPr lang="en-US" b="0" i="1" smtClean="0">
                              <a:latin typeface="Cambria Math" panose="02040503050406030204" pitchFamily="18" charset="0"/>
                            </a:rPr>
                            <m:t>∗</m:t>
                          </m:r>
                        </m:e>
                      </m:nary>
                      <m:r>
                        <a:rPr lang="en-US" b="0" i="1" smtClean="0">
                          <a:latin typeface="Cambria Math" panose="02040503050406030204" pitchFamily="18" charset="0"/>
                        </a:rPr>
                        <m:t>𝑅𝐸𝐶𝐶𝑜𝑠𝑡</m:t>
                      </m:r>
                      <m:r>
                        <a:rPr lang="en-IN" b="0" i="1" smtClean="0">
                          <a:latin typeface="Cambria Math" panose="02040503050406030204" pitchFamily="18" charset="0"/>
                        </a:rPr>
                        <m:t>∗</m:t>
                      </m:r>
                      <m:r>
                        <a:rPr lang="en-IN" b="0" i="1" smtClean="0">
                          <a:latin typeface="Cambria Math" panose="02040503050406030204" pitchFamily="18" charset="0"/>
                        </a:rPr>
                        <m:t>𝐷𝑒𝑟𝑎𝑡𝑖𝑛𝑔𝐹𝑎𝑐𝑡𝑜𝑟</m:t>
                      </m:r>
                    </m:oMath>
                  </m:oMathPara>
                </a14:m>
                <a:endParaRPr lang="en-IN" dirty="0"/>
              </a:p>
            </p:txBody>
          </p:sp>
        </mc:Choice>
        <mc:Fallback xmlns="">
          <p:sp>
            <p:nvSpPr>
              <p:cNvPr id="7" name="Rectangle 6">
                <a:extLst>
                  <a:ext uri="{FF2B5EF4-FFF2-40B4-BE49-F238E27FC236}">
                    <a16:creationId xmlns:a16="http://schemas.microsoft.com/office/drawing/2014/main" id="{0ADAA9BB-002F-4E84-A32E-197B8E5507A4}"/>
                  </a:ext>
                </a:extLst>
              </p:cNvPr>
              <p:cNvSpPr>
                <a:spLocks noRot="1" noChangeAspect="1" noMove="1" noResize="1" noEditPoints="1" noAdjustHandles="1" noChangeArrowheads="1" noChangeShapeType="1" noTextEdit="1"/>
              </p:cNvSpPr>
              <p:nvPr/>
            </p:nvSpPr>
            <p:spPr>
              <a:xfrm>
                <a:off x="1723243" y="1090664"/>
                <a:ext cx="8740689" cy="1347869"/>
              </a:xfrm>
              <a:prstGeom prst="rect">
                <a:avLst/>
              </a:prstGeom>
              <a:blipFill>
                <a:blip r:embed="rId2"/>
                <a:stretch>
                  <a:fillRect t="-2715"/>
                </a:stretch>
              </a:blipFill>
            </p:spPr>
            <p:txBody>
              <a:bodyPr/>
              <a:lstStyle/>
              <a:p>
                <a:r>
                  <a:rPr lang="en-IN">
                    <a:noFill/>
                  </a:rPr>
                  <a:t> </a:t>
                </a:r>
              </a:p>
            </p:txBody>
          </p:sp>
        </mc:Fallback>
      </mc:AlternateContent>
      <p:graphicFrame>
        <p:nvGraphicFramePr>
          <p:cNvPr id="10" name="Table 9">
            <a:extLst>
              <a:ext uri="{FF2B5EF4-FFF2-40B4-BE49-F238E27FC236}">
                <a16:creationId xmlns="" xmlns:a16="http://schemas.microsoft.com/office/drawing/2014/main" id="{214F2261-5E5A-484A-BE1D-7E9BCE28DBD7}"/>
              </a:ext>
            </a:extLst>
          </p:cNvPr>
          <p:cNvGraphicFramePr>
            <a:graphicFrameLocks noGrp="1"/>
          </p:cNvGraphicFramePr>
          <p:nvPr>
            <p:extLst>
              <p:ext uri="{D42A27DB-BD31-4B8C-83A1-F6EECF244321}">
                <p14:modId xmlns:p14="http://schemas.microsoft.com/office/powerpoint/2010/main" val="2801795895"/>
              </p:ext>
            </p:extLst>
          </p:nvPr>
        </p:nvGraphicFramePr>
        <p:xfrm>
          <a:off x="1426464" y="2696835"/>
          <a:ext cx="9144001" cy="2021840"/>
        </p:xfrm>
        <a:graphic>
          <a:graphicData uri="http://schemas.openxmlformats.org/drawingml/2006/table">
            <a:tbl>
              <a:tblPr firstRow="1" bandRow="1">
                <a:tableStyleId>{5C22544A-7EE6-4342-B048-85BDC9FD1C3A}</a:tableStyleId>
              </a:tblPr>
              <a:tblGrid>
                <a:gridCol w="1331650">
                  <a:extLst>
                    <a:ext uri="{9D8B030D-6E8A-4147-A177-3AD203B41FA5}">
                      <a16:colId xmlns="" xmlns:a16="http://schemas.microsoft.com/office/drawing/2014/main" val="192155810"/>
                    </a:ext>
                  </a:extLst>
                </a:gridCol>
                <a:gridCol w="1083076">
                  <a:extLst>
                    <a:ext uri="{9D8B030D-6E8A-4147-A177-3AD203B41FA5}">
                      <a16:colId xmlns="" xmlns:a16="http://schemas.microsoft.com/office/drawing/2014/main" val="1358325695"/>
                    </a:ext>
                  </a:extLst>
                </a:gridCol>
                <a:gridCol w="5761608">
                  <a:extLst>
                    <a:ext uri="{9D8B030D-6E8A-4147-A177-3AD203B41FA5}">
                      <a16:colId xmlns="" xmlns:a16="http://schemas.microsoft.com/office/drawing/2014/main" val="2908618772"/>
                    </a:ext>
                  </a:extLst>
                </a:gridCol>
                <a:gridCol w="967667">
                  <a:extLst>
                    <a:ext uri="{9D8B030D-6E8A-4147-A177-3AD203B41FA5}">
                      <a16:colId xmlns="" xmlns:a16="http://schemas.microsoft.com/office/drawing/2014/main" val="677300179"/>
                    </a:ext>
                  </a:extLst>
                </a:gridCol>
              </a:tblGrid>
              <a:tr h="370840">
                <a:tc>
                  <a:txBody>
                    <a:bodyPr/>
                    <a:lstStyle/>
                    <a:p>
                      <a:endParaRPr lang="en-IN" dirty="0"/>
                    </a:p>
                  </a:txBody>
                  <a:tcPr/>
                </a:tc>
                <a:tc>
                  <a:txBody>
                    <a:bodyPr/>
                    <a:lstStyle/>
                    <a:p>
                      <a:r>
                        <a:rPr lang="en-IN" dirty="0"/>
                        <a:t>Unit</a:t>
                      </a:r>
                    </a:p>
                  </a:txBody>
                  <a:tcPr/>
                </a:tc>
                <a:tc>
                  <a:txBody>
                    <a:bodyPr/>
                    <a:lstStyle/>
                    <a:p>
                      <a:r>
                        <a:rPr lang="en-IN" dirty="0"/>
                        <a:t>Description</a:t>
                      </a:r>
                    </a:p>
                  </a:txBody>
                  <a:tcPr/>
                </a:tc>
                <a:tc>
                  <a:txBody>
                    <a:bodyPr/>
                    <a:lstStyle/>
                    <a:p>
                      <a:r>
                        <a:rPr lang="en-IN" dirty="0"/>
                        <a:t>Value</a:t>
                      </a:r>
                    </a:p>
                  </a:txBody>
                  <a:tcPr/>
                </a:tc>
                <a:extLst>
                  <a:ext uri="{0D108BD9-81ED-4DB2-BD59-A6C34878D82A}">
                    <a16:rowId xmlns="" xmlns:a16="http://schemas.microsoft.com/office/drawing/2014/main" val="3504767244"/>
                  </a:ext>
                </a:extLst>
              </a:tr>
              <a:tr h="370840">
                <a:tc>
                  <a:txBody>
                    <a:bodyPr/>
                    <a:lstStyle/>
                    <a:p>
                      <a:r>
                        <a:rPr lang="en-IN" dirty="0"/>
                        <a:t>RTS Energy</a:t>
                      </a:r>
                    </a:p>
                  </a:txBody>
                  <a:tcPr/>
                </a:tc>
                <a:tc>
                  <a:txBody>
                    <a:bodyPr/>
                    <a:lstStyle/>
                    <a:p>
                      <a:r>
                        <a:rPr lang="en-IN" dirty="0"/>
                        <a:t>kWh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t>Electricity produced by the RTS system in the first year</a:t>
                      </a:r>
                    </a:p>
                    <a:p>
                      <a:endParaRPr lang="en-IN" dirty="0"/>
                    </a:p>
                  </a:txBody>
                  <a:tcPr/>
                </a:tc>
                <a:tc>
                  <a:txBody>
                    <a:bodyPr/>
                    <a:lstStyle/>
                    <a:p>
                      <a:r>
                        <a:rPr lang="en-IN" dirty="0"/>
                        <a:t>38,625</a:t>
                      </a:r>
                    </a:p>
                  </a:txBody>
                  <a:tcPr/>
                </a:tc>
                <a:extLst>
                  <a:ext uri="{0D108BD9-81ED-4DB2-BD59-A6C34878D82A}">
                    <a16:rowId xmlns="" xmlns:a16="http://schemas.microsoft.com/office/drawing/2014/main" val="1781753914"/>
                  </a:ext>
                </a:extLst>
              </a:tr>
              <a:tr h="370840">
                <a:tc>
                  <a:txBody>
                    <a:bodyPr/>
                    <a:lstStyle/>
                    <a:p>
                      <a:r>
                        <a:rPr lang="en-IN" dirty="0"/>
                        <a:t>REC Cost</a:t>
                      </a:r>
                    </a:p>
                  </a:txBody>
                  <a:tcPr/>
                </a:tc>
                <a:tc>
                  <a:txBody>
                    <a:bodyPr/>
                    <a:lstStyle/>
                    <a:p>
                      <a:r>
                        <a:rPr lang="en-IN" dirty="0"/>
                        <a:t>INR/kWh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Cost of purchasing solar REC</a:t>
                      </a:r>
                      <a:endParaRPr lang="en-IN" dirty="0"/>
                    </a:p>
                  </a:txBody>
                  <a:tcPr/>
                </a:tc>
                <a:tc>
                  <a:txBody>
                    <a:bodyPr/>
                    <a:lstStyle/>
                    <a:p>
                      <a:r>
                        <a:rPr lang="en-IN" dirty="0"/>
                        <a:t>2</a:t>
                      </a:r>
                    </a:p>
                  </a:txBody>
                  <a:tcPr/>
                </a:tc>
                <a:extLst>
                  <a:ext uri="{0D108BD9-81ED-4DB2-BD59-A6C34878D82A}">
                    <a16:rowId xmlns="" xmlns:a16="http://schemas.microsoft.com/office/drawing/2014/main" val="3392629080"/>
                  </a:ext>
                </a:extLst>
              </a:tr>
              <a:tr h="370840">
                <a:tc>
                  <a:txBody>
                    <a:bodyPr/>
                    <a:lstStyle/>
                    <a:p>
                      <a:r>
                        <a:rPr lang="en-IN" dirty="0"/>
                        <a:t>Derating Factor</a:t>
                      </a:r>
                    </a:p>
                  </a:txBody>
                  <a:tcPr/>
                </a:tc>
                <a:tc>
                  <a:txBody>
                    <a:bodyPr/>
                    <a:lstStyle/>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Factor to account for the decrease in performance of the RTS system over the years</a:t>
                      </a:r>
                      <a:endParaRPr lang="en-IN" dirty="0"/>
                    </a:p>
                  </a:txBody>
                  <a:tcPr/>
                </a:tc>
                <a:tc>
                  <a:txBody>
                    <a:bodyPr/>
                    <a:lstStyle/>
                    <a:p>
                      <a:r>
                        <a:rPr lang="en-IN" dirty="0"/>
                        <a:t>0.995</a:t>
                      </a:r>
                      <a:r>
                        <a:rPr lang="en-IN" baseline="30000" dirty="0"/>
                        <a:t>Y-1</a:t>
                      </a:r>
                      <a:endParaRPr lang="en-IN" dirty="0"/>
                    </a:p>
                  </a:txBody>
                  <a:tcPr/>
                </a:tc>
                <a:extLst>
                  <a:ext uri="{0D108BD9-81ED-4DB2-BD59-A6C34878D82A}">
                    <a16:rowId xmlns="" xmlns:a16="http://schemas.microsoft.com/office/drawing/2014/main" val="4293488184"/>
                  </a:ext>
                </a:extLst>
              </a:tr>
            </a:tbl>
          </a:graphicData>
        </a:graphic>
      </p:graphicFrame>
    </p:spTree>
    <p:extLst>
      <p:ext uri="{BB962C8B-B14F-4D97-AF65-F5344CB8AC3E}">
        <p14:creationId xmlns:p14="http://schemas.microsoft.com/office/powerpoint/2010/main" val="585905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5</a:t>
            </a:fld>
            <a:r>
              <a:rPr lang="en-US"/>
              <a:t>|</a:t>
            </a:r>
            <a:endParaRPr lang="en-US" dirty="0"/>
          </a:p>
        </p:txBody>
      </p:sp>
      <p:sp>
        <p:nvSpPr>
          <p:cNvPr id="3" name="Title 2"/>
          <p:cNvSpPr>
            <a:spLocks noGrp="1"/>
          </p:cNvSpPr>
          <p:nvPr>
            <p:ph type="title"/>
          </p:nvPr>
        </p:nvSpPr>
        <p:spPr>
          <a:xfrm>
            <a:off x="395707" y="183277"/>
            <a:ext cx="11284423" cy="793914"/>
          </a:xfrm>
        </p:spPr>
        <p:txBody>
          <a:bodyPr/>
          <a:lstStyle/>
          <a:p>
            <a:r>
              <a:rPr lang="en-US" dirty="0"/>
              <a:t>Introduction </a:t>
            </a:r>
            <a:endParaRPr lang="en-IN" dirty="0"/>
          </a:p>
        </p:txBody>
      </p:sp>
      <p:sp>
        <p:nvSpPr>
          <p:cNvPr id="4" name="Content Placeholder 3"/>
          <p:cNvSpPr>
            <a:spLocks noGrp="1"/>
          </p:cNvSpPr>
          <p:nvPr>
            <p:ph idx="1"/>
          </p:nvPr>
        </p:nvSpPr>
        <p:spPr>
          <a:xfrm>
            <a:off x="395706" y="650736"/>
            <a:ext cx="11284423" cy="4784897"/>
          </a:xfrm>
        </p:spPr>
        <p:txBody>
          <a:bodyPr/>
          <a:lstStyle/>
          <a:p>
            <a:pPr marL="0" indent="0" algn="ctr">
              <a:spcAft>
                <a:spcPts val="1200"/>
              </a:spcAft>
              <a:buNone/>
            </a:pPr>
            <a:r>
              <a:rPr lang="en-US" sz="2400" u="sng" dirty="0"/>
              <a:t>India’s rooftop solar sector</a:t>
            </a:r>
          </a:p>
          <a:p>
            <a:r>
              <a:rPr lang="en-US" dirty="0"/>
              <a:t>40 GW national target for rooftop solar by 2022</a:t>
            </a:r>
          </a:p>
          <a:p>
            <a:r>
              <a:rPr lang="en-US" dirty="0"/>
              <a:t>3.8 GW installed capacity of rooftop solar as of FY19</a:t>
            </a:r>
            <a:r>
              <a:rPr lang="en-US" baseline="30000" dirty="0"/>
              <a:t>1</a:t>
            </a:r>
          </a:p>
          <a:p>
            <a:endParaRPr lang="en-US" dirty="0"/>
          </a:p>
          <a:p>
            <a:endParaRPr lang="en-IN" dirty="0"/>
          </a:p>
        </p:txBody>
      </p:sp>
      <p:sp>
        <p:nvSpPr>
          <p:cNvPr id="5" name="Text Placeholder 4"/>
          <p:cNvSpPr>
            <a:spLocks noGrp="1"/>
          </p:cNvSpPr>
          <p:nvPr>
            <p:ph type="body" sz="quarter" idx="10"/>
          </p:nvPr>
        </p:nvSpPr>
        <p:spPr>
          <a:xfrm>
            <a:off x="2019300" y="6515935"/>
            <a:ext cx="8205973" cy="257985"/>
          </a:xfrm>
        </p:spPr>
        <p:txBody>
          <a:bodyPr/>
          <a:lstStyle/>
          <a:p>
            <a:r>
              <a:rPr lang="en-US" dirty="0"/>
              <a:t>1. CEEW compilation from multiple sources: MNRE, Bridge to India, </a:t>
            </a:r>
            <a:r>
              <a:rPr lang="en-US" dirty="0" err="1"/>
              <a:t>Mercom</a:t>
            </a:r>
            <a:endParaRPr lang="en-IN" dirty="0"/>
          </a:p>
        </p:txBody>
      </p:sp>
      <p:grpSp>
        <p:nvGrpSpPr>
          <p:cNvPr id="11" name="Group 10"/>
          <p:cNvGrpSpPr/>
          <p:nvPr/>
        </p:nvGrpSpPr>
        <p:grpSpPr>
          <a:xfrm>
            <a:off x="1378125" y="2388414"/>
            <a:ext cx="6725306" cy="4123650"/>
            <a:chOff x="2627586" y="2790367"/>
            <a:chExt cx="6117020" cy="3523263"/>
          </a:xfrm>
        </p:grpSpPr>
        <p:graphicFrame>
          <p:nvGraphicFramePr>
            <p:cNvPr id="7" name="Chart 6">
              <a:extLst>
                <a:ext uri="{FF2B5EF4-FFF2-40B4-BE49-F238E27FC236}">
                  <a16:creationId xmlns="" xmlns:a16="http://schemas.microsoft.com/office/drawing/2014/main" id="{4BE97A56-F23D-4BE6-B7C9-CD18F714D8B9}"/>
                </a:ext>
              </a:extLst>
            </p:cNvPr>
            <p:cNvGraphicFramePr>
              <a:graphicFrameLocks/>
            </p:cNvGraphicFramePr>
            <p:nvPr>
              <p:extLst>
                <p:ext uri="{D42A27DB-BD31-4B8C-83A1-F6EECF244321}">
                  <p14:modId xmlns:p14="http://schemas.microsoft.com/office/powerpoint/2010/main" val="3664300654"/>
                </p:ext>
              </p:extLst>
            </p:nvPr>
          </p:nvGraphicFramePr>
          <p:xfrm>
            <a:off x="2627586" y="2790367"/>
            <a:ext cx="6117020" cy="3523263"/>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p:cNvCxnSpPr/>
            <p:nvPr/>
          </p:nvCxnSpPr>
          <p:spPr>
            <a:xfrm>
              <a:off x="7504755" y="3688832"/>
              <a:ext cx="3783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a:off x="7264857" y="4421351"/>
              <a:ext cx="3783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aphicFrame>
        <p:nvGraphicFramePr>
          <p:cNvPr id="12" name="Diagram 11"/>
          <p:cNvGraphicFramePr/>
          <p:nvPr>
            <p:extLst>
              <p:ext uri="{D42A27DB-BD31-4B8C-83A1-F6EECF244321}">
                <p14:modId xmlns:p14="http://schemas.microsoft.com/office/powerpoint/2010/main" val="437387831"/>
              </p:ext>
            </p:extLst>
          </p:nvPr>
        </p:nvGraphicFramePr>
        <p:xfrm>
          <a:off x="8397766" y="3235136"/>
          <a:ext cx="3587227" cy="2427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282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50</a:t>
            </a:fld>
            <a:r>
              <a:rPr lang="en-US"/>
              <a:t>|</a:t>
            </a:r>
            <a:endParaRPr lang="en-US" dirty="0"/>
          </a:p>
        </p:txBody>
      </p:sp>
      <p:sp>
        <p:nvSpPr>
          <p:cNvPr id="3" name="Title 2"/>
          <p:cNvSpPr>
            <a:spLocks noGrp="1"/>
          </p:cNvSpPr>
          <p:nvPr>
            <p:ph type="title"/>
          </p:nvPr>
        </p:nvSpPr>
        <p:spPr/>
        <p:txBody>
          <a:bodyPr/>
          <a:lstStyle/>
          <a:p>
            <a:r>
              <a:rPr lang="en-US" dirty="0"/>
              <a:t>Estimate net benefit and cost</a:t>
            </a:r>
            <a:endParaRPr lang="en-IN" dirty="0"/>
          </a:p>
        </p:txBody>
      </p:sp>
      <p:sp>
        <p:nvSpPr>
          <p:cNvPr id="5" name="Text Placeholder 4"/>
          <p:cNvSpPr>
            <a:spLocks noGrp="1"/>
          </p:cNvSpPr>
          <p:nvPr>
            <p:ph type="body" sz="quarter" idx="10"/>
          </p:nvPr>
        </p:nvSpPr>
        <p:spPr/>
        <p:txBody>
          <a:bodyPr/>
          <a:lstStyle/>
          <a:p>
            <a:endParaRPr lang="en-IN"/>
          </a:p>
        </p:txBody>
      </p:sp>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0ADAA9BB-002F-4E84-A32E-197B8E5507A4}"/>
                  </a:ext>
                </a:extLst>
              </p:cNvPr>
              <p:cNvSpPr/>
              <p:nvPr/>
            </p:nvSpPr>
            <p:spPr>
              <a:xfrm>
                <a:off x="1357483" y="1108625"/>
                <a:ext cx="8740689" cy="1197444"/>
              </a:xfrm>
              <a:prstGeom prst="rect">
                <a:avLst/>
              </a:prstGeom>
            </p:spPr>
            <p:txBody>
              <a:bodyPr wrap="square">
                <a:spAutoFit/>
              </a:bodyPr>
              <a:lstStyle/>
              <a:p>
                <a:pPr algn="ctr"/>
                <a:r>
                  <a:rPr lang="en-US" sz="2000" dirty="0">
                    <a:latin typeface="Cambria Math" panose="02040503050406030204" pitchFamily="18" charset="0"/>
                  </a:rPr>
                  <a:t>Reduced Working Capital</a:t>
                </a:r>
              </a:p>
              <a:p>
                <a:endParaRPr lang="en-US" sz="17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IN" i="1">
                          <a:latin typeface="Cambria Math" panose="02040503050406030204" pitchFamily="18" charset="0"/>
                        </a:rPr>
                        <m:t>=</m:t>
                      </m:r>
                      <m:f>
                        <m:fPr>
                          <m:ctrlPr>
                            <a:rPr lang="en-US" i="1">
                              <a:latin typeface="Cambria Math" charset="0"/>
                            </a:rPr>
                          </m:ctrlPr>
                        </m:fPr>
                        <m:num>
                          <m:d>
                            <m:dPr>
                              <m:ctrlPr>
                                <a:rPr lang="en-US" i="1">
                                  <a:latin typeface="Cambria Math" charset="0"/>
                                </a:rPr>
                              </m:ctrlPr>
                            </m:dPr>
                            <m:e>
                              <m:r>
                                <a:rPr lang="en-US" i="1">
                                  <a:latin typeface="Cambria Math" panose="02040503050406030204" pitchFamily="18" charset="0"/>
                                </a:rPr>
                                <m:t>2∗</m:t>
                              </m:r>
                              <m:r>
                                <a:rPr lang="en-US" i="1">
                                  <a:latin typeface="Cambria Math" panose="02040503050406030204" pitchFamily="18" charset="0"/>
                                </a:rPr>
                                <m:t>𝑅𝑒𝑣𝑒𝑛𝑢𝑒𝐿𝑜𝑠𝑠</m:t>
                              </m:r>
                              <m:r>
                                <a:rPr lang="en-US" i="1">
                                  <a:latin typeface="Cambria Math" panose="02040503050406030204" pitchFamily="18" charset="0"/>
                                </a:rPr>
                                <m:t>−</m:t>
                              </m:r>
                              <m:r>
                                <a:rPr lang="en-US" i="1">
                                  <a:latin typeface="Cambria Math" panose="02040503050406030204" pitchFamily="18" charset="0"/>
                                </a:rPr>
                                <m:t>𝐴𝑣𝑜𝑖𝑑𝑒𝑑𝐶𝑜𝑠𝑡𝑠</m:t>
                              </m:r>
                            </m:e>
                          </m:d>
                        </m:num>
                        <m:den>
                          <m:r>
                            <a:rPr lang="en-US" i="1">
                              <a:latin typeface="Cambria Math" panose="02040503050406030204" pitchFamily="18" charset="0"/>
                            </a:rPr>
                            <m:t>12</m:t>
                          </m:r>
                        </m:den>
                      </m:f>
                      <m:r>
                        <a:rPr lang="en-US" b="0" i="1" smtClean="0">
                          <a:latin typeface="Cambria Math" panose="02040503050406030204" pitchFamily="18" charset="0"/>
                        </a:rPr>
                        <m:t>∗</m:t>
                      </m:r>
                      <m:r>
                        <a:rPr lang="en-US" b="0" i="1" smtClean="0">
                          <a:latin typeface="Cambria Math" panose="02040503050406030204" pitchFamily="18" charset="0"/>
                        </a:rPr>
                        <m:t>𝐷𝑒𝑏𝑡𝑅𝑎𝑡𝑒</m:t>
                      </m:r>
                    </m:oMath>
                  </m:oMathPara>
                </a14:m>
                <a:endParaRPr lang="en-IN" dirty="0"/>
              </a:p>
            </p:txBody>
          </p:sp>
        </mc:Choice>
        <mc:Fallback xmlns="">
          <p:sp>
            <p:nvSpPr>
              <p:cNvPr id="7" name="Rectangle 6">
                <a:extLst>
                  <a:ext uri="{FF2B5EF4-FFF2-40B4-BE49-F238E27FC236}">
                    <a16:creationId xmlns:a16="http://schemas.microsoft.com/office/drawing/2014/main" id="{0ADAA9BB-002F-4E84-A32E-197B8E5507A4}"/>
                  </a:ext>
                </a:extLst>
              </p:cNvPr>
              <p:cNvSpPr>
                <a:spLocks noRot="1" noChangeAspect="1" noMove="1" noResize="1" noEditPoints="1" noAdjustHandles="1" noChangeArrowheads="1" noChangeShapeType="1" noTextEdit="1"/>
              </p:cNvSpPr>
              <p:nvPr/>
            </p:nvSpPr>
            <p:spPr>
              <a:xfrm>
                <a:off x="1357483" y="1108625"/>
                <a:ext cx="8740689" cy="1197444"/>
              </a:xfrm>
              <a:prstGeom prst="rect">
                <a:avLst/>
              </a:prstGeom>
              <a:blipFill>
                <a:blip r:embed="rId2"/>
                <a:stretch>
                  <a:fillRect t="-3061"/>
                </a:stretch>
              </a:blipFill>
            </p:spPr>
            <p:txBody>
              <a:bodyPr/>
              <a:lstStyle/>
              <a:p>
                <a:r>
                  <a:rPr lang="en-IN">
                    <a:noFill/>
                  </a:rPr>
                  <a:t> </a:t>
                </a:r>
              </a:p>
            </p:txBody>
          </p:sp>
        </mc:Fallback>
      </mc:AlternateContent>
      <p:graphicFrame>
        <p:nvGraphicFramePr>
          <p:cNvPr id="10" name="Table 9">
            <a:extLst>
              <a:ext uri="{FF2B5EF4-FFF2-40B4-BE49-F238E27FC236}">
                <a16:creationId xmlns="" xmlns:a16="http://schemas.microsoft.com/office/drawing/2014/main" id="{0D674D36-1160-4E09-89C9-6869DE512975}"/>
              </a:ext>
            </a:extLst>
          </p:cNvPr>
          <p:cNvGraphicFramePr>
            <a:graphicFrameLocks noGrp="1"/>
          </p:cNvGraphicFramePr>
          <p:nvPr>
            <p:extLst>
              <p:ext uri="{D42A27DB-BD31-4B8C-83A1-F6EECF244321}">
                <p14:modId xmlns:p14="http://schemas.microsoft.com/office/powerpoint/2010/main" val="2960567964"/>
              </p:ext>
            </p:extLst>
          </p:nvPr>
        </p:nvGraphicFramePr>
        <p:xfrm>
          <a:off x="1166581" y="2795012"/>
          <a:ext cx="8932245" cy="2021840"/>
        </p:xfrm>
        <a:graphic>
          <a:graphicData uri="http://schemas.openxmlformats.org/drawingml/2006/table">
            <a:tbl>
              <a:tblPr firstRow="1" bandRow="1">
                <a:tableStyleId>{5C22544A-7EE6-4342-B048-85BDC9FD1C3A}</a:tableStyleId>
              </a:tblPr>
              <a:tblGrid>
                <a:gridCol w="1300812">
                  <a:extLst>
                    <a:ext uri="{9D8B030D-6E8A-4147-A177-3AD203B41FA5}">
                      <a16:colId xmlns="" xmlns:a16="http://schemas.microsoft.com/office/drawing/2014/main" val="192155810"/>
                    </a:ext>
                  </a:extLst>
                </a:gridCol>
                <a:gridCol w="1057994">
                  <a:extLst>
                    <a:ext uri="{9D8B030D-6E8A-4147-A177-3AD203B41FA5}">
                      <a16:colId xmlns="" xmlns:a16="http://schemas.microsoft.com/office/drawing/2014/main" val="1358325695"/>
                    </a:ext>
                  </a:extLst>
                </a:gridCol>
                <a:gridCol w="5628181">
                  <a:extLst>
                    <a:ext uri="{9D8B030D-6E8A-4147-A177-3AD203B41FA5}">
                      <a16:colId xmlns="" xmlns:a16="http://schemas.microsoft.com/office/drawing/2014/main" val="2908618772"/>
                    </a:ext>
                  </a:extLst>
                </a:gridCol>
                <a:gridCol w="945258">
                  <a:extLst>
                    <a:ext uri="{9D8B030D-6E8A-4147-A177-3AD203B41FA5}">
                      <a16:colId xmlns="" xmlns:a16="http://schemas.microsoft.com/office/drawing/2014/main" val="677300179"/>
                    </a:ext>
                  </a:extLst>
                </a:gridCol>
              </a:tblGrid>
              <a:tr h="370840">
                <a:tc>
                  <a:txBody>
                    <a:bodyPr/>
                    <a:lstStyle/>
                    <a:p>
                      <a:endParaRPr lang="en-IN" dirty="0"/>
                    </a:p>
                  </a:txBody>
                  <a:tcPr/>
                </a:tc>
                <a:tc>
                  <a:txBody>
                    <a:bodyPr/>
                    <a:lstStyle/>
                    <a:p>
                      <a:r>
                        <a:rPr lang="en-IN" dirty="0"/>
                        <a:t>Unit</a:t>
                      </a:r>
                    </a:p>
                  </a:txBody>
                  <a:tcPr/>
                </a:tc>
                <a:tc>
                  <a:txBody>
                    <a:bodyPr/>
                    <a:lstStyle/>
                    <a:p>
                      <a:r>
                        <a:rPr lang="en-IN" dirty="0"/>
                        <a:t>Description</a:t>
                      </a:r>
                    </a:p>
                  </a:txBody>
                  <a:tcPr/>
                </a:tc>
                <a:tc>
                  <a:txBody>
                    <a:bodyPr/>
                    <a:lstStyle/>
                    <a:p>
                      <a:r>
                        <a:rPr lang="en-IN" dirty="0"/>
                        <a:t>Value</a:t>
                      </a:r>
                    </a:p>
                  </a:txBody>
                  <a:tcPr/>
                </a:tc>
                <a:extLst>
                  <a:ext uri="{0D108BD9-81ED-4DB2-BD59-A6C34878D82A}">
                    <a16:rowId xmlns="" xmlns:a16="http://schemas.microsoft.com/office/drawing/2014/main" val="3504767244"/>
                  </a:ext>
                </a:extLst>
              </a:tr>
              <a:tr h="370840">
                <a:tc>
                  <a:txBody>
                    <a:bodyPr/>
                    <a:lstStyle/>
                    <a:p>
                      <a:r>
                        <a:rPr lang="en-IN" dirty="0"/>
                        <a:t>Revenue Loss</a:t>
                      </a:r>
                    </a:p>
                  </a:txBody>
                  <a:tcPr/>
                </a:tc>
                <a:tc>
                  <a:txBody>
                    <a:bodyPr/>
                    <a:lstStyle/>
                    <a:p>
                      <a:r>
                        <a:rPr lang="en-IN" dirty="0"/>
                        <a:t>INR</a:t>
                      </a:r>
                    </a:p>
                  </a:txBody>
                  <a:tcPr/>
                </a:tc>
                <a:tc>
                  <a:txBody>
                    <a:bodyPr/>
                    <a:lstStyle/>
                    <a:p>
                      <a:r>
                        <a:rPr lang="en-IN" dirty="0"/>
                        <a:t>Loss to the utility’s revenue due to adoption of rooftop solar by consumers</a:t>
                      </a:r>
                    </a:p>
                  </a:txBody>
                  <a:tcPr/>
                </a:tc>
                <a:tc>
                  <a:txBody>
                    <a:bodyPr/>
                    <a:lstStyle/>
                    <a:p>
                      <a:endParaRPr lang="en-IN" dirty="0"/>
                    </a:p>
                  </a:txBody>
                  <a:tcPr/>
                </a:tc>
                <a:extLst>
                  <a:ext uri="{0D108BD9-81ED-4DB2-BD59-A6C34878D82A}">
                    <a16:rowId xmlns="" xmlns:a16="http://schemas.microsoft.com/office/drawing/2014/main" val="1781753914"/>
                  </a:ext>
                </a:extLst>
              </a:tr>
              <a:tr h="370840">
                <a:tc>
                  <a:txBody>
                    <a:bodyPr/>
                    <a:lstStyle/>
                    <a:p>
                      <a:r>
                        <a:rPr lang="en-IN" dirty="0"/>
                        <a:t>Avoided Costs</a:t>
                      </a:r>
                    </a:p>
                  </a:txBody>
                  <a:tcPr/>
                </a:tc>
                <a:tc>
                  <a:txBody>
                    <a:bodyPr/>
                    <a:lstStyle/>
                    <a:p>
                      <a:r>
                        <a:rPr lang="en-IN" dirty="0"/>
                        <a:t>INR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Sum of all benefits stated prior to this</a:t>
                      </a:r>
                      <a:endParaRPr lang="en-IN" dirty="0"/>
                    </a:p>
                  </a:txBody>
                  <a:tcPr/>
                </a:tc>
                <a:tc>
                  <a:txBody>
                    <a:bodyPr/>
                    <a:lstStyle/>
                    <a:p>
                      <a:endParaRPr lang="en-IN" dirty="0"/>
                    </a:p>
                  </a:txBody>
                  <a:tcPr/>
                </a:tc>
                <a:extLst>
                  <a:ext uri="{0D108BD9-81ED-4DB2-BD59-A6C34878D82A}">
                    <a16:rowId xmlns="" xmlns:a16="http://schemas.microsoft.com/office/drawing/2014/main" val="3392629080"/>
                  </a:ext>
                </a:extLst>
              </a:tr>
              <a:tr h="370840">
                <a:tc>
                  <a:txBody>
                    <a:bodyPr/>
                    <a:lstStyle/>
                    <a:p>
                      <a:r>
                        <a:rPr lang="en-IN" dirty="0"/>
                        <a:t>Debt Rate</a:t>
                      </a:r>
                    </a:p>
                  </a:txBody>
                  <a:tcPr/>
                </a:tc>
                <a:tc>
                  <a:txBody>
                    <a:bodyPr/>
                    <a:lstStyle/>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t>The interest rate faced by the utility to finance debts</a:t>
                      </a:r>
                    </a:p>
                  </a:txBody>
                  <a:tcPr/>
                </a:tc>
                <a:tc>
                  <a:txBody>
                    <a:bodyPr/>
                    <a:lstStyle/>
                    <a:p>
                      <a:r>
                        <a:rPr lang="en-IN" dirty="0"/>
                        <a:t>14%</a:t>
                      </a:r>
                    </a:p>
                  </a:txBody>
                  <a:tcPr/>
                </a:tc>
                <a:extLst>
                  <a:ext uri="{0D108BD9-81ED-4DB2-BD59-A6C34878D82A}">
                    <a16:rowId xmlns="" xmlns:a16="http://schemas.microsoft.com/office/drawing/2014/main" val="892281694"/>
                  </a:ext>
                </a:extLst>
              </a:tr>
            </a:tbl>
          </a:graphicData>
        </a:graphic>
      </p:graphicFrame>
    </p:spTree>
    <p:extLst>
      <p:ext uri="{BB962C8B-B14F-4D97-AF65-F5344CB8AC3E}">
        <p14:creationId xmlns:p14="http://schemas.microsoft.com/office/powerpoint/2010/main" val="1654487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51</a:t>
            </a:fld>
            <a:r>
              <a:rPr lang="en-US"/>
              <a:t>|</a:t>
            </a:r>
            <a:endParaRPr lang="en-US" dirty="0"/>
          </a:p>
        </p:txBody>
      </p:sp>
      <p:sp>
        <p:nvSpPr>
          <p:cNvPr id="3" name="Title 2"/>
          <p:cNvSpPr>
            <a:spLocks noGrp="1"/>
          </p:cNvSpPr>
          <p:nvPr>
            <p:ph type="title"/>
          </p:nvPr>
        </p:nvSpPr>
        <p:spPr/>
        <p:txBody>
          <a:bodyPr/>
          <a:lstStyle/>
          <a:p>
            <a:r>
              <a:rPr lang="en-US" dirty="0"/>
              <a:t>Estimate net benefit and cost</a:t>
            </a:r>
            <a:endParaRPr lang="en-IN" dirty="0"/>
          </a:p>
        </p:txBody>
      </p:sp>
      <p:sp>
        <p:nvSpPr>
          <p:cNvPr id="5" name="Text Placeholder 4"/>
          <p:cNvSpPr>
            <a:spLocks noGrp="1"/>
          </p:cNvSpPr>
          <p:nvPr>
            <p:ph type="body" sz="quarter" idx="10"/>
          </p:nvPr>
        </p:nvSpPr>
        <p:spPr/>
        <p:txBody>
          <a:bodyPr/>
          <a:lstStyle/>
          <a:p>
            <a:endParaRPr lang="en-IN"/>
          </a:p>
        </p:txBody>
      </p:sp>
      <p:grpSp>
        <p:nvGrpSpPr>
          <p:cNvPr id="7" name="Group 6"/>
          <p:cNvGrpSpPr/>
          <p:nvPr/>
        </p:nvGrpSpPr>
        <p:grpSpPr>
          <a:xfrm>
            <a:off x="1531642" y="1182398"/>
            <a:ext cx="8590488" cy="1991667"/>
            <a:chOff x="233194" y="4175373"/>
            <a:chExt cx="8590488" cy="1991667"/>
          </a:xfrm>
        </p:grpSpPr>
        <mc:AlternateContent xmlns:mc="http://schemas.openxmlformats.org/markup-compatibility/2006" xmlns:a14="http://schemas.microsoft.com/office/drawing/2010/main">
          <mc:Choice Requires="a14">
            <p:sp>
              <p:nvSpPr>
                <p:cNvPr id="10" name="Rectangle 9">
                  <a:extLst>
                    <a:ext uri="{FF2B5EF4-FFF2-40B4-BE49-F238E27FC236}">
                      <a16:creationId xmlns="" xmlns:a16="http://schemas.microsoft.com/office/drawing/2014/main" id="{D5C04281-D967-4AAE-9C57-638004CAEE3E}"/>
                    </a:ext>
                  </a:extLst>
                </p:cNvPr>
                <p:cNvSpPr/>
                <p:nvPr/>
              </p:nvSpPr>
              <p:spPr>
                <a:xfrm>
                  <a:off x="559936" y="4772466"/>
                  <a:ext cx="6176772" cy="72584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IN" sz="1700" i="0" smtClean="0">
                            <a:latin typeface="Cambria Math" panose="02040503050406030204" pitchFamily="18" charset="0"/>
                          </a:rPr>
                          <m:t>=</m:t>
                        </m:r>
                        <m:nary>
                          <m:naryPr>
                            <m:chr m:val="∑"/>
                            <m:subHide m:val="on"/>
                            <m:supHide m:val="on"/>
                            <m:ctrlPr>
                              <a:rPr lang="en-IN" sz="1700" i="1">
                                <a:latin typeface="Cambria Math" charset="0"/>
                              </a:rPr>
                            </m:ctrlPr>
                          </m:naryPr>
                          <m:sub/>
                          <m:sup/>
                          <m:e>
                            <m:r>
                              <a:rPr lang="en-US" sz="1700" b="0" i="1" smtClean="0">
                                <a:latin typeface="Cambria Math" panose="02040503050406030204" pitchFamily="18" charset="0"/>
                              </a:rPr>
                              <m:t>𝑅𝑇𝑆𝐸𝑛𝑒𝑟𝑔𝑦</m:t>
                            </m:r>
                            <m:r>
                              <a:rPr lang="en-US" sz="1700" b="0" i="1" smtClean="0">
                                <a:latin typeface="Cambria Math" panose="02040503050406030204" pitchFamily="18" charset="0"/>
                              </a:rPr>
                              <m:t>∗</m:t>
                            </m:r>
                            <m:r>
                              <a:rPr lang="en-IN" sz="1700" b="0" i="1" smtClean="0">
                                <a:latin typeface="Cambria Math" panose="02040503050406030204" pitchFamily="18" charset="0"/>
                              </a:rPr>
                              <m:t>𝑉𝑎𝑟𝑖𝑎𝑏𝑙𝑒𝐸𝑛𝑒𝑟𝑔𝑦</m:t>
                            </m:r>
                            <m:r>
                              <a:rPr lang="en-US" sz="1700" b="0" i="1" smtClean="0">
                                <a:latin typeface="Cambria Math" panose="02040503050406030204" pitchFamily="18" charset="0"/>
                              </a:rPr>
                              <m:t>𝑇𝑎𝑟𝑖𝑓𝑓</m:t>
                            </m:r>
                            <m:r>
                              <a:rPr lang="en-US" sz="1700" b="0" i="1" smtClean="0">
                                <a:latin typeface="Cambria Math" panose="02040503050406030204" pitchFamily="18" charset="0"/>
                              </a:rPr>
                              <m:t> </m:t>
                            </m:r>
                          </m:e>
                        </m:nary>
                      </m:oMath>
                    </m:oMathPara>
                  </a14:m>
                  <a:endParaRPr lang="en-IN" sz="1700" dirty="0"/>
                </a:p>
              </p:txBody>
            </p:sp>
          </mc:Choice>
          <mc:Fallback xmlns="">
            <p:sp>
              <p:nvSpPr>
                <p:cNvPr id="9" name="Rectangle 8">
                  <a:extLst>
                    <a:ext uri="{FF2B5EF4-FFF2-40B4-BE49-F238E27FC236}">
                      <a16:creationId xmlns:a16="http://schemas.microsoft.com/office/drawing/2014/main" id="{D5C04281-D967-4AAE-9C57-638004CAEE3E}"/>
                    </a:ext>
                  </a:extLst>
                </p:cNvPr>
                <p:cNvSpPr>
                  <a:spLocks noRot="1" noChangeAspect="1" noMove="1" noResize="1" noEditPoints="1" noAdjustHandles="1" noChangeArrowheads="1" noChangeShapeType="1" noTextEdit="1"/>
                </p:cNvSpPr>
                <p:nvPr/>
              </p:nvSpPr>
              <p:spPr>
                <a:xfrm>
                  <a:off x="559936" y="4772466"/>
                  <a:ext cx="6176772" cy="725840"/>
                </a:xfrm>
                <a:prstGeom prst="rect">
                  <a:avLst/>
                </a:prstGeom>
                <a:blipFill>
                  <a:blip r:embed="rId2"/>
                  <a:stretch>
                    <a:fillRect/>
                  </a:stretch>
                </a:blipFill>
              </p:spPr>
              <p:txBody>
                <a:bodyPr/>
                <a:lstStyle/>
                <a:p>
                  <a:r>
                    <a:rPr lang="en-IN">
                      <a:noFill/>
                    </a:rPr>
                    <a:t> </a:t>
                  </a:r>
                </a:p>
              </p:txBody>
            </p:sp>
          </mc:Fallback>
        </mc:AlternateContent>
        <p:sp>
          <p:nvSpPr>
            <p:cNvPr id="11" name="Content Placeholder 2">
              <a:extLst>
                <a:ext uri="{FF2B5EF4-FFF2-40B4-BE49-F238E27FC236}">
                  <a16:creationId xmlns="" xmlns:a16="http://schemas.microsoft.com/office/drawing/2014/main" id="{4933CB52-6460-460E-A756-0249F827325F}"/>
                </a:ext>
              </a:extLst>
            </p:cNvPr>
            <p:cNvSpPr txBox="1">
              <a:spLocks/>
            </p:cNvSpPr>
            <p:nvPr/>
          </p:nvSpPr>
          <p:spPr>
            <a:xfrm>
              <a:off x="233194" y="4175373"/>
              <a:ext cx="8590488" cy="48350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Cambria" panose="02040503050406030204" pitchFamily="18" charset="0"/>
                  <a:ea typeface="Cambria" panose="02040503050406030204" pitchFamily="18" charset="0"/>
                </a:rPr>
                <a:t>Revenue loss</a:t>
              </a:r>
            </a:p>
          </p:txBody>
        </p:sp>
        <p:sp>
          <p:nvSpPr>
            <p:cNvPr id="12" name="Rectangle 11">
              <a:extLst>
                <a:ext uri="{FF2B5EF4-FFF2-40B4-BE49-F238E27FC236}">
                  <a16:creationId xmlns="" xmlns:a16="http://schemas.microsoft.com/office/drawing/2014/main" id="{105AA308-378F-4E3C-B0E7-A2A216DAD470}"/>
                </a:ext>
              </a:extLst>
            </p:cNvPr>
            <p:cNvSpPr/>
            <p:nvPr/>
          </p:nvSpPr>
          <p:spPr>
            <a:xfrm>
              <a:off x="559936" y="5582265"/>
              <a:ext cx="8099577" cy="584775"/>
            </a:xfrm>
            <a:prstGeom prst="rect">
              <a:avLst/>
            </a:prstGeom>
          </p:spPr>
          <p:txBody>
            <a:bodyPr>
              <a:spAutoFit/>
            </a:bodyPr>
            <a:lstStyle/>
            <a:p>
              <a:r>
                <a:rPr lang="en-US" sz="1600" b="1" i="1" dirty="0" err="1"/>
                <a:t>VariableEnergyTariff</a:t>
              </a:r>
              <a:r>
                <a:rPr lang="en-US" sz="1600" dirty="0"/>
                <a:t> (INR/kWh): The variable energy tariff for consumers as approved by the regulatory commission</a:t>
              </a:r>
              <a:endParaRPr lang="en-IN" sz="1600" dirty="0"/>
            </a:p>
          </p:txBody>
        </p:sp>
      </p:grpSp>
      <p:graphicFrame>
        <p:nvGraphicFramePr>
          <p:cNvPr id="13" name="Table 12">
            <a:extLst>
              <a:ext uri="{FF2B5EF4-FFF2-40B4-BE49-F238E27FC236}">
                <a16:creationId xmlns="" xmlns:a16="http://schemas.microsoft.com/office/drawing/2014/main" id="{214F2261-5E5A-484A-BE1D-7E9BCE28DBD7}"/>
              </a:ext>
            </a:extLst>
          </p:cNvPr>
          <p:cNvGraphicFramePr>
            <a:graphicFrameLocks noGrp="1"/>
          </p:cNvGraphicFramePr>
          <p:nvPr>
            <p:extLst>
              <p:ext uri="{D42A27DB-BD31-4B8C-83A1-F6EECF244321}">
                <p14:modId xmlns:p14="http://schemas.microsoft.com/office/powerpoint/2010/main" val="3042759684"/>
              </p:ext>
            </p:extLst>
          </p:nvPr>
        </p:nvGraphicFramePr>
        <p:xfrm>
          <a:off x="1298448" y="3505360"/>
          <a:ext cx="9144001" cy="1651000"/>
        </p:xfrm>
        <a:graphic>
          <a:graphicData uri="http://schemas.openxmlformats.org/drawingml/2006/table">
            <a:tbl>
              <a:tblPr firstRow="1" bandRow="1">
                <a:tableStyleId>{5C22544A-7EE6-4342-B048-85BDC9FD1C3A}</a:tableStyleId>
              </a:tblPr>
              <a:tblGrid>
                <a:gridCol w="1331650">
                  <a:extLst>
                    <a:ext uri="{9D8B030D-6E8A-4147-A177-3AD203B41FA5}">
                      <a16:colId xmlns="" xmlns:a16="http://schemas.microsoft.com/office/drawing/2014/main" val="192155810"/>
                    </a:ext>
                  </a:extLst>
                </a:gridCol>
                <a:gridCol w="1083076">
                  <a:extLst>
                    <a:ext uri="{9D8B030D-6E8A-4147-A177-3AD203B41FA5}">
                      <a16:colId xmlns="" xmlns:a16="http://schemas.microsoft.com/office/drawing/2014/main" val="1358325695"/>
                    </a:ext>
                  </a:extLst>
                </a:gridCol>
                <a:gridCol w="5761608">
                  <a:extLst>
                    <a:ext uri="{9D8B030D-6E8A-4147-A177-3AD203B41FA5}">
                      <a16:colId xmlns="" xmlns:a16="http://schemas.microsoft.com/office/drawing/2014/main" val="2908618772"/>
                    </a:ext>
                  </a:extLst>
                </a:gridCol>
                <a:gridCol w="967667">
                  <a:extLst>
                    <a:ext uri="{9D8B030D-6E8A-4147-A177-3AD203B41FA5}">
                      <a16:colId xmlns="" xmlns:a16="http://schemas.microsoft.com/office/drawing/2014/main" val="677300179"/>
                    </a:ext>
                  </a:extLst>
                </a:gridCol>
              </a:tblGrid>
              <a:tr h="370840">
                <a:tc>
                  <a:txBody>
                    <a:bodyPr/>
                    <a:lstStyle/>
                    <a:p>
                      <a:endParaRPr lang="en-IN" dirty="0"/>
                    </a:p>
                  </a:txBody>
                  <a:tcPr/>
                </a:tc>
                <a:tc>
                  <a:txBody>
                    <a:bodyPr/>
                    <a:lstStyle/>
                    <a:p>
                      <a:r>
                        <a:rPr lang="en-IN" dirty="0"/>
                        <a:t>Unit</a:t>
                      </a:r>
                    </a:p>
                  </a:txBody>
                  <a:tcPr/>
                </a:tc>
                <a:tc>
                  <a:txBody>
                    <a:bodyPr/>
                    <a:lstStyle/>
                    <a:p>
                      <a:r>
                        <a:rPr lang="en-IN" dirty="0"/>
                        <a:t>Description</a:t>
                      </a:r>
                    </a:p>
                  </a:txBody>
                  <a:tcPr/>
                </a:tc>
                <a:tc>
                  <a:txBody>
                    <a:bodyPr/>
                    <a:lstStyle/>
                    <a:p>
                      <a:r>
                        <a:rPr lang="en-IN" dirty="0"/>
                        <a:t>Value</a:t>
                      </a:r>
                    </a:p>
                  </a:txBody>
                  <a:tcPr/>
                </a:tc>
                <a:extLst>
                  <a:ext uri="{0D108BD9-81ED-4DB2-BD59-A6C34878D82A}">
                    <a16:rowId xmlns="" xmlns:a16="http://schemas.microsoft.com/office/drawing/2014/main" val="3504767244"/>
                  </a:ext>
                </a:extLst>
              </a:tr>
              <a:tr h="370840">
                <a:tc>
                  <a:txBody>
                    <a:bodyPr/>
                    <a:lstStyle/>
                    <a:p>
                      <a:r>
                        <a:rPr lang="en-IN" dirty="0"/>
                        <a:t>RTS Energy</a:t>
                      </a:r>
                    </a:p>
                  </a:txBody>
                  <a:tcPr/>
                </a:tc>
                <a:tc>
                  <a:txBody>
                    <a:bodyPr/>
                    <a:lstStyle/>
                    <a:p>
                      <a:r>
                        <a:rPr lang="en-IN" dirty="0"/>
                        <a:t>kWh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t>Electricity produced by the RTS system in the first year</a:t>
                      </a:r>
                    </a:p>
                    <a:p>
                      <a:endParaRPr lang="en-IN" dirty="0"/>
                    </a:p>
                  </a:txBody>
                  <a:tcPr/>
                </a:tc>
                <a:tc>
                  <a:txBody>
                    <a:bodyPr/>
                    <a:lstStyle/>
                    <a:p>
                      <a:r>
                        <a:rPr lang="en-IN" dirty="0"/>
                        <a:t>38,625</a:t>
                      </a:r>
                    </a:p>
                  </a:txBody>
                  <a:tcPr/>
                </a:tc>
                <a:extLst>
                  <a:ext uri="{0D108BD9-81ED-4DB2-BD59-A6C34878D82A}">
                    <a16:rowId xmlns="" xmlns:a16="http://schemas.microsoft.com/office/drawing/2014/main" val="1781753914"/>
                  </a:ext>
                </a:extLst>
              </a:tr>
              <a:tr h="370840">
                <a:tc>
                  <a:txBody>
                    <a:bodyPr/>
                    <a:lstStyle/>
                    <a:p>
                      <a:r>
                        <a:rPr lang="en-US" dirty="0"/>
                        <a:t>Variable</a:t>
                      </a:r>
                      <a:r>
                        <a:rPr lang="en-US" baseline="0" dirty="0"/>
                        <a:t> energy tariff</a:t>
                      </a:r>
                      <a:endParaRPr lang="en-IN" dirty="0"/>
                    </a:p>
                  </a:txBody>
                  <a:tcPr/>
                </a:tc>
                <a:tc>
                  <a:txBody>
                    <a:bodyPr/>
                    <a:lstStyle/>
                    <a:p>
                      <a:r>
                        <a:rPr lang="en-IN" dirty="0"/>
                        <a:t>INR/kWh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The variable energy tariff for consumers as approved by the regulatory commission</a:t>
                      </a:r>
                      <a:endParaRPr lang="en-IN" dirty="0"/>
                    </a:p>
                  </a:txBody>
                  <a:tcPr/>
                </a:tc>
                <a:tc>
                  <a:txBody>
                    <a:bodyPr/>
                    <a:lstStyle/>
                    <a:p>
                      <a:r>
                        <a:rPr lang="en-US" dirty="0"/>
                        <a:t>4.5</a:t>
                      </a:r>
                      <a:endParaRPr lang="en-IN" dirty="0"/>
                    </a:p>
                  </a:txBody>
                  <a:tcPr/>
                </a:tc>
                <a:extLst>
                  <a:ext uri="{0D108BD9-81ED-4DB2-BD59-A6C34878D82A}">
                    <a16:rowId xmlns="" xmlns:a16="http://schemas.microsoft.com/office/drawing/2014/main" val="3392629080"/>
                  </a:ext>
                </a:extLst>
              </a:tr>
            </a:tbl>
          </a:graphicData>
        </a:graphic>
      </p:graphicFrame>
    </p:spTree>
    <p:extLst>
      <p:ext uri="{BB962C8B-B14F-4D97-AF65-F5344CB8AC3E}">
        <p14:creationId xmlns:p14="http://schemas.microsoft.com/office/powerpoint/2010/main" val="477194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52</a:t>
            </a:fld>
            <a:r>
              <a:rPr lang="en-US"/>
              <a:t>|</a:t>
            </a:r>
            <a:endParaRPr lang="en-US" dirty="0"/>
          </a:p>
        </p:txBody>
      </p:sp>
      <p:sp>
        <p:nvSpPr>
          <p:cNvPr id="3" name="Title 2"/>
          <p:cNvSpPr>
            <a:spLocks noGrp="1"/>
          </p:cNvSpPr>
          <p:nvPr>
            <p:ph type="title"/>
          </p:nvPr>
        </p:nvSpPr>
        <p:spPr/>
        <p:txBody>
          <a:bodyPr/>
          <a:lstStyle/>
          <a:p>
            <a:r>
              <a:rPr lang="en-US" dirty="0"/>
              <a:t>Estimate net benefit and cost</a:t>
            </a:r>
            <a:endParaRPr lang="en-IN" dirty="0"/>
          </a:p>
        </p:txBody>
      </p:sp>
      <p:sp>
        <p:nvSpPr>
          <p:cNvPr id="5" name="Text Placeholder 4"/>
          <p:cNvSpPr>
            <a:spLocks noGrp="1"/>
          </p:cNvSpPr>
          <p:nvPr>
            <p:ph type="body" sz="quarter" idx="10"/>
          </p:nvPr>
        </p:nvSpPr>
        <p:spPr/>
        <p:txBody>
          <a:bodyPr/>
          <a:lstStyle/>
          <a:p>
            <a:endParaRPr lang="en-IN"/>
          </a:p>
        </p:txBody>
      </p:sp>
      <p:grpSp>
        <p:nvGrpSpPr>
          <p:cNvPr id="14" name="Group 13"/>
          <p:cNvGrpSpPr/>
          <p:nvPr/>
        </p:nvGrpSpPr>
        <p:grpSpPr>
          <a:xfrm>
            <a:off x="1403626" y="1276084"/>
            <a:ext cx="8590488" cy="1275236"/>
            <a:chOff x="233194" y="4175373"/>
            <a:chExt cx="8590488" cy="1275236"/>
          </a:xfrm>
        </p:grpSpPr>
        <p:sp>
          <p:nvSpPr>
            <p:cNvPr id="15" name="Content Placeholder 2">
              <a:extLst>
                <a:ext uri="{FF2B5EF4-FFF2-40B4-BE49-F238E27FC236}">
                  <a16:creationId xmlns="" xmlns:a16="http://schemas.microsoft.com/office/drawing/2014/main" id="{4933CB52-6460-460E-A756-0249F827325F}"/>
                </a:ext>
              </a:extLst>
            </p:cNvPr>
            <p:cNvSpPr txBox="1">
              <a:spLocks/>
            </p:cNvSpPr>
            <p:nvPr/>
          </p:nvSpPr>
          <p:spPr>
            <a:xfrm>
              <a:off x="233194" y="4175373"/>
              <a:ext cx="8590488" cy="48350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u="sng" dirty="0">
                  <a:latin typeface="Cambria" panose="02040503050406030204" pitchFamily="18" charset="0"/>
                  <a:ea typeface="Cambria" panose="02040503050406030204" pitchFamily="18" charset="0"/>
                </a:rPr>
                <a:t>Added transmission and distribution services cost</a:t>
              </a:r>
            </a:p>
          </p:txBody>
        </p:sp>
        <p:sp>
          <p:nvSpPr>
            <p:cNvPr id="16" name="Rectangle 15">
              <a:extLst>
                <a:ext uri="{FF2B5EF4-FFF2-40B4-BE49-F238E27FC236}">
                  <a16:creationId xmlns="" xmlns:a16="http://schemas.microsoft.com/office/drawing/2014/main" id="{105AA308-378F-4E3C-B0E7-A2A216DAD470}"/>
                </a:ext>
              </a:extLst>
            </p:cNvPr>
            <p:cNvSpPr/>
            <p:nvPr/>
          </p:nvSpPr>
          <p:spPr>
            <a:xfrm>
              <a:off x="518160" y="5019722"/>
              <a:ext cx="8099577" cy="430887"/>
            </a:xfrm>
            <a:prstGeom prst="rect">
              <a:avLst/>
            </a:prstGeom>
          </p:spPr>
          <p:txBody>
            <a:bodyPr>
              <a:spAutoFit/>
            </a:bodyPr>
            <a:lstStyle/>
            <a:p>
              <a:pPr marL="342900" indent="-342900">
                <a:buFont typeface="Arial" panose="020B0604020202020204" pitchFamily="34" charset="0"/>
                <a:buChar char="•"/>
              </a:pPr>
              <a:r>
                <a:rPr lang="en-US" sz="2200" dirty="0"/>
                <a:t>No data provided</a:t>
              </a:r>
              <a:endParaRPr lang="en-IN" sz="2200" dirty="0"/>
            </a:p>
          </p:txBody>
        </p:sp>
      </p:grpSp>
      <p:grpSp>
        <p:nvGrpSpPr>
          <p:cNvPr id="17" name="Group 16"/>
          <p:cNvGrpSpPr/>
          <p:nvPr/>
        </p:nvGrpSpPr>
        <p:grpSpPr>
          <a:xfrm>
            <a:off x="1402022" y="3709677"/>
            <a:ext cx="8590488" cy="1275236"/>
            <a:chOff x="233194" y="4175373"/>
            <a:chExt cx="8590488" cy="1275236"/>
          </a:xfrm>
        </p:grpSpPr>
        <p:sp>
          <p:nvSpPr>
            <p:cNvPr id="18" name="Content Placeholder 2">
              <a:extLst>
                <a:ext uri="{FF2B5EF4-FFF2-40B4-BE49-F238E27FC236}">
                  <a16:creationId xmlns="" xmlns:a16="http://schemas.microsoft.com/office/drawing/2014/main" id="{4933CB52-6460-460E-A756-0249F827325F}"/>
                </a:ext>
              </a:extLst>
            </p:cNvPr>
            <p:cNvSpPr txBox="1">
              <a:spLocks/>
            </p:cNvSpPr>
            <p:nvPr/>
          </p:nvSpPr>
          <p:spPr>
            <a:xfrm>
              <a:off x="233194" y="4175373"/>
              <a:ext cx="8590488" cy="48350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u="sng" dirty="0">
                  <a:latin typeface="Cambria" panose="02040503050406030204" pitchFamily="18" charset="0"/>
                  <a:ea typeface="Cambria" panose="02040503050406030204" pitchFamily="18" charset="0"/>
                </a:rPr>
                <a:t>Program administer cost</a:t>
              </a:r>
            </a:p>
          </p:txBody>
        </p:sp>
        <p:sp>
          <p:nvSpPr>
            <p:cNvPr id="19" name="Rectangle 18">
              <a:extLst>
                <a:ext uri="{FF2B5EF4-FFF2-40B4-BE49-F238E27FC236}">
                  <a16:creationId xmlns="" xmlns:a16="http://schemas.microsoft.com/office/drawing/2014/main" id="{105AA308-378F-4E3C-B0E7-A2A216DAD470}"/>
                </a:ext>
              </a:extLst>
            </p:cNvPr>
            <p:cNvSpPr/>
            <p:nvPr/>
          </p:nvSpPr>
          <p:spPr>
            <a:xfrm>
              <a:off x="518160" y="5019722"/>
              <a:ext cx="8099577" cy="430887"/>
            </a:xfrm>
            <a:prstGeom prst="rect">
              <a:avLst/>
            </a:prstGeom>
          </p:spPr>
          <p:txBody>
            <a:bodyPr>
              <a:spAutoFit/>
            </a:bodyPr>
            <a:lstStyle/>
            <a:p>
              <a:pPr marL="342900" indent="-342900">
                <a:buFont typeface="Arial" panose="020B0604020202020204" pitchFamily="34" charset="0"/>
                <a:buChar char="•"/>
              </a:pPr>
              <a:r>
                <a:rPr lang="en-US" sz="2200" dirty="0"/>
                <a:t>No data provided</a:t>
              </a:r>
              <a:endParaRPr lang="en-IN" sz="2200" dirty="0"/>
            </a:p>
          </p:txBody>
        </p:sp>
      </p:grpSp>
    </p:spTree>
    <p:extLst>
      <p:ext uri="{BB962C8B-B14F-4D97-AF65-F5344CB8AC3E}">
        <p14:creationId xmlns:p14="http://schemas.microsoft.com/office/powerpoint/2010/main" val="2623179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53</a:t>
            </a:fld>
            <a:r>
              <a:rPr lang="en-US"/>
              <a:t>|</a:t>
            </a:r>
            <a:endParaRPr lang="en-US" dirty="0"/>
          </a:p>
        </p:txBody>
      </p:sp>
      <p:sp>
        <p:nvSpPr>
          <p:cNvPr id="3" name="Title 2"/>
          <p:cNvSpPr>
            <a:spLocks noGrp="1"/>
          </p:cNvSpPr>
          <p:nvPr>
            <p:ph type="title"/>
          </p:nvPr>
        </p:nvSpPr>
        <p:spPr/>
        <p:txBody>
          <a:bodyPr/>
          <a:lstStyle/>
          <a:p>
            <a:r>
              <a:rPr lang="en-US" dirty="0"/>
              <a:t>Net present value</a:t>
            </a:r>
            <a:endParaRPr lang="en-IN" dirty="0"/>
          </a:p>
        </p:txBody>
      </p:sp>
      <p:sp>
        <p:nvSpPr>
          <p:cNvPr id="5" name="Text Placeholder 4"/>
          <p:cNvSpPr>
            <a:spLocks noGrp="1"/>
          </p:cNvSpPr>
          <p:nvPr>
            <p:ph type="body" sz="quarter" idx="10"/>
          </p:nvPr>
        </p:nvSpPr>
        <p:spPr/>
        <p:txBody>
          <a:bodyPr/>
          <a:lstStyle/>
          <a:p>
            <a:endParaRPr lang="en-IN"/>
          </a:p>
        </p:txBody>
      </p:sp>
      <p:graphicFrame>
        <p:nvGraphicFramePr>
          <p:cNvPr id="6" name="Content Placeholder 5">
            <a:extLst>
              <a:ext uri="{FF2B5EF4-FFF2-40B4-BE49-F238E27FC236}">
                <a16:creationId xmlns="" xmlns:a16="http://schemas.microsoft.com/office/drawing/2014/main" id="{D9779715-97ED-47D1-B161-D5F2B7D0A728}"/>
              </a:ext>
            </a:extLst>
          </p:cNvPr>
          <p:cNvGraphicFramePr>
            <a:graphicFrameLocks noGrp="1"/>
          </p:cNvGraphicFramePr>
          <p:nvPr>
            <p:ph idx="1"/>
            <p:extLst>
              <p:ext uri="{D42A27DB-BD31-4B8C-83A1-F6EECF244321}">
                <p14:modId xmlns:p14="http://schemas.microsoft.com/office/powerpoint/2010/main" val="3017937486"/>
              </p:ext>
            </p:extLst>
          </p:nvPr>
        </p:nvGraphicFramePr>
        <p:xfrm>
          <a:off x="2186660" y="1137804"/>
          <a:ext cx="6701554" cy="5058007"/>
        </p:xfrm>
        <a:graphic>
          <a:graphicData uri="http://schemas.openxmlformats.org/drawingml/2006/table">
            <a:tbl>
              <a:tblPr firstRow="1" firstCol="1" lastRow="1">
                <a:tableStyleId>{5940675A-B579-460E-94D1-54222C63F5DA}</a:tableStyleId>
              </a:tblPr>
              <a:tblGrid>
                <a:gridCol w="4954100">
                  <a:extLst>
                    <a:ext uri="{9D8B030D-6E8A-4147-A177-3AD203B41FA5}">
                      <a16:colId xmlns="" xmlns:a16="http://schemas.microsoft.com/office/drawing/2014/main" val="455620294"/>
                    </a:ext>
                  </a:extLst>
                </a:gridCol>
                <a:gridCol w="193979">
                  <a:extLst>
                    <a:ext uri="{9D8B030D-6E8A-4147-A177-3AD203B41FA5}">
                      <a16:colId xmlns="" xmlns:a16="http://schemas.microsoft.com/office/drawing/2014/main" val="4225639342"/>
                    </a:ext>
                  </a:extLst>
                </a:gridCol>
                <a:gridCol w="1553475">
                  <a:extLst>
                    <a:ext uri="{9D8B030D-6E8A-4147-A177-3AD203B41FA5}">
                      <a16:colId xmlns="" xmlns:a16="http://schemas.microsoft.com/office/drawing/2014/main" val="3158462576"/>
                    </a:ext>
                  </a:extLst>
                </a:gridCol>
              </a:tblGrid>
              <a:tr h="296728">
                <a:tc gridSpan="3">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a:effectLst/>
                        </a:rPr>
                        <a:t>Benefits</a:t>
                      </a:r>
                      <a:r>
                        <a:rPr lang="en-US" sz="2000" u="none" strike="noStrike" baseline="0" dirty="0">
                          <a:effectLst/>
                        </a:rPr>
                        <a:t> (</a:t>
                      </a:r>
                      <a:r>
                        <a:rPr lang="en-US" sz="2000" u="none" strike="noStrike" dirty="0">
                          <a:effectLst/>
                        </a:rPr>
                        <a:t>INR/kWh</a:t>
                      </a:r>
                      <a:r>
                        <a:rPr lang="en-US" sz="2000" b="0" i="0" u="none" strike="noStrike" dirty="0">
                          <a:solidFill>
                            <a:srgbClr val="000000"/>
                          </a:solidFill>
                          <a:effectLst/>
                          <a:latin typeface="Calibri" panose="020F0502020204030204" pitchFamily="34" charset="0"/>
                        </a:rPr>
                        <a:t>):</a:t>
                      </a:r>
                    </a:p>
                  </a:txBody>
                  <a:tcPr marL="5882" marR="5882" marT="588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496088674"/>
                  </a:ext>
                </a:extLst>
              </a:tr>
              <a:tr h="300208">
                <a:tc>
                  <a:txBody>
                    <a:bodyPr/>
                    <a:lstStyle/>
                    <a:p>
                      <a:pPr algn="l" fontAlgn="b"/>
                      <a:r>
                        <a:rPr lang="en-US" sz="2000" u="none" strike="noStrike" dirty="0">
                          <a:effectLst/>
                        </a:rPr>
                        <a:t>Avoided</a:t>
                      </a:r>
                      <a:r>
                        <a:rPr lang="en-US" sz="2000" u="none" strike="noStrike" baseline="0" dirty="0">
                          <a:effectLst/>
                        </a:rPr>
                        <a:t> generation capacity cost</a:t>
                      </a:r>
                      <a:endParaRPr lang="en-US" sz="2000" b="0" i="0" u="none" strike="noStrike" dirty="0">
                        <a:solidFill>
                          <a:srgbClr val="000000"/>
                        </a:solidFill>
                        <a:effectLst/>
                        <a:latin typeface="Calibri" panose="020F0502020204030204" pitchFamily="34" charset="0"/>
                      </a:endParaRPr>
                    </a:p>
                  </a:txBody>
                  <a:tcPr marL="5882" marR="5882" marT="588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2000" u="none" strike="noStrike" dirty="0">
                          <a:effectLst/>
                        </a:rPr>
                        <a:t>          0.20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extLst>
                  <a:ext uri="{0D108BD9-81ED-4DB2-BD59-A6C34878D82A}">
                    <a16:rowId xmlns="" xmlns:a16="http://schemas.microsoft.com/office/drawing/2014/main" val="3020899362"/>
                  </a:ext>
                </a:extLst>
              </a:tr>
              <a:tr h="300208">
                <a:tc>
                  <a:txBody>
                    <a:bodyPr/>
                    <a:lstStyle/>
                    <a:p>
                      <a:pPr algn="l" fontAlgn="b"/>
                      <a:r>
                        <a:rPr lang="en-US" sz="2000" u="none" strike="noStrike" dirty="0">
                          <a:effectLst/>
                        </a:rPr>
                        <a:t>Avoided</a:t>
                      </a:r>
                      <a:r>
                        <a:rPr lang="en-US" sz="2000" u="none" strike="noStrike" baseline="0" dirty="0">
                          <a:effectLst/>
                        </a:rPr>
                        <a:t> power purchase cost</a:t>
                      </a:r>
                      <a:endParaRPr lang="en-US" sz="2000" b="0" i="0" u="none" strike="noStrike" dirty="0">
                        <a:solidFill>
                          <a:srgbClr val="000000"/>
                        </a:solidFill>
                        <a:effectLst/>
                        <a:latin typeface="Calibri" panose="020F0502020204030204" pitchFamily="34" charset="0"/>
                      </a:endParaRPr>
                    </a:p>
                  </a:txBody>
                  <a:tcPr marL="5882" marR="5882" marT="588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2000" u="none" strike="noStrike">
                          <a:effectLst/>
                        </a:rPr>
                        <a:t>          0.77 </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extLst>
                  <a:ext uri="{0D108BD9-81ED-4DB2-BD59-A6C34878D82A}">
                    <a16:rowId xmlns="" xmlns:a16="http://schemas.microsoft.com/office/drawing/2014/main" val="1603666353"/>
                  </a:ext>
                </a:extLst>
              </a:tr>
              <a:tr h="300208">
                <a:tc>
                  <a:txBody>
                    <a:bodyPr/>
                    <a:lstStyle/>
                    <a:p>
                      <a:pPr algn="l" fontAlgn="b"/>
                      <a:r>
                        <a:rPr lang="en-US" sz="2000" u="none" strike="noStrike" dirty="0">
                          <a:effectLst/>
                        </a:rPr>
                        <a:t>Avoided</a:t>
                      </a:r>
                      <a:r>
                        <a:rPr lang="en-US" sz="2000" u="none" strike="noStrike" baseline="0" dirty="0">
                          <a:effectLst/>
                        </a:rPr>
                        <a:t> transmission charges</a:t>
                      </a:r>
                      <a:endParaRPr lang="en-US" sz="2000" b="0" i="0" u="none" strike="noStrike" dirty="0">
                        <a:solidFill>
                          <a:srgbClr val="000000"/>
                        </a:solidFill>
                        <a:effectLst/>
                        <a:latin typeface="Calibri" panose="020F0502020204030204" pitchFamily="34" charset="0"/>
                      </a:endParaRPr>
                    </a:p>
                  </a:txBody>
                  <a:tcPr marL="5882" marR="5882" marT="588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2000" u="none" strike="noStrike">
                          <a:effectLst/>
                        </a:rPr>
                        <a:t>          0.09 </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extLst>
                  <a:ext uri="{0D108BD9-81ED-4DB2-BD59-A6C34878D82A}">
                    <a16:rowId xmlns="" xmlns:a16="http://schemas.microsoft.com/office/drawing/2014/main" val="208234259"/>
                  </a:ext>
                </a:extLst>
              </a:tr>
              <a:tr h="300208">
                <a:tc>
                  <a:txBody>
                    <a:bodyPr/>
                    <a:lstStyle/>
                    <a:p>
                      <a:pPr algn="l" fontAlgn="b"/>
                      <a:r>
                        <a:rPr lang="en-US" sz="2000" u="none" strike="noStrike" dirty="0">
                          <a:effectLst/>
                        </a:rPr>
                        <a:t>Avoided</a:t>
                      </a:r>
                      <a:r>
                        <a:rPr lang="en-US" sz="2000" u="none" strike="noStrike" baseline="0" dirty="0">
                          <a:effectLst/>
                        </a:rPr>
                        <a:t> distribution capacity cost</a:t>
                      </a:r>
                      <a:endParaRPr lang="en-US" sz="2000" b="0" i="0" u="none" strike="noStrike" dirty="0">
                        <a:solidFill>
                          <a:srgbClr val="000000"/>
                        </a:solidFill>
                        <a:effectLst/>
                        <a:latin typeface="Calibri" panose="020F0502020204030204" pitchFamily="34" charset="0"/>
                      </a:endParaRPr>
                    </a:p>
                  </a:txBody>
                  <a:tcPr marL="5882" marR="5882" marT="588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2000" u="none" strike="noStrike" dirty="0">
                          <a:effectLst/>
                        </a:rPr>
                        <a:t>               -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extLst>
                  <a:ext uri="{0D108BD9-81ED-4DB2-BD59-A6C34878D82A}">
                    <a16:rowId xmlns="" xmlns:a16="http://schemas.microsoft.com/office/drawing/2014/main" val="3829220082"/>
                  </a:ext>
                </a:extLst>
              </a:tr>
              <a:tr h="300208">
                <a:tc>
                  <a:txBody>
                    <a:bodyPr/>
                    <a:lstStyle/>
                    <a:p>
                      <a:pPr algn="l" fontAlgn="b"/>
                      <a:r>
                        <a:rPr lang="en-US" sz="2000" u="none" strike="noStrike" dirty="0">
                          <a:effectLst/>
                        </a:rPr>
                        <a:t>Avoided</a:t>
                      </a:r>
                      <a:r>
                        <a:rPr lang="en-US" sz="2000" u="none" strike="noStrike" baseline="0" dirty="0">
                          <a:effectLst/>
                        </a:rPr>
                        <a:t> renewable energy certificate cost</a:t>
                      </a:r>
                      <a:endParaRPr lang="en-US" sz="2000" b="0" i="0" u="none" strike="noStrike" dirty="0">
                        <a:solidFill>
                          <a:srgbClr val="000000"/>
                        </a:solidFill>
                        <a:effectLst/>
                        <a:latin typeface="Calibri" panose="020F0502020204030204" pitchFamily="34" charset="0"/>
                      </a:endParaRPr>
                    </a:p>
                  </a:txBody>
                  <a:tcPr marL="5882" marR="5882" marT="588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2000" u="none" strike="noStrike">
                          <a:effectLst/>
                        </a:rPr>
                        <a:t>          0.48 </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extLst>
                  <a:ext uri="{0D108BD9-81ED-4DB2-BD59-A6C34878D82A}">
                    <a16:rowId xmlns="" xmlns:a16="http://schemas.microsoft.com/office/drawing/2014/main" val="1581213272"/>
                  </a:ext>
                </a:extLst>
              </a:tr>
              <a:tr h="300208">
                <a:tc>
                  <a:txBody>
                    <a:bodyPr/>
                    <a:lstStyle/>
                    <a:p>
                      <a:pPr algn="l" fontAlgn="b"/>
                      <a:r>
                        <a:rPr lang="en-US" sz="2000" b="0" i="0" u="none" strike="noStrike" dirty="0">
                          <a:solidFill>
                            <a:schemeClr val="tx1"/>
                          </a:solidFill>
                          <a:effectLst/>
                          <a:latin typeface="+mn-lt"/>
                        </a:rPr>
                        <a:t>Reduced</a:t>
                      </a:r>
                      <a:r>
                        <a:rPr lang="en-US" sz="2000" b="0" i="0" u="none" strike="noStrike" baseline="0" dirty="0">
                          <a:solidFill>
                            <a:schemeClr val="tx1"/>
                          </a:solidFill>
                          <a:effectLst/>
                          <a:latin typeface="+mn-lt"/>
                        </a:rPr>
                        <a:t> working capital</a:t>
                      </a:r>
                      <a:endParaRPr lang="en-US" sz="2000" b="0" i="0" u="none" strike="noStrike" dirty="0">
                        <a:solidFill>
                          <a:srgbClr val="000000"/>
                        </a:solidFill>
                        <a:effectLst/>
                        <a:latin typeface="Calibri" panose="020F0502020204030204" pitchFamily="34" charset="0"/>
                      </a:endParaRPr>
                    </a:p>
                  </a:txBody>
                  <a:tcPr marL="5882" marR="5882" marT="588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2000" u="none" strike="noStrike">
                          <a:effectLst/>
                        </a:rPr>
                        <a:t>          0.01 </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extLst>
                  <a:ext uri="{0D108BD9-81ED-4DB2-BD59-A6C34878D82A}">
                    <a16:rowId xmlns="" xmlns:a16="http://schemas.microsoft.com/office/drawing/2014/main" val="1709248114"/>
                  </a:ext>
                </a:extLst>
              </a:tr>
              <a:tr h="300208">
                <a:tc>
                  <a:txBody>
                    <a:bodyPr/>
                    <a:lstStyle/>
                    <a:p>
                      <a:pPr algn="ctr" fontAlgn="b"/>
                      <a:r>
                        <a:rPr lang="en-US" sz="2000" u="none" strike="noStrike" dirty="0">
                          <a:effectLst/>
                        </a:rPr>
                        <a:t>Total Benefits</a:t>
                      </a:r>
                      <a:endParaRPr lang="en-US" sz="2000" b="0" i="0" u="none" strike="noStrike" dirty="0">
                        <a:solidFill>
                          <a:schemeClr val="bg1"/>
                        </a:solidFill>
                        <a:effectLst/>
                        <a:latin typeface="Calibri" panose="020F0502020204030204" pitchFamily="34" charset="0"/>
                      </a:endParaRPr>
                    </a:p>
                  </a:txBody>
                  <a:tcPr marL="5882" marR="5882" marT="588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gridSpan="2">
                  <a:txBody>
                    <a:bodyPr/>
                    <a:lstStyle/>
                    <a:p>
                      <a:pPr algn="ctr" fontAlgn="b"/>
                      <a:r>
                        <a:rPr lang="en-US" sz="2000" u="none" strike="noStrike" dirty="0">
                          <a:effectLst/>
                        </a:rPr>
                        <a:t>          1.54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IN"/>
                    </a:p>
                  </a:txBody>
                  <a:tcPr/>
                </a:tc>
                <a:extLst>
                  <a:ext uri="{0D108BD9-81ED-4DB2-BD59-A6C34878D82A}">
                    <a16:rowId xmlns="" xmlns:a16="http://schemas.microsoft.com/office/drawing/2014/main" val="1255450715"/>
                  </a:ext>
                </a:extLst>
              </a:tr>
              <a:tr h="296728">
                <a:tc gridSpan="3">
                  <a:txBody>
                    <a:bodyPr/>
                    <a:lstStyle/>
                    <a:p>
                      <a:pPr algn="l" fontAlgn="b"/>
                      <a:endParaRPr lang="en-US" sz="2000" b="0" i="0" u="none" strike="noStrike" dirty="0">
                        <a:solidFill>
                          <a:srgbClr val="000000"/>
                        </a:solidFill>
                        <a:effectLst/>
                        <a:latin typeface="Calibri" panose="020F0502020204030204" pitchFamily="34" charset="0"/>
                      </a:endParaRPr>
                    </a:p>
                  </a:txBody>
                  <a:tcPr marL="5882" marR="5882" marT="588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2877706673"/>
                  </a:ext>
                </a:extLst>
              </a:tr>
              <a:tr h="296728">
                <a:tc gridSpan="3">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a:effectLst/>
                        </a:rPr>
                        <a:t>Costs</a:t>
                      </a:r>
                      <a:r>
                        <a:rPr lang="en-US" sz="2000" u="none" strike="noStrike" baseline="0" dirty="0">
                          <a:effectLst/>
                        </a:rPr>
                        <a:t> (</a:t>
                      </a:r>
                      <a:r>
                        <a:rPr lang="en-US" sz="2000" u="none" strike="noStrike" dirty="0">
                          <a:effectLst/>
                        </a:rPr>
                        <a:t>INR/kWh</a:t>
                      </a:r>
                      <a:r>
                        <a:rPr lang="en-US" sz="2000" b="0" i="0" u="none" strike="noStrike" dirty="0">
                          <a:solidFill>
                            <a:srgbClr val="000000"/>
                          </a:solidFill>
                          <a:effectLst/>
                          <a:latin typeface="Calibri" panose="020F0502020204030204" pitchFamily="34" charset="0"/>
                        </a:rPr>
                        <a:t>):</a:t>
                      </a:r>
                    </a:p>
                  </a:txBody>
                  <a:tcPr marL="5882" marR="5882" marT="588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2000" b="0" i="0" u="none" strike="noStrike" dirty="0">
                        <a:solidFill>
                          <a:srgbClr val="000000"/>
                        </a:solidFill>
                        <a:effectLst/>
                        <a:latin typeface="Calibri" panose="020F0502020204030204" pitchFamily="34" charset="0"/>
                      </a:endParaRPr>
                    </a:p>
                  </a:txBody>
                  <a:tcPr marL="5882" marR="5882" marT="5882" marB="0" anchor="ctr"/>
                </a:tc>
                <a:tc hMerge="1">
                  <a:txBody>
                    <a:bodyPr/>
                    <a:lstStyle/>
                    <a:p>
                      <a:endParaRPr lang="en-IN"/>
                    </a:p>
                  </a:txBody>
                  <a:tcPr/>
                </a:tc>
                <a:extLst>
                  <a:ext uri="{0D108BD9-81ED-4DB2-BD59-A6C34878D82A}">
                    <a16:rowId xmlns="" xmlns:a16="http://schemas.microsoft.com/office/drawing/2014/main" val="343398126"/>
                  </a:ext>
                </a:extLst>
              </a:tr>
              <a:tr h="300208">
                <a:tc gridSpan="2">
                  <a:txBody>
                    <a:bodyPr/>
                    <a:lstStyle/>
                    <a:p>
                      <a:pPr algn="l" fontAlgn="b"/>
                      <a:r>
                        <a:rPr lang="en-US" sz="2000" u="none" strike="noStrike" dirty="0">
                          <a:effectLst/>
                        </a:rPr>
                        <a:t>Program Administer Cost</a:t>
                      </a:r>
                      <a:endParaRPr lang="en-US" sz="2000" b="0" i="0" u="none" strike="noStrike" dirty="0">
                        <a:solidFill>
                          <a:srgbClr val="000000"/>
                        </a:solidFill>
                        <a:effectLst/>
                        <a:latin typeface="Calibri" panose="020F0502020204030204" pitchFamily="34" charset="0"/>
                      </a:endParaRPr>
                    </a:p>
                  </a:txBody>
                  <a:tcPr marL="5882" marR="5882" marT="588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               -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752268629"/>
                  </a:ext>
                </a:extLst>
              </a:tr>
              <a:tr h="300208">
                <a:tc gridSpan="2">
                  <a:txBody>
                    <a:bodyPr/>
                    <a:lstStyle/>
                    <a:p>
                      <a:pPr algn="l" fontAlgn="b"/>
                      <a:r>
                        <a:rPr lang="en-US" sz="2000" u="none" strike="noStrike" dirty="0">
                          <a:effectLst/>
                        </a:rPr>
                        <a:t>Revenue Loss</a:t>
                      </a:r>
                      <a:endParaRPr lang="en-US" sz="2000" b="0" i="0" u="none" strike="noStrike" dirty="0">
                        <a:solidFill>
                          <a:srgbClr val="000000"/>
                        </a:solidFill>
                        <a:effectLst/>
                        <a:latin typeface="Calibri" panose="020F0502020204030204" pitchFamily="34" charset="0"/>
                      </a:endParaRPr>
                    </a:p>
                  </a:txBody>
                  <a:tcPr marL="5882" marR="5882" marT="588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          1.08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351271534"/>
                  </a:ext>
                </a:extLst>
              </a:tr>
              <a:tr h="300208">
                <a:tc gridSpan="2">
                  <a:txBody>
                    <a:bodyPr/>
                    <a:lstStyle/>
                    <a:p>
                      <a:pPr algn="l" fontAlgn="b"/>
                      <a:r>
                        <a:rPr lang="en-US" sz="2000" u="none" strike="noStrike" dirty="0">
                          <a:effectLst/>
                        </a:rPr>
                        <a:t>Added transmission and distribution services cost</a:t>
                      </a:r>
                    </a:p>
                  </a:txBody>
                  <a:tcPr marL="5882" marR="5882" marT="588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               -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483650"/>
                  </a:ext>
                </a:extLst>
              </a:tr>
              <a:tr h="300208">
                <a:tc gridSpan="2">
                  <a:txBody>
                    <a:bodyPr/>
                    <a:lstStyle/>
                    <a:p>
                      <a:pPr algn="l" fontAlgn="b"/>
                      <a:r>
                        <a:rPr lang="en-US" sz="2000" u="none" strike="noStrike" dirty="0">
                          <a:effectLst/>
                        </a:rPr>
                        <a:t>Total Costs</a:t>
                      </a:r>
                      <a:endParaRPr lang="en-US" sz="2000" b="0" i="0" u="none" strike="noStrike" dirty="0">
                        <a:solidFill>
                          <a:schemeClr val="bg1"/>
                        </a:solidFill>
                        <a:effectLst/>
                        <a:latin typeface="Calibri" panose="020F0502020204030204" pitchFamily="34" charset="0"/>
                      </a:endParaRPr>
                    </a:p>
                  </a:txBody>
                  <a:tcPr marL="5882" marR="5882" marT="588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fontAlgn="b"/>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r>
                        <a:rPr lang="en-US" sz="2000" u="none" strike="noStrike" dirty="0">
                          <a:effectLst/>
                        </a:rPr>
                        <a:t>          1.08 </a:t>
                      </a:r>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4132488968"/>
                  </a:ext>
                </a:extLst>
              </a:tr>
              <a:tr h="354061">
                <a:tc gridSpan="2">
                  <a:txBody>
                    <a:bodyPr/>
                    <a:lstStyle/>
                    <a:p>
                      <a:pPr algn="l" fontAlgn="b"/>
                      <a:endParaRPr lang="en-US" sz="2000" b="0" i="0" u="none" strike="noStrike" dirty="0">
                        <a:solidFill>
                          <a:schemeClr val="bg1"/>
                        </a:solidFill>
                        <a:effectLst/>
                        <a:latin typeface="Calibri" panose="020F0502020204030204" pitchFamily="34" charset="0"/>
                      </a:endParaRPr>
                    </a:p>
                  </a:txBody>
                  <a:tcPr marL="5882" marR="5882" marT="588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20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762815726"/>
                  </a:ext>
                </a:extLst>
              </a:tr>
              <a:tr h="300208">
                <a:tc gridSpan="2">
                  <a:txBody>
                    <a:bodyPr/>
                    <a:lstStyle/>
                    <a:p>
                      <a:pPr algn="l" fontAlgn="b"/>
                      <a:r>
                        <a:rPr lang="en-US" sz="2000" u="none" strike="noStrike" dirty="0">
                          <a:effectLst/>
                        </a:rPr>
                        <a:t>Net benefit/cost</a:t>
                      </a:r>
                      <a:endParaRPr lang="en-US" sz="2000" b="0" i="0" u="none" strike="noStrike" dirty="0">
                        <a:solidFill>
                          <a:srgbClr val="000000"/>
                        </a:solidFill>
                        <a:effectLst/>
                        <a:latin typeface="Calibri" panose="020F0502020204030204" pitchFamily="34" charset="0"/>
                      </a:endParaRPr>
                    </a:p>
                  </a:txBody>
                  <a:tcPr marL="5882" marR="5882" marT="588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fontAlgn="b"/>
                      <a:endParaRPr lang="en-US" sz="2000" b="0" i="0" u="none" strike="noStrike" dirty="0">
                        <a:solidFill>
                          <a:schemeClr val="bg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2000" u="none" strike="noStrike" dirty="0">
                          <a:effectLst/>
                        </a:rPr>
                        <a:t>          0.46 </a:t>
                      </a:r>
                      <a:endParaRPr lang="en-US" sz="2000" b="0" i="0" u="none" strike="noStrike" dirty="0">
                        <a:solidFill>
                          <a:schemeClr val="bg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707453735"/>
                  </a:ext>
                </a:extLst>
              </a:tr>
            </a:tbl>
          </a:graphicData>
        </a:graphic>
      </p:graphicFrame>
    </p:spTree>
    <p:extLst>
      <p:ext uri="{BB962C8B-B14F-4D97-AF65-F5344CB8AC3E}">
        <p14:creationId xmlns:p14="http://schemas.microsoft.com/office/powerpoint/2010/main" val="2166575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6</a:t>
            </a:fld>
            <a:r>
              <a:rPr lang="en-US"/>
              <a:t>|</a:t>
            </a:r>
            <a:endParaRPr lang="en-US" dirty="0"/>
          </a:p>
        </p:txBody>
      </p:sp>
      <p:sp>
        <p:nvSpPr>
          <p:cNvPr id="3" name="Title 2"/>
          <p:cNvSpPr>
            <a:spLocks noGrp="1"/>
          </p:cNvSpPr>
          <p:nvPr>
            <p:ph type="title"/>
          </p:nvPr>
        </p:nvSpPr>
        <p:spPr/>
        <p:txBody>
          <a:bodyPr/>
          <a:lstStyle/>
          <a:p>
            <a:r>
              <a:rPr lang="en-US" dirty="0"/>
              <a:t>Introduction </a:t>
            </a:r>
            <a:endParaRPr lang="en-IN" dirty="0"/>
          </a:p>
        </p:txBody>
      </p:sp>
      <p:sp>
        <p:nvSpPr>
          <p:cNvPr id="4" name="Content Placeholder 3"/>
          <p:cNvSpPr>
            <a:spLocks noGrp="1"/>
          </p:cNvSpPr>
          <p:nvPr>
            <p:ph sz="half" idx="1"/>
          </p:nvPr>
        </p:nvSpPr>
        <p:spPr>
          <a:xfrm>
            <a:off x="354419" y="1478276"/>
            <a:ext cx="5639981" cy="4525963"/>
          </a:xfrm>
        </p:spPr>
        <p:txBody>
          <a:bodyPr>
            <a:normAutofit/>
          </a:bodyPr>
          <a:lstStyle/>
          <a:p>
            <a:pPr marL="0" indent="0" algn="ctr">
              <a:buNone/>
            </a:pPr>
            <a:r>
              <a:rPr lang="en-US" sz="2400" u="sng" dirty="0"/>
              <a:t>Challenges</a:t>
            </a:r>
            <a:endParaRPr lang="en-IN" u="sng" dirty="0"/>
          </a:p>
        </p:txBody>
      </p:sp>
      <p:sp>
        <p:nvSpPr>
          <p:cNvPr id="9" name="Content Placeholder 8"/>
          <p:cNvSpPr>
            <a:spLocks noGrp="1"/>
          </p:cNvSpPr>
          <p:nvPr>
            <p:ph sz="half" idx="2"/>
          </p:nvPr>
        </p:nvSpPr>
        <p:spPr>
          <a:xfrm>
            <a:off x="6197600" y="1478276"/>
            <a:ext cx="5384800" cy="4525963"/>
          </a:xfrm>
        </p:spPr>
        <p:txBody>
          <a:bodyPr/>
          <a:lstStyle/>
          <a:p>
            <a:pPr marL="0" indent="0" algn="ctr">
              <a:buNone/>
            </a:pPr>
            <a:r>
              <a:rPr lang="en-US" u="sng" dirty="0"/>
              <a:t>Opportunities</a:t>
            </a:r>
            <a:r>
              <a:rPr lang="en-US" dirty="0"/>
              <a:t> </a:t>
            </a:r>
            <a:endParaRPr lang="en-IN" dirty="0"/>
          </a:p>
        </p:txBody>
      </p:sp>
      <p:sp>
        <p:nvSpPr>
          <p:cNvPr id="10" name="Text Placeholder 9"/>
          <p:cNvSpPr>
            <a:spLocks noGrp="1"/>
          </p:cNvSpPr>
          <p:nvPr>
            <p:ph type="body" sz="quarter" idx="10"/>
          </p:nvPr>
        </p:nvSpPr>
        <p:spPr>
          <a:xfrm>
            <a:off x="1903819" y="6506377"/>
            <a:ext cx="6339892" cy="316627"/>
          </a:xfrm>
        </p:spPr>
        <p:txBody>
          <a:bodyPr/>
          <a:lstStyle/>
          <a:p>
            <a:r>
              <a:rPr lang="en-US" dirty="0"/>
              <a:t>Discom: Distribution companies; T&amp;D losses : transmission and distribution losses;  RPO: renewable purchase obligation</a:t>
            </a:r>
            <a:endParaRPr lang="en-IN" dirty="0"/>
          </a:p>
        </p:txBody>
      </p:sp>
      <p:graphicFrame>
        <p:nvGraphicFramePr>
          <p:cNvPr id="6" name="Diagram 5"/>
          <p:cNvGraphicFramePr/>
          <p:nvPr>
            <p:extLst>
              <p:ext uri="{D42A27DB-BD31-4B8C-83A1-F6EECF244321}">
                <p14:modId xmlns:p14="http://schemas.microsoft.com/office/powerpoint/2010/main" val="3654914507"/>
              </p:ext>
            </p:extLst>
          </p:nvPr>
        </p:nvGraphicFramePr>
        <p:xfrm>
          <a:off x="277213" y="2227650"/>
          <a:ext cx="5794390" cy="3285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2569503" y="5718581"/>
            <a:ext cx="6936828" cy="64973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200" dirty="0"/>
              <a:t>Need for improved solar valuation methods</a:t>
            </a:r>
            <a:endParaRPr lang="en-IN" sz="2200" dirty="0"/>
          </a:p>
        </p:txBody>
      </p:sp>
      <p:sp>
        <p:nvSpPr>
          <p:cNvPr id="11" name="Rectangle 10"/>
          <p:cNvSpPr/>
          <p:nvPr/>
        </p:nvSpPr>
        <p:spPr>
          <a:xfrm>
            <a:off x="4228510" y="683899"/>
            <a:ext cx="3479799" cy="461665"/>
          </a:xfrm>
          <a:prstGeom prst="rect">
            <a:avLst/>
          </a:prstGeom>
        </p:spPr>
        <p:txBody>
          <a:bodyPr wrap="none">
            <a:spAutoFit/>
          </a:bodyPr>
          <a:lstStyle/>
          <a:p>
            <a:pPr algn="ctr"/>
            <a:r>
              <a:rPr lang="en-US" sz="2400" u="sng" dirty="0"/>
              <a:t>Rooftop solar and discoms</a:t>
            </a:r>
            <a:endParaRPr lang="en-IN" sz="2400" u="sng" dirty="0"/>
          </a:p>
        </p:txBody>
      </p:sp>
      <p:graphicFrame>
        <p:nvGraphicFramePr>
          <p:cNvPr id="12" name="Diagram 11"/>
          <p:cNvGraphicFramePr/>
          <p:nvPr>
            <p:extLst>
              <p:ext uri="{D42A27DB-BD31-4B8C-83A1-F6EECF244321}">
                <p14:modId xmlns:p14="http://schemas.microsoft.com/office/powerpoint/2010/main" val="2187485181"/>
              </p:ext>
            </p:extLst>
          </p:nvPr>
        </p:nvGraphicFramePr>
        <p:xfrm>
          <a:off x="6345622" y="2227650"/>
          <a:ext cx="5267627" cy="32856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4666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build="p"/>
      <p:bldGraphic spid="6" grpId="0">
        <p:bldAsOne/>
      </p:bldGraphic>
      <p:bldP spid="8" grpId="0" animBg="1"/>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7</a:t>
            </a:fld>
            <a:r>
              <a:rPr lang="en-US"/>
              <a:t>|</a:t>
            </a:r>
            <a:endParaRPr lang="en-US" dirty="0"/>
          </a:p>
        </p:txBody>
      </p:sp>
      <p:sp>
        <p:nvSpPr>
          <p:cNvPr id="3" name="Title 2"/>
          <p:cNvSpPr>
            <a:spLocks noGrp="1"/>
          </p:cNvSpPr>
          <p:nvPr>
            <p:ph type="title"/>
          </p:nvPr>
        </p:nvSpPr>
        <p:spPr/>
        <p:txBody>
          <a:bodyPr/>
          <a:lstStyle/>
          <a:p>
            <a:r>
              <a:rPr lang="en-US" dirty="0"/>
              <a:t>Introduction </a:t>
            </a:r>
            <a:endParaRPr lang="en-IN" dirty="0"/>
          </a:p>
        </p:txBody>
      </p:sp>
      <p:sp>
        <p:nvSpPr>
          <p:cNvPr id="4" name="Content Placeholder 3"/>
          <p:cNvSpPr>
            <a:spLocks noGrp="1"/>
          </p:cNvSpPr>
          <p:nvPr>
            <p:ph idx="1"/>
          </p:nvPr>
        </p:nvSpPr>
        <p:spPr>
          <a:xfrm>
            <a:off x="395706" y="839278"/>
            <a:ext cx="11502004" cy="684722"/>
          </a:xfrm>
        </p:spPr>
        <p:txBody>
          <a:bodyPr>
            <a:normAutofit/>
          </a:bodyPr>
          <a:lstStyle/>
          <a:p>
            <a:pPr marL="0" indent="0" algn="ctr">
              <a:buNone/>
            </a:pPr>
            <a:r>
              <a:rPr lang="en-US" sz="2400" u="sng" dirty="0"/>
              <a:t>Value of grid-connected rooftop solar (VGRS)</a:t>
            </a:r>
            <a:endParaRPr lang="en-IN" dirty="0"/>
          </a:p>
        </p:txBody>
      </p:sp>
      <p:sp>
        <p:nvSpPr>
          <p:cNvPr id="5" name="Text Placeholder 4"/>
          <p:cNvSpPr>
            <a:spLocks noGrp="1"/>
          </p:cNvSpPr>
          <p:nvPr>
            <p:ph type="body" sz="quarter" idx="10"/>
          </p:nvPr>
        </p:nvSpPr>
        <p:spPr>
          <a:xfrm>
            <a:off x="2019300" y="6515935"/>
            <a:ext cx="8205973" cy="257985"/>
          </a:xfrm>
        </p:spPr>
        <p:txBody>
          <a:bodyPr/>
          <a:lstStyle/>
          <a:p>
            <a:endParaRPr lang="en-IN" dirty="0"/>
          </a:p>
        </p:txBody>
      </p:sp>
      <p:graphicFrame>
        <p:nvGraphicFramePr>
          <p:cNvPr id="6" name="Diagram 5"/>
          <p:cNvGraphicFramePr/>
          <p:nvPr>
            <p:extLst>
              <p:ext uri="{D42A27DB-BD31-4B8C-83A1-F6EECF244321}">
                <p14:modId xmlns:p14="http://schemas.microsoft.com/office/powerpoint/2010/main" val="3001391378"/>
              </p:ext>
            </p:extLst>
          </p:nvPr>
        </p:nvGraphicFramePr>
        <p:xfrm>
          <a:off x="2251462" y="1422000"/>
          <a:ext cx="8227352" cy="485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5661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8</a:t>
            </a:fld>
            <a:r>
              <a:rPr lang="en-US"/>
              <a:t>|</a:t>
            </a:r>
            <a:endParaRPr lang="en-US" dirty="0"/>
          </a:p>
        </p:txBody>
      </p:sp>
      <p:sp>
        <p:nvSpPr>
          <p:cNvPr id="3" name="Title 2"/>
          <p:cNvSpPr>
            <a:spLocks noGrp="1"/>
          </p:cNvSpPr>
          <p:nvPr>
            <p:ph type="title"/>
          </p:nvPr>
        </p:nvSpPr>
        <p:spPr/>
        <p:txBody>
          <a:bodyPr/>
          <a:lstStyle/>
          <a:p>
            <a:r>
              <a:rPr lang="en-US" dirty="0"/>
              <a:t>Introduction </a:t>
            </a:r>
            <a:endParaRPr lang="en-IN" dirty="0"/>
          </a:p>
        </p:txBody>
      </p:sp>
      <p:sp>
        <p:nvSpPr>
          <p:cNvPr id="4" name="Content Placeholder 3"/>
          <p:cNvSpPr>
            <a:spLocks noGrp="1"/>
          </p:cNvSpPr>
          <p:nvPr>
            <p:ph idx="1"/>
          </p:nvPr>
        </p:nvSpPr>
        <p:spPr>
          <a:xfrm>
            <a:off x="395706" y="839278"/>
            <a:ext cx="11502004" cy="684722"/>
          </a:xfrm>
        </p:spPr>
        <p:txBody>
          <a:bodyPr>
            <a:normAutofit/>
          </a:bodyPr>
          <a:lstStyle/>
          <a:p>
            <a:pPr marL="0" indent="0" algn="ctr">
              <a:buNone/>
            </a:pPr>
            <a:r>
              <a:rPr lang="en-US" sz="2400" u="sng" dirty="0"/>
              <a:t>Relevance of VGRS to discom</a:t>
            </a:r>
            <a:endParaRPr lang="en-IN" dirty="0"/>
          </a:p>
        </p:txBody>
      </p:sp>
      <p:sp>
        <p:nvSpPr>
          <p:cNvPr id="5" name="Text Placeholder 4"/>
          <p:cNvSpPr>
            <a:spLocks noGrp="1"/>
          </p:cNvSpPr>
          <p:nvPr>
            <p:ph type="body" sz="quarter" idx="10"/>
          </p:nvPr>
        </p:nvSpPr>
        <p:spPr/>
        <p:txBody>
          <a:bodyPr/>
          <a:lstStyle/>
          <a:p>
            <a:endParaRPr lang="en-IN" dirty="0"/>
          </a:p>
        </p:txBody>
      </p:sp>
      <p:graphicFrame>
        <p:nvGraphicFramePr>
          <p:cNvPr id="6" name="Diagram 5"/>
          <p:cNvGraphicFramePr/>
          <p:nvPr>
            <p:extLst>
              <p:ext uri="{D42A27DB-BD31-4B8C-83A1-F6EECF244321}">
                <p14:modId xmlns:p14="http://schemas.microsoft.com/office/powerpoint/2010/main" val="180817309"/>
              </p:ext>
            </p:extLst>
          </p:nvPr>
        </p:nvGraphicFramePr>
        <p:xfrm>
          <a:off x="620697" y="1642576"/>
          <a:ext cx="10950606" cy="4411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393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749759-19BA-498A-9FF7-714A6692A90D}"/>
              </a:ext>
            </a:extLst>
          </p:cNvPr>
          <p:cNvSpPr>
            <a:spLocks noGrp="1"/>
          </p:cNvSpPr>
          <p:nvPr>
            <p:ph type="title"/>
          </p:nvPr>
        </p:nvSpPr>
        <p:spPr/>
        <p:txBody>
          <a:bodyPr/>
          <a:lstStyle/>
          <a:p>
            <a:r>
              <a:rPr lang="en-IN" dirty="0"/>
              <a:t>Methodology </a:t>
            </a:r>
          </a:p>
        </p:txBody>
      </p:sp>
      <p:sp>
        <p:nvSpPr>
          <p:cNvPr id="4" name="Slide Number Placeholder 3">
            <a:extLst>
              <a:ext uri="{FF2B5EF4-FFF2-40B4-BE49-F238E27FC236}">
                <a16:creationId xmlns="" xmlns:a16="http://schemas.microsoft.com/office/drawing/2014/main" id="{B9B352C0-C895-4DA7-B322-183A76F78E40}"/>
              </a:ext>
            </a:extLst>
          </p:cNvPr>
          <p:cNvSpPr>
            <a:spLocks noGrp="1"/>
          </p:cNvSpPr>
          <p:nvPr>
            <p:ph type="sldNum" sz="quarter" idx="4"/>
          </p:nvPr>
        </p:nvSpPr>
        <p:spPr>
          <a:xfrm>
            <a:off x="11418627" y="6417958"/>
            <a:ext cx="773373" cy="365125"/>
          </a:xfrm>
          <a:prstGeom prst="rect">
            <a:avLst/>
          </a:prstGeom>
        </p:spPr>
        <p:txBody>
          <a:bodyPr/>
          <a:lstStyle/>
          <a:p>
            <a:fld id="{454FB0FA-1F4E-0144-8AFC-60E32D3AB949}" type="slidenum">
              <a:rPr lang="en-US" smtClean="0"/>
              <a:pPr/>
              <a:t>9</a:t>
            </a:fld>
            <a:r>
              <a:rPr lang="en-US" dirty="0"/>
              <a:t>|</a:t>
            </a:r>
          </a:p>
        </p:txBody>
      </p:sp>
      <p:sp>
        <p:nvSpPr>
          <p:cNvPr id="5" name="Text Placeholder 4"/>
          <p:cNvSpPr>
            <a:spLocks noGrp="1"/>
          </p:cNvSpPr>
          <p:nvPr>
            <p:ph type="body" sz="quarter" idx="10"/>
          </p:nvPr>
        </p:nvSpPr>
        <p:spPr/>
        <p:txBody>
          <a:bodyPr>
            <a:normAutofit fontScale="92500" lnSpcReduction="10000"/>
          </a:bodyPr>
          <a:lstStyle/>
          <a:p>
            <a:endParaRPr lang="en-IN"/>
          </a:p>
        </p:txBody>
      </p:sp>
    </p:spTree>
    <p:extLst>
      <p:ext uri="{BB962C8B-B14F-4D97-AF65-F5344CB8AC3E}">
        <p14:creationId xmlns:p14="http://schemas.microsoft.com/office/powerpoint/2010/main" val="298150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EEW - PPT Template 28Mar18">
  <a:themeElements>
    <a:clrScheme name="CEEW">
      <a:dk1>
        <a:sysClr val="windowText" lastClr="000000"/>
      </a:dk1>
      <a:lt1>
        <a:sysClr val="window" lastClr="FFFFFF"/>
      </a:lt1>
      <a:dk2>
        <a:srgbClr val="777877"/>
      </a:dk2>
      <a:lt2>
        <a:srgbClr val="FFFFFE"/>
      </a:lt2>
      <a:accent1>
        <a:srgbClr val="009ED8"/>
      </a:accent1>
      <a:accent2>
        <a:srgbClr val="F16223"/>
      </a:accent2>
      <a:accent3>
        <a:srgbClr val="86BB3F"/>
      </a:accent3>
      <a:accent4>
        <a:srgbClr val="929497"/>
      </a:accent4>
      <a:accent5>
        <a:srgbClr val="FFFFFE"/>
      </a:accent5>
      <a:accent6>
        <a:srgbClr val="FFFFFE"/>
      </a:accent6>
      <a:hlink>
        <a:srgbClr val="0D81B9"/>
      </a:hlink>
      <a:folHlink>
        <a:srgbClr val="0D81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20704</TotalTime>
  <Words>2933</Words>
  <Application>Microsoft Macintosh PowerPoint</Application>
  <PresentationFormat>Widescreen</PresentationFormat>
  <Paragraphs>658</Paragraphs>
  <Slides>53</Slides>
  <Notes>3</Notes>
  <HiddenSlides>18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Calibri</vt:lpstr>
      <vt:lpstr>Cambria</vt:lpstr>
      <vt:lpstr>Cambria Math</vt:lpstr>
      <vt:lpstr>Wingdings</vt:lpstr>
      <vt:lpstr>Arial</vt:lpstr>
      <vt:lpstr>CEEW - PPT Template 28Mar18</vt:lpstr>
      <vt:lpstr>Grid integration of rooftop solar: An economic loss/gain to discom?</vt:lpstr>
      <vt:lpstr>CEEW – Among South Asia’s leading policy research institutions</vt:lpstr>
      <vt:lpstr>Agenda</vt:lpstr>
      <vt:lpstr>Introduction</vt:lpstr>
      <vt:lpstr>Introduction </vt:lpstr>
      <vt:lpstr>Introduction </vt:lpstr>
      <vt:lpstr>Introduction </vt:lpstr>
      <vt:lpstr>Introduction </vt:lpstr>
      <vt:lpstr>Methodology </vt:lpstr>
      <vt:lpstr>VGRS methodology</vt:lpstr>
      <vt:lpstr>Costs and benefits of rooftop solar to discoms</vt:lpstr>
      <vt:lpstr>Costs of rooftop solar to discom</vt:lpstr>
      <vt:lpstr>Costs of rooftop solar to discom</vt:lpstr>
      <vt:lpstr>Costs of rooftop solar to discom</vt:lpstr>
      <vt:lpstr>PowerPoint Presentation</vt:lpstr>
      <vt:lpstr>Benefits of rooftop solar to discom</vt:lpstr>
      <vt:lpstr>Benefits of rooftop solar to discom</vt:lpstr>
      <vt:lpstr>Benefits of rooftop solar to discom</vt:lpstr>
      <vt:lpstr>Benefits of rooftop solar to discom</vt:lpstr>
      <vt:lpstr>Benefits of rooftop solar to discom</vt:lpstr>
      <vt:lpstr>Benefits of rooftop solar to discom</vt:lpstr>
      <vt:lpstr>PowerPoint Presentation</vt:lpstr>
      <vt:lpstr>Costs and benefits of rooftop solar to discoms</vt:lpstr>
      <vt:lpstr>Challenges in VGRS</vt:lpstr>
      <vt:lpstr>Case study</vt:lpstr>
      <vt:lpstr>Selection of distribution transformers</vt:lpstr>
      <vt:lpstr>Selection of distribution transformers</vt:lpstr>
      <vt:lpstr>Contribution of rooftop solar in peak reduction at DT level</vt:lpstr>
      <vt:lpstr>Results</vt:lpstr>
      <vt:lpstr>Net benefit from rooftop solar to discoms</vt:lpstr>
      <vt:lpstr>Utility-level scaling</vt:lpstr>
      <vt:lpstr>Key observations and recommendations</vt:lpstr>
      <vt:lpstr>Tool Demonstration tinyurl.com/CEEWtool </vt:lpstr>
      <vt:lpstr>Suggested values for input parameters</vt:lpstr>
      <vt:lpstr>PowerPoint Presentation</vt:lpstr>
      <vt:lpstr>Benefits of rooftop solar to DISCOM</vt:lpstr>
      <vt:lpstr>Estimate net benefit and cost</vt:lpstr>
      <vt:lpstr>Estimate net benefit and cost</vt:lpstr>
      <vt:lpstr>Estimate net benefit and cost</vt:lpstr>
      <vt:lpstr>Assign monetary value to identified components</vt:lpstr>
      <vt:lpstr>Assign monetary value to identified components</vt:lpstr>
      <vt:lpstr>Assign monetary value to identified components</vt:lpstr>
      <vt:lpstr>Estimate net benefit and cost</vt:lpstr>
      <vt:lpstr>Estimate net benefit and cost</vt:lpstr>
      <vt:lpstr>Estimate net benefit and cost</vt:lpstr>
      <vt:lpstr>Estimate net benefit and cost</vt:lpstr>
      <vt:lpstr>Estimate net benefit and cost</vt:lpstr>
      <vt:lpstr>Estimate net benefit and cost</vt:lpstr>
      <vt:lpstr>Estimate net benefit and cost</vt:lpstr>
      <vt:lpstr>Estimate net benefit and cost</vt:lpstr>
      <vt:lpstr>Estimate net benefit and cost</vt:lpstr>
      <vt:lpstr>Estimate net benefit and cost</vt:lpstr>
      <vt:lpstr>Net present value</vt:lpstr>
    </vt:vector>
  </TitlesOfParts>
  <Company>WRI</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Dugan</dc:creator>
  <cp:lastModifiedBy>Selna Saji</cp:lastModifiedBy>
  <cp:revision>490</cp:revision>
  <dcterms:created xsi:type="dcterms:W3CDTF">2013-11-11T19:58:28Z</dcterms:created>
  <dcterms:modified xsi:type="dcterms:W3CDTF">2019-07-18T03:40:06Z</dcterms:modified>
</cp:coreProperties>
</file>