
<file path=[Content_Types].xml><?xml version="1.0" encoding="utf-8"?>
<Types xmlns="http://schemas.openxmlformats.org/package/2006/content-types">
  <Default Extension="xml" ContentType="application/xml"/>
  <Default Extension="xlsx" ContentType="application/vnd.openxmlformats-officedocument.spreadsheetml.sheet"/>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5"/>
  </p:notesMasterIdLst>
  <p:handoutMasterIdLst>
    <p:handoutMasterId r:id="rId26"/>
  </p:handoutMasterIdLst>
  <p:sldIdLst>
    <p:sldId id="263" r:id="rId2"/>
    <p:sldId id="315" r:id="rId3"/>
    <p:sldId id="292" r:id="rId4"/>
    <p:sldId id="307" r:id="rId5"/>
    <p:sldId id="308" r:id="rId6"/>
    <p:sldId id="317" r:id="rId7"/>
    <p:sldId id="302" r:id="rId8"/>
    <p:sldId id="304" r:id="rId9"/>
    <p:sldId id="310" r:id="rId10"/>
    <p:sldId id="305" r:id="rId11"/>
    <p:sldId id="303" r:id="rId12"/>
    <p:sldId id="313" r:id="rId13"/>
    <p:sldId id="291" r:id="rId14"/>
    <p:sldId id="289" r:id="rId15"/>
    <p:sldId id="293" r:id="rId16"/>
    <p:sldId id="294" r:id="rId17"/>
    <p:sldId id="296" r:id="rId18"/>
    <p:sldId id="318" r:id="rId19"/>
    <p:sldId id="297" r:id="rId20"/>
    <p:sldId id="298" r:id="rId21"/>
    <p:sldId id="299" r:id="rId22"/>
    <p:sldId id="301" r:id="rId23"/>
    <p:sldId id="280"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lna Saji" initials="SS" lastIdx="1" clrIdx="0"/>
  <p:cmAuthor id="2" name="Selna Saji" initials="SS [2]" lastIdx="1" clrIdx="1"/>
  <p:cmAuthor id="3" name="Selna Saji" initials="SS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B00"/>
    <a:srgbClr val="2D2E2D"/>
    <a:srgbClr val="777877"/>
    <a:srgbClr val="007A4D"/>
    <a:srgbClr val="71105E"/>
    <a:srgbClr val="CD0034"/>
    <a:srgbClr val="0076A3"/>
    <a:srgbClr val="009C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62" autoAdjust="0"/>
    <p:restoredTop sz="78726" autoAdjust="0"/>
  </p:normalViewPr>
  <p:slideViewPr>
    <p:cSldViewPr snapToGrid="0" snapToObjects="1">
      <p:cViewPr varScale="1">
        <p:scale>
          <a:sx n="100" d="100"/>
          <a:sy n="100" d="100"/>
        </p:scale>
        <p:origin x="264" y="1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7" d="100"/>
          <a:sy n="57" d="100"/>
        </p:scale>
        <p:origin x="2832" y="72"/>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commentAuthors" Target="commentAuthors.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C:\Users\admin\AppData\Local\Packages\microsoft.windowscommunicationsapps_8wekyb3d8bbwe\LocalState\Files\S0\9820\SOLARGEN%5b18477%5d.xlsx"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microsoft.com/office/2011/relationships/chartStyle" Target="style5.xml"/><Relationship Id="rId2" Type="http://schemas.microsoft.com/office/2011/relationships/chartColorStyle" Target="colors5.xml"/><Relationship Id="rId3" Type="http://schemas.openxmlformats.org/officeDocument/2006/relationships/oleObject" Target="file:////C:\Users\admin\Google%20Drive\Renewables%20-%20CEEW\Rooftop%20Solar\Selna\Survey\Peer%20reviews\Design\Charts%20and%20figures\SS%20-%20Final%20results%20and%20charts_updated%2019Jun19.xlsx" TargetMode="External"/></Relationships>
</file>

<file path=ppt/charts/_rels/chart6.xml.rels><?xml version="1.0" encoding="UTF-8" standalone="yes"?>
<Relationships xmlns="http://schemas.openxmlformats.org/package/2006/relationships"><Relationship Id="rId1" Type="http://schemas.microsoft.com/office/2011/relationships/chartStyle" Target="style6.xml"/><Relationship Id="rId2" Type="http://schemas.microsoft.com/office/2011/relationships/chartColorStyle" Target="colors6.xml"/><Relationship Id="rId3" Type="http://schemas.openxmlformats.org/officeDocument/2006/relationships/oleObject" Target="file:////C:\Users\admin\Google%20Drive\Renewables%20-%20CEEW\Rooftop%20Solar\Selna\Survey\Peer%20reviews\Design\Charts%20and%20figures\SS%20-%20Final%20results%20and%20charts_updated%2019Jun1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IN"/>
              <a:t>Coincidence of solar generation with utility peak demand</a:t>
            </a:r>
          </a:p>
        </c:rich>
      </c:tx>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Sheet1!$B$2</c:f>
              <c:strCache>
                <c:ptCount val="1"/>
                <c:pt idx="0">
                  <c:v>SCF</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Sheet1!$A$3:$A$24</c:f>
              <c:strCache>
                <c:ptCount val="8"/>
                <c:pt idx="0">
                  <c:v>Ahmedabad</c:v>
                </c:pt>
                <c:pt idx="1">
                  <c:v>Bengaluru</c:v>
                </c:pt>
                <c:pt idx="2">
                  <c:v>Chennai</c:v>
                </c:pt>
                <c:pt idx="3">
                  <c:v>Delhi</c:v>
                </c:pt>
                <c:pt idx="4">
                  <c:v>Hyderabad</c:v>
                </c:pt>
                <c:pt idx="5">
                  <c:v>Jaipur</c:v>
                </c:pt>
                <c:pt idx="6">
                  <c:v>Mumbai</c:v>
                </c:pt>
                <c:pt idx="7">
                  <c:v>Patna</c:v>
                </c:pt>
              </c:strCache>
              <c:extLst xmlns:c16r2="http://schemas.microsoft.com/office/drawing/2015/06/chart"/>
            </c:strRef>
          </c:cat>
          <c:val>
            <c:numRef>
              <c:f>Sheet1!$B$3:$B$24</c:f>
              <c:numCache>
                <c:formatCode>General</c:formatCode>
                <c:ptCount val="8"/>
                <c:pt idx="0">
                  <c:v>0.1594</c:v>
                </c:pt>
                <c:pt idx="1">
                  <c:v>0.1655</c:v>
                </c:pt>
                <c:pt idx="2">
                  <c:v>0.1585</c:v>
                </c:pt>
                <c:pt idx="3">
                  <c:v>0.1513</c:v>
                </c:pt>
                <c:pt idx="4">
                  <c:v>0.1611</c:v>
                </c:pt>
                <c:pt idx="5">
                  <c:v>0.1654</c:v>
                </c:pt>
                <c:pt idx="6">
                  <c:v>0.1614</c:v>
                </c:pt>
                <c:pt idx="7">
                  <c:v>0.149</c:v>
                </c:pt>
              </c:numCache>
              <c:extLst xmlns:c16r2="http://schemas.microsoft.com/office/drawing/2015/06/chart"/>
            </c:numRef>
          </c:val>
          <c:extLst xmlns:c16r2="http://schemas.microsoft.com/office/drawing/2015/06/chart">
            <c:ext xmlns:c16="http://schemas.microsoft.com/office/drawing/2014/chart" uri="{C3380CC4-5D6E-409C-BE32-E72D297353CC}">
              <c16:uniqueId val="{00000000-1365-47CA-BBF2-86C846D61487}"/>
            </c:ext>
          </c:extLst>
        </c:ser>
        <c:dLbls>
          <c:dLblPos val="outEnd"/>
          <c:showLegendKey val="0"/>
          <c:showVal val="1"/>
          <c:showCatName val="0"/>
          <c:showSerName val="0"/>
          <c:showPercent val="0"/>
          <c:showBubbleSize val="0"/>
        </c:dLbls>
        <c:gapWidth val="219"/>
        <c:overlap val="-27"/>
        <c:axId val="-1665458528"/>
        <c:axId val="-1665295248"/>
        <c:extLst xmlns:c16r2="http://schemas.microsoft.com/office/drawing/2015/06/chart">
          <c:ext xmlns:c15="http://schemas.microsoft.com/office/drawing/2012/chart" uri="{02D57815-91ED-43cb-92C2-25804820EDAC}">
            <c15:filteredBarSeries>
              <c15:ser>
                <c:idx val="1"/>
                <c:order val="1"/>
                <c:tx>
                  <c:strRef>
                    <c:extLst xmlns:c16r2="http://schemas.microsoft.com/office/drawing/2015/06/chart">
                      <c:ext uri="{02D57815-91ED-43cb-92C2-25804820EDAC}">
                        <c15:formulaRef>
                          <c15:sqref>Sheet1!$C$2</c15:sqref>
                        </c15:formulaRef>
                      </c:ext>
                    </c:extLst>
                    <c:strCache>
                      <c:ptCount val="1"/>
                      <c:pt idx="0">
                        <c:v>CUF</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c:ext uri="{02D57815-91ED-43cb-92C2-25804820EDAC}">
                        <c15:formulaRef>
                          <c15:sqref>Sheet1!$A$3:$A$24</c15:sqref>
                        </c15:formulaRef>
                      </c:ext>
                    </c:extLst>
                    <c:strCache>
                      <c:ptCount val="8"/>
                      <c:pt idx="0">
                        <c:v>Ahmedabad</c:v>
                      </c:pt>
                      <c:pt idx="1">
                        <c:v>Bengaluru</c:v>
                      </c:pt>
                      <c:pt idx="2">
                        <c:v>Chennai</c:v>
                      </c:pt>
                      <c:pt idx="3">
                        <c:v>Delhi</c:v>
                      </c:pt>
                      <c:pt idx="4">
                        <c:v>Hyderabad</c:v>
                      </c:pt>
                      <c:pt idx="5">
                        <c:v>Jaipur</c:v>
                      </c:pt>
                      <c:pt idx="6">
                        <c:v>Mumbai</c:v>
                      </c:pt>
                      <c:pt idx="7">
                        <c:v>Patna</c:v>
                      </c:pt>
                    </c:strCache>
                  </c:strRef>
                </c:cat>
                <c:val>
                  <c:numRef>
                    <c:extLst xmlns:c16r2="http://schemas.microsoft.com/office/drawing/2015/06/chart">
                      <c:ext uri="{02D57815-91ED-43cb-92C2-25804820EDAC}">
                        <c15:formulaRef>
                          <c15:sqref>Sheet1!$C$3:$C$24</c15:sqref>
                        </c15:formulaRef>
                      </c:ext>
                    </c:extLst>
                    <c:numCache>
                      <c:formatCode>General</c:formatCode>
                      <c:ptCount val="8"/>
                      <c:pt idx="0">
                        <c:v>0.173436429109589</c:v>
                      </c:pt>
                      <c:pt idx="1">
                        <c:v>0.178370736986301</c:v>
                      </c:pt>
                      <c:pt idx="2">
                        <c:v>0.150313625114156</c:v>
                      </c:pt>
                      <c:pt idx="3">
                        <c:v>0.164595707990868</c:v>
                      </c:pt>
                      <c:pt idx="4">
                        <c:v>0.171516945776256</c:v>
                      </c:pt>
                      <c:pt idx="5">
                        <c:v>0.169781334931507</c:v>
                      </c:pt>
                      <c:pt idx="6">
                        <c:v>0.175258069178082</c:v>
                      </c:pt>
                      <c:pt idx="7">
                        <c:v>0.161316233105023</c:v>
                      </c:pt>
                    </c:numCache>
                  </c:numRef>
                </c:val>
                <c:extLst xmlns:c16r2="http://schemas.microsoft.com/office/drawing/2015/06/chart">
                  <c:ext xmlns:c16="http://schemas.microsoft.com/office/drawing/2014/chart" uri="{C3380CC4-5D6E-409C-BE32-E72D297353CC}">
                    <c16:uniqueId val="{00000001-1365-47CA-BBF2-86C846D61487}"/>
                  </c:ext>
                </c:extLst>
              </c15:ser>
            </c15:filteredBarSeries>
          </c:ext>
        </c:extLst>
      </c:barChart>
      <c:catAx>
        <c:axId val="-1665458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65295248"/>
        <c:crosses val="autoZero"/>
        <c:auto val="1"/>
        <c:lblAlgn val="ctr"/>
        <c:lblOffset val="100"/>
        <c:noMultiLvlLbl val="0"/>
      </c:catAx>
      <c:valAx>
        <c:axId val="-1665295248"/>
        <c:scaling>
          <c:orientation val="minMax"/>
          <c:min val="0.0"/>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6545852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r>
              <a:rPr lang="en-IN" sz="1800" b="0" i="0" baseline="0" dirty="0">
                <a:effectLst/>
              </a:rPr>
              <a:t>Net impact on utility – Comparison of rooftop solar deployment across consumer categories in Delhi</a:t>
            </a:r>
            <a:endParaRPr lang="en-IN" dirty="0">
              <a:effectLst/>
            </a:endParaRPr>
          </a:p>
        </c:rich>
      </c:tx>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Pt>
            <c:idx val="6"/>
            <c:invertIfNegative val="0"/>
            <c:bubble3D val="0"/>
            <c:spPr>
              <a:solidFill>
                <a:schemeClr val="accent2"/>
              </a:solidFill>
              <a:ln>
                <a:noFill/>
              </a:ln>
              <a:effectLst/>
            </c:spPr>
            <c:extLst xmlns:c16r2="http://schemas.microsoft.com/office/drawing/2015/06/chart">
              <c:ext xmlns:c16="http://schemas.microsoft.com/office/drawing/2014/chart" uri="{C3380CC4-5D6E-409C-BE32-E72D297353CC}">
                <c16:uniqueId val="{00000001-265A-47B2-91A9-ABB070EBD36B}"/>
              </c:ext>
            </c:extLst>
          </c:dPt>
          <c:dPt>
            <c:idx val="7"/>
            <c:invertIfNegative val="0"/>
            <c:bubble3D val="0"/>
            <c:spPr>
              <a:solidFill>
                <a:schemeClr val="accent2"/>
              </a:solidFill>
              <a:ln>
                <a:noFill/>
              </a:ln>
              <a:effectLst/>
            </c:spPr>
            <c:extLst xmlns:c16r2="http://schemas.microsoft.com/office/drawing/2015/06/chart">
              <c:ext xmlns:c16="http://schemas.microsoft.com/office/drawing/2014/chart" uri="{C3380CC4-5D6E-409C-BE32-E72D297353CC}">
                <c16:uniqueId val="{00000002-265A-47B2-91A9-ABB070EBD36B}"/>
              </c:ext>
            </c:extLst>
          </c:dPt>
          <c:dPt>
            <c:idx val="8"/>
            <c:invertIfNegative val="0"/>
            <c:bubble3D val="0"/>
            <c:spPr>
              <a:solidFill>
                <a:schemeClr val="accent2"/>
              </a:solidFill>
              <a:ln>
                <a:noFill/>
              </a:ln>
              <a:effectLst/>
            </c:spPr>
            <c:extLst xmlns:c16r2="http://schemas.microsoft.com/office/drawing/2015/06/chart">
              <c:ext xmlns:c16="http://schemas.microsoft.com/office/drawing/2014/chart" uri="{C3380CC4-5D6E-409C-BE32-E72D297353CC}">
                <c16:uniqueId val="{00000003-265A-47B2-91A9-ABB070EBD36B}"/>
              </c:ext>
            </c:extLst>
          </c:dPt>
          <c:dPt>
            <c:idx val="9"/>
            <c:invertIfNegative val="0"/>
            <c:bubble3D val="0"/>
            <c:spPr>
              <a:solidFill>
                <a:schemeClr val="accent2"/>
              </a:solidFill>
              <a:ln>
                <a:noFill/>
              </a:ln>
              <a:effectLst/>
            </c:spPr>
            <c:extLst xmlns:c16r2="http://schemas.microsoft.com/office/drawing/2015/06/chart">
              <c:ext xmlns:c16="http://schemas.microsoft.com/office/drawing/2014/chart" uri="{C3380CC4-5D6E-409C-BE32-E72D297353CC}">
                <c16:uniqueId val="{00000004-265A-47B2-91A9-ABB070EBD36B}"/>
              </c:ext>
            </c:extLst>
          </c:dPt>
          <c:dPt>
            <c:idx val="10"/>
            <c:invertIfNegative val="0"/>
            <c:bubble3D val="0"/>
            <c:spPr>
              <a:solidFill>
                <a:schemeClr val="accent2"/>
              </a:solidFill>
              <a:ln>
                <a:noFill/>
              </a:ln>
              <a:effectLst/>
            </c:spPr>
            <c:extLst xmlns:c16r2="http://schemas.microsoft.com/office/drawing/2015/06/chart">
              <c:ext xmlns:c16="http://schemas.microsoft.com/office/drawing/2014/chart" uri="{C3380CC4-5D6E-409C-BE32-E72D297353CC}">
                <c16:uniqueId val="{00000005-265A-47B2-91A9-ABB070EBD36B}"/>
              </c:ext>
            </c:extLst>
          </c:dPt>
          <c:dLbls>
            <c:dLbl>
              <c:idx val="5"/>
              <c:layout>
                <c:manualLayout>
                  <c:x val="0.00562722613287361"/>
                  <c:y val="0.107241473458439"/>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265A-47B2-91A9-ABB070EBD36B}"/>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Commercial</c:v>
                </c:pt>
                <c:pt idx="1">
                  <c:v>Commercial</c:v>
                </c:pt>
                <c:pt idx="2">
                  <c:v>Government</c:v>
                </c:pt>
                <c:pt idx="3">
                  <c:v>Industrial</c:v>
                </c:pt>
                <c:pt idx="4">
                  <c:v>Institutional</c:v>
                </c:pt>
                <c:pt idx="5">
                  <c:v>Institutional</c:v>
                </c:pt>
                <c:pt idx="6">
                  <c:v>Residential - High 1</c:v>
                </c:pt>
                <c:pt idx="7">
                  <c:v>Residential - High 2</c:v>
                </c:pt>
                <c:pt idx="8">
                  <c:v>Residential - High 3</c:v>
                </c:pt>
                <c:pt idx="9">
                  <c:v>Residential - Low </c:v>
                </c:pt>
                <c:pt idx="10">
                  <c:v>Residential - Medium </c:v>
                </c:pt>
              </c:strCache>
            </c:strRef>
          </c:cat>
          <c:val>
            <c:numRef>
              <c:f>Sheet1!$B$2:$B$12</c:f>
              <c:numCache>
                <c:formatCode>General</c:formatCode>
                <c:ptCount val="11"/>
                <c:pt idx="0">
                  <c:v>1506.5</c:v>
                </c:pt>
                <c:pt idx="1">
                  <c:v>585.4299999999997</c:v>
                </c:pt>
                <c:pt idx="2">
                  <c:v>1052.5</c:v>
                </c:pt>
                <c:pt idx="3">
                  <c:v>11291.0</c:v>
                </c:pt>
                <c:pt idx="4">
                  <c:v>819.3499999999998</c:v>
                </c:pt>
                <c:pt idx="5">
                  <c:v>-545.72</c:v>
                </c:pt>
                <c:pt idx="6">
                  <c:v>14637.0</c:v>
                </c:pt>
                <c:pt idx="7">
                  <c:v>5080.0</c:v>
                </c:pt>
                <c:pt idx="8">
                  <c:v>2555.5</c:v>
                </c:pt>
                <c:pt idx="9">
                  <c:v>32661.0</c:v>
                </c:pt>
                <c:pt idx="10">
                  <c:v>23249.0</c:v>
                </c:pt>
              </c:numCache>
            </c:numRef>
          </c:val>
          <c:extLst xmlns:c16r2="http://schemas.microsoft.com/office/drawing/2015/06/chart">
            <c:ext xmlns:c16="http://schemas.microsoft.com/office/drawing/2014/chart" uri="{C3380CC4-5D6E-409C-BE32-E72D297353CC}">
              <c16:uniqueId val="{00000000-4B1B-4036-B3AD-063B131C0FCF}"/>
            </c:ext>
          </c:extLst>
        </c:ser>
        <c:dLbls>
          <c:dLblPos val="outEnd"/>
          <c:showLegendKey val="0"/>
          <c:showVal val="1"/>
          <c:showCatName val="0"/>
          <c:showSerName val="0"/>
          <c:showPercent val="0"/>
          <c:showBubbleSize val="0"/>
        </c:dLbls>
        <c:gapWidth val="219"/>
        <c:overlap val="-27"/>
        <c:axId val="-1567836304"/>
        <c:axId val="-1568096800"/>
      </c:barChart>
      <c:catAx>
        <c:axId val="-1567836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1568096800"/>
        <c:crosses val="autoZero"/>
        <c:auto val="1"/>
        <c:lblAlgn val="ctr"/>
        <c:lblOffset val="100"/>
        <c:noMultiLvlLbl val="0"/>
      </c:catAx>
      <c:valAx>
        <c:axId val="-1568096800"/>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IN" dirty="0"/>
                  <a:t>INR/kW</a:t>
                </a:r>
              </a:p>
            </c:rich>
          </c:tx>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67836304"/>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8133599532061"/>
          <c:y val="0.0193896200931088"/>
          <c:w val="0.828828186244888"/>
          <c:h val="0.815817300344261"/>
        </c:manualLayout>
      </c:layout>
      <c:barChart>
        <c:barDir val="col"/>
        <c:grouping val="stacked"/>
        <c:varyColors val="0"/>
        <c:ser>
          <c:idx val="0"/>
          <c:order val="0"/>
          <c:tx>
            <c:strRef>
              <c:f>Sheet1!$B$1</c:f>
              <c:strCache>
                <c:ptCount val="1"/>
                <c:pt idx="0">
                  <c:v>Residential</c:v>
                </c:pt>
              </c:strCache>
            </c:strRef>
          </c:tx>
          <c:spPr>
            <a:solidFill>
              <a:schemeClr val="accent1"/>
            </a:solidFill>
            <a:ln>
              <a:noFill/>
            </a:ln>
            <a:effectLst/>
          </c:spPr>
          <c:invertIfNegative val="0"/>
          <c:dLbls>
            <c:dLbl>
              <c:idx val="2"/>
              <c:delete val="1"/>
              <c:extLst xmlns:c16r2="http://schemas.microsoft.com/office/drawing/2015/06/chart">
                <c:ext xmlns:c16="http://schemas.microsoft.com/office/drawing/2014/chart" uri="{C3380CC4-5D6E-409C-BE32-E72D297353CC}">
                  <c16:uniqueId val="{00000005-5677-412E-97B8-D36743F6C7B7}"/>
                </c:ex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Potential*</c:v>
                </c:pt>
                <c:pt idx="1">
                  <c:v>Target for 2022</c:v>
                </c:pt>
                <c:pt idx="2">
                  <c:v>Acheivement**</c:v>
                </c:pt>
              </c:strCache>
            </c:strRef>
          </c:cat>
          <c:val>
            <c:numRef>
              <c:f>Sheet1!$B$2:$B$4</c:f>
              <c:numCache>
                <c:formatCode>General</c:formatCode>
                <c:ptCount val="3"/>
                <c:pt idx="0">
                  <c:v>174.0</c:v>
                </c:pt>
                <c:pt idx="1">
                  <c:v>40.0</c:v>
                </c:pt>
                <c:pt idx="2">
                  <c:v>0.69</c:v>
                </c:pt>
              </c:numCache>
            </c:numRef>
          </c:val>
          <c:extLst xmlns:c16r2="http://schemas.microsoft.com/office/drawing/2015/06/chart">
            <c:ext xmlns:c16="http://schemas.microsoft.com/office/drawing/2014/chart" uri="{C3380CC4-5D6E-409C-BE32-E72D297353CC}">
              <c16:uniqueId val="{00000000-5677-412E-97B8-D36743F6C7B7}"/>
            </c:ext>
          </c:extLst>
        </c:ser>
        <c:ser>
          <c:idx val="1"/>
          <c:order val="1"/>
          <c:tx>
            <c:strRef>
              <c:f>Sheet1!$C$1</c:f>
              <c:strCache>
                <c:ptCount val="1"/>
                <c:pt idx="0">
                  <c:v>Commercial/institutional</c:v>
                </c:pt>
              </c:strCache>
            </c:strRef>
          </c:tx>
          <c:spPr>
            <a:solidFill>
              <a:schemeClr val="accent2"/>
            </a:solidFill>
            <a:ln>
              <a:noFill/>
            </a:ln>
            <a:effectLst/>
          </c:spPr>
          <c:invertIfNegative val="0"/>
          <c:dLbls>
            <c:dLbl>
              <c:idx val="2"/>
              <c:delete val="1"/>
              <c:extLst xmlns:c16r2="http://schemas.microsoft.com/office/drawing/2015/06/chart">
                <c:ext xmlns:c16="http://schemas.microsoft.com/office/drawing/2014/chart" uri="{C3380CC4-5D6E-409C-BE32-E72D297353CC}">
                  <c16:uniqueId val="{00000004-5677-412E-97B8-D36743F6C7B7}"/>
                </c:ex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Potential*</c:v>
                </c:pt>
                <c:pt idx="1">
                  <c:v>Target for 2022</c:v>
                </c:pt>
                <c:pt idx="2">
                  <c:v>Acheivement**</c:v>
                </c:pt>
              </c:strCache>
            </c:strRef>
          </c:cat>
          <c:val>
            <c:numRef>
              <c:f>Sheet1!$C$2:$C$4</c:f>
              <c:numCache>
                <c:formatCode>General</c:formatCode>
                <c:ptCount val="3"/>
                <c:pt idx="0">
                  <c:v>13.0</c:v>
                </c:pt>
                <c:pt idx="2">
                  <c:v>1.545</c:v>
                </c:pt>
              </c:numCache>
            </c:numRef>
          </c:val>
          <c:extLst xmlns:c16r2="http://schemas.microsoft.com/office/drawing/2015/06/chart">
            <c:ext xmlns:c16="http://schemas.microsoft.com/office/drawing/2014/chart" uri="{C3380CC4-5D6E-409C-BE32-E72D297353CC}">
              <c16:uniqueId val="{00000001-5677-412E-97B8-D36743F6C7B7}"/>
            </c:ext>
          </c:extLst>
        </c:ser>
        <c:ser>
          <c:idx val="2"/>
          <c:order val="2"/>
          <c:tx>
            <c:strRef>
              <c:f>Sheet1!$D$1</c:f>
              <c:strCache>
                <c:ptCount val="1"/>
                <c:pt idx="0">
                  <c:v>Industrial</c:v>
                </c:pt>
              </c:strCache>
            </c:strRef>
          </c:tx>
          <c:spPr>
            <a:solidFill>
              <a:schemeClr val="accent3"/>
            </a:solidFill>
            <a:ln>
              <a:noFill/>
            </a:ln>
            <a:effectLst/>
          </c:spPr>
          <c:invertIfNegative val="0"/>
          <c:dLbls>
            <c:dLbl>
              <c:idx val="2"/>
              <c:delete val="1"/>
              <c:extLst xmlns:c16r2="http://schemas.microsoft.com/office/drawing/2015/06/chart">
                <c:ext xmlns:c16="http://schemas.microsoft.com/office/drawing/2014/chart" uri="{C3380CC4-5D6E-409C-BE32-E72D297353CC}">
                  <c16:uniqueId val="{00000003-5677-412E-97B8-D36743F6C7B7}"/>
                </c:ex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Potential*</c:v>
                </c:pt>
                <c:pt idx="1">
                  <c:v>Target for 2022</c:v>
                </c:pt>
                <c:pt idx="2">
                  <c:v>Acheivement**</c:v>
                </c:pt>
              </c:strCache>
            </c:strRef>
          </c:cat>
          <c:val>
            <c:numRef>
              <c:f>Sheet1!$D$2:$D$4</c:f>
              <c:numCache>
                <c:formatCode>General</c:formatCode>
                <c:ptCount val="3"/>
                <c:pt idx="0">
                  <c:v>24.0</c:v>
                </c:pt>
                <c:pt idx="2">
                  <c:v>2.14</c:v>
                </c:pt>
              </c:numCache>
            </c:numRef>
          </c:val>
          <c:extLst xmlns:c16r2="http://schemas.microsoft.com/office/drawing/2015/06/chart">
            <c:ext xmlns:c16="http://schemas.microsoft.com/office/drawing/2014/chart" uri="{C3380CC4-5D6E-409C-BE32-E72D297353CC}">
              <c16:uniqueId val="{00000002-5677-412E-97B8-D36743F6C7B7}"/>
            </c:ext>
          </c:extLst>
        </c:ser>
        <c:dLbls>
          <c:dLblPos val="ctr"/>
          <c:showLegendKey val="0"/>
          <c:showVal val="1"/>
          <c:showCatName val="0"/>
          <c:showSerName val="0"/>
          <c:showPercent val="0"/>
          <c:showBubbleSize val="0"/>
        </c:dLbls>
        <c:gapWidth val="150"/>
        <c:overlap val="100"/>
        <c:axId val="-1665381312"/>
        <c:axId val="-1665395856"/>
      </c:barChart>
      <c:catAx>
        <c:axId val="-1665381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665395856"/>
        <c:crosses val="autoZero"/>
        <c:auto val="1"/>
        <c:lblAlgn val="ctr"/>
        <c:lblOffset val="100"/>
        <c:noMultiLvlLbl val="0"/>
      </c:catAx>
      <c:valAx>
        <c:axId val="-1665395856"/>
        <c:scaling>
          <c:orientation val="minMax"/>
          <c:max val="220.0"/>
          <c:min val="0.0"/>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IN"/>
                  <a:t>GW</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665381312"/>
        <c:crosses val="autoZero"/>
        <c:crossBetween val="between"/>
      </c:valAx>
      <c:spPr>
        <a:noFill/>
        <a:ln>
          <a:noFill/>
        </a:ln>
        <a:effectLst/>
      </c:spPr>
    </c:plotArea>
    <c:legend>
      <c:legendPos val="r"/>
      <c:layout>
        <c:manualLayout>
          <c:xMode val="edge"/>
          <c:yMode val="edge"/>
          <c:x val="0.442745149060941"/>
          <c:y val="0.183365270642104"/>
          <c:w val="0.518113237792626"/>
          <c:h val="0.25999908172545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0947249923195"/>
          <c:y val="0.09566224529143"/>
          <c:w val="0.756847200940821"/>
          <c:h val="0.815817300344261"/>
        </c:manualLayout>
      </c:layout>
      <c:barChart>
        <c:barDir val="col"/>
        <c:grouping val="stacked"/>
        <c:varyColors val="0"/>
        <c:ser>
          <c:idx val="0"/>
          <c:order val="0"/>
          <c:tx>
            <c:strRef>
              <c:f>Sheet1!$B$1</c:f>
              <c:strCache>
                <c:ptCount val="1"/>
                <c:pt idx="0">
                  <c:v>Residential</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Acheivement**</c:v>
                </c:pt>
              </c:strCache>
            </c:strRef>
          </c:cat>
          <c:val>
            <c:numRef>
              <c:f>Sheet1!$B$2</c:f>
              <c:numCache>
                <c:formatCode>General</c:formatCode>
                <c:ptCount val="1"/>
                <c:pt idx="0">
                  <c:v>0.69</c:v>
                </c:pt>
              </c:numCache>
            </c:numRef>
          </c:val>
          <c:extLst xmlns:c16r2="http://schemas.microsoft.com/office/drawing/2015/06/chart">
            <c:ext xmlns:c16="http://schemas.microsoft.com/office/drawing/2014/chart" uri="{C3380CC4-5D6E-409C-BE32-E72D297353CC}">
              <c16:uniqueId val="{00000001-330D-4EAF-9D31-3419A337F43A}"/>
            </c:ext>
          </c:extLst>
        </c:ser>
        <c:ser>
          <c:idx val="1"/>
          <c:order val="1"/>
          <c:tx>
            <c:strRef>
              <c:f>Sheet1!$C$1</c:f>
              <c:strCache>
                <c:ptCount val="1"/>
                <c:pt idx="0">
                  <c:v>Commercial/institutional</c:v>
                </c:pt>
              </c:strCache>
            </c:strRef>
          </c:tx>
          <c:spPr>
            <a:solidFill>
              <a:schemeClr val="accent2"/>
            </a:solidFill>
            <a:ln>
              <a:noFill/>
            </a:ln>
            <a:effectLst/>
          </c:spPr>
          <c:invertIfNegative val="0"/>
          <c:dLbls>
            <c:dLbl>
              <c:idx val="0"/>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Acheivement**</c:v>
                </c:pt>
              </c:strCache>
            </c:strRef>
          </c:cat>
          <c:val>
            <c:numRef>
              <c:f>Sheet1!$C$2</c:f>
              <c:numCache>
                <c:formatCode>General</c:formatCode>
                <c:ptCount val="1"/>
                <c:pt idx="0">
                  <c:v>1.545</c:v>
                </c:pt>
              </c:numCache>
            </c:numRef>
          </c:val>
          <c:extLst xmlns:c16r2="http://schemas.microsoft.com/office/drawing/2015/06/chart">
            <c:ext xmlns:c16="http://schemas.microsoft.com/office/drawing/2014/chart" uri="{C3380CC4-5D6E-409C-BE32-E72D297353CC}">
              <c16:uniqueId val="{00000003-330D-4EAF-9D31-3419A337F43A}"/>
            </c:ext>
          </c:extLst>
        </c:ser>
        <c:ser>
          <c:idx val="2"/>
          <c:order val="2"/>
          <c:tx>
            <c:strRef>
              <c:f>Sheet1!$D$1</c:f>
              <c:strCache>
                <c:ptCount val="1"/>
                <c:pt idx="0">
                  <c:v>Industrial</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Acheivement**</c:v>
                </c:pt>
              </c:strCache>
            </c:strRef>
          </c:cat>
          <c:val>
            <c:numRef>
              <c:f>Sheet1!$D$2</c:f>
              <c:numCache>
                <c:formatCode>General</c:formatCode>
                <c:ptCount val="1"/>
                <c:pt idx="0">
                  <c:v>2.14</c:v>
                </c:pt>
              </c:numCache>
            </c:numRef>
          </c:val>
          <c:extLst xmlns:c16r2="http://schemas.microsoft.com/office/drawing/2015/06/chart">
            <c:ext xmlns:c16="http://schemas.microsoft.com/office/drawing/2014/chart" uri="{C3380CC4-5D6E-409C-BE32-E72D297353CC}">
              <c16:uniqueId val="{00000005-330D-4EAF-9D31-3419A337F43A}"/>
            </c:ext>
          </c:extLst>
        </c:ser>
        <c:dLbls>
          <c:dLblPos val="inBase"/>
          <c:showLegendKey val="0"/>
          <c:showVal val="1"/>
          <c:showCatName val="0"/>
          <c:showSerName val="0"/>
          <c:showPercent val="0"/>
          <c:showBubbleSize val="0"/>
        </c:dLbls>
        <c:gapWidth val="150"/>
        <c:overlap val="100"/>
        <c:axId val="-1705588576"/>
        <c:axId val="-1705575440"/>
      </c:barChart>
      <c:catAx>
        <c:axId val="-1705588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705575440"/>
        <c:crosses val="autoZero"/>
        <c:auto val="1"/>
        <c:lblAlgn val="ctr"/>
        <c:lblOffset val="100"/>
        <c:noMultiLvlLbl val="0"/>
      </c:catAx>
      <c:valAx>
        <c:axId val="-1705575440"/>
        <c:scaling>
          <c:orientation val="minMax"/>
          <c:max val="4.0"/>
          <c:min val="0.0"/>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IN"/>
                  <a:t>GW</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70558857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19050">
      <a:solidFill>
        <a:srgbClr val="C00000"/>
      </a:solid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chemeClr val="tx1">
                    <a:lumMod val="65000"/>
                    <a:lumOff val="35000"/>
                  </a:schemeClr>
                </a:solidFill>
                <a:latin typeface="+mn-lt"/>
                <a:ea typeface="+mn-ea"/>
                <a:cs typeface="+mn-cs"/>
              </a:defRPr>
            </a:pPr>
            <a:r>
              <a:rPr lang="en-IN" dirty="0"/>
              <a:t>Willingness to pay for a 1 kW rooftop solar system</a:t>
            </a:r>
          </a:p>
        </c:rich>
      </c:tx>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w="19050">
              <a:solidFill>
                <a:schemeClr val="lt1"/>
              </a:solidFill>
            </a:ln>
            <a:effectLst/>
          </c:spPr>
          <c:invertIfNegative val="0"/>
          <c:dPt>
            <c:idx val="0"/>
            <c:invertIfNegative val="0"/>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1-1D96-4736-A790-BF918F09C99C}"/>
              </c:ext>
            </c:extLst>
          </c:dPt>
          <c:dPt>
            <c:idx val="1"/>
            <c:invertIfNegative val="0"/>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3-1D96-4736-A790-BF918F09C99C}"/>
              </c:ext>
            </c:extLst>
          </c:dPt>
          <c:dPt>
            <c:idx val="2"/>
            <c:invertIfNegative val="0"/>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5-1D96-4736-A790-BF918F09C99C}"/>
              </c:ext>
            </c:extLst>
          </c:dPt>
          <c:dPt>
            <c:idx val="3"/>
            <c:invertIfNegative val="0"/>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6-1D96-4736-A790-BF918F09C99C}"/>
              </c:ext>
            </c:extLst>
          </c:dPt>
          <c:dLbls>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'Chap 4.2'!$B$22:$B$25</c:f>
              <c:strCache>
                <c:ptCount val="4"/>
                <c:pt idx="0">
                  <c:v>&lt;= INR 20,000</c:v>
                </c:pt>
                <c:pt idx="1">
                  <c:v>INR 20,000 - 40,000</c:v>
                </c:pt>
                <c:pt idx="2">
                  <c:v>INR 40,000 - 60,000</c:v>
                </c:pt>
                <c:pt idx="3">
                  <c:v>&gt; INR 60,000</c:v>
                </c:pt>
              </c:strCache>
            </c:strRef>
          </c:cat>
          <c:val>
            <c:numRef>
              <c:f>'Chap 4.2'!$D$22:$D$25</c:f>
              <c:numCache>
                <c:formatCode>0%</c:formatCode>
                <c:ptCount val="4"/>
                <c:pt idx="0">
                  <c:v>0.54653937947494</c:v>
                </c:pt>
                <c:pt idx="1">
                  <c:v>0.202863961813842</c:v>
                </c:pt>
                <c:pt idx="2">
                  <c:v>0.157517899761337</c:v>
                </c:pt>
                <c:pt idx="3">
                  <c:v>0.0930787589498807</c:v>
                </c:pt>
              </c:numCache>
            </c:numRef>
          </c:val>
          <c:extLst xmlns:c16r2="http://schemas.microsoft.com/office/drawing/2015/06/chart">
            <c:ext xmlns:c16="http://schemas.microsoft.com/office/drawing/2014/chart" uri="{C3380CC4-5D6E-409C-BE32-E72D297353CC}">
              <c16:uniqueId val="{00000004-1D96-4736-A790-BF918F09C99C}"/>
            </c:ext>
          </c:extLst>
        </c:ser>
        <c:dLbls>
          <c:dLblPos val="outEnd"/>
          <c:showLegendKey val="0"/>
          <c:showVal val="1"/>
          <c:showCatName val="0"/>
          <c:showSerName val="0"/>
          <c:showPercent val="0"/>
          <c:showBubbleSize val="0"/>
        </c:dLbls>
        <c:gapWidth val="100"/>
        <c:axId val="-1568538320"/>
        <c:axId val="-1568540640"/>
      </c:barChart>
      <c:valAx>
        <c:axId val="-1568540640"/>
        <c:scaling>
          <c:orientation val="minMax"/>
        </c:scaling>
        <c:delete val="0"/>
        <c:axPos val="b"/>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568538320"/>
        <c:crosses val="autoZero"/>
        <c:crossBetween val="between"/>
      </c:valAx>
      <c:catAx>
        <c:axId val="-1568538320"/>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568540640"/>
        <c:crosses val="autoZero"/>
        <c:auto val="1"/>
        <c:lblAlgn val="ctr"/>
        <c:lblOffset val="100"/>
        <c:noMultiLvlLbl val="0"/>
      </c:cat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b="1"/>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chemeClr val="tx1">
                    <a:lumMod val="65000"/>
                    <a:lumOff val="35000"/>
                  </a:schemeClr>
                </a:solidFill>
                <a:latin typeface="+mn-lt"/>
                <a:ea typeface="+mn-ea"/>
                <a:cs typeface="+mn-cs"/>
              </a:defRPr>
            </a:pPr>
            <a:r>
              <a:rPr lang="en-IN" dirty="0"/>
              <a:t>Consumer knowledge on rooftop solar technology</a:t>
            </a:r>
          </a:p>
        </c:rich>
      </c:tx>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v>Aware</c:v>
          </c:tx>
          <c:spPr>
            <a:solidFill>
              <a:schemeClr val="accent1"/>
            </a:solidFill>
            <a:ln>
              <a:noFill/>
            </a:ln>
            <a:effectLst/>
          </c:spPr>
          <c:invertIfNegative val="0"/>
          <c:cat>
            <c:strRef>
              <c:f>'Chap 4.1'!$A$99:$A$103</c:f>
              <c:strCache>
                <c:ptCount val="5"/>
                <c:pt idx="0">
                  <c:v>System life</c:v>
                </c:pt>
                <c:pt idx="1">
                  <c:v>O&amp;M requirements </c:v>
                </c:pt>
                <c:pt idx="2">
                  <c:v>LCOE of rooftop solar</c:v>
                </c:pt>
                <c:pt idx="3">
                  <c:v>Annual solar generation</c:v>
                </c:pt>
                <c:pt idx="4">
                  <c:v>Cost of systems</c:v>
                </c:pt>
              </c:strCache>
            </c:strRef>
          </c:cat>
          <c:val>
            <c:numRef>
              <c:f>'Chap 4.1'!$B$99:$B$103</c:f>
              <c:numCache>
                <c:formatCode>0%</c:formatCode>
                <c:ptCount val="5"/>
                <c:pt idx="0">
                  <c:v>0.5</c:v>
                </c:pt>
                <c:pt idx="1">
                  <c:v>0.42</c:v>
                </c:pt>
                <c:pt idx="2">
                  <c:v>0.32</c:v>
                </c:pt>
                <c:pt idx="3">
                  <c:v>0.36</c:v>
                </c:pt>
                <c:pt idx="4">
                  <c:v>0.53</c:v>
                </c:pt>
              </c:numCache>
            </c:numRef>
          </c:val>
          <c:extLst xmlns:c16r2="http://schemas.microsoft.com/office/drawing/2015/06/chart">
            <c:ext xmlns:c16="http://schemas.microsoft.com/office/drawing/2014/chart" uri="{C3380CC4-5D6E-409C-BE32-E72D297353CC}">
              <c16:uniqueId val="{00000000-7DF8-45A8-9F54-B3C1BC6D4C8D}"/>
            </c:ext>
          </c:extLst>
        </c:ser>
        <c:ser>
          <c:idx val="1"/>
          <c:order val="1"/>
          <c:tx>
            <c:v>Not aware</c:v>
          </c:tx>
          <c:spPr>
            <a:solidFill>
              <a:schemeClr val="accent2"/>
            </a:solidFill>
            <a:ln>
              <a:noFill/>
            </a:ln>
            <a:effectLst/>
          </c:spPr>
          <c:invertIfNegative val="0"/>
          <c:cat>
            <c:strRef>
              <c:f>'Chap 4.1'!$A$99:$A$103</c:f>
              <c:strCache>
                <c:ptCount val="5"/>
                <c:pt idx="0">
                  <c:v>System life</c:v>
                </c:pt>
                <c:pt idx="1">
                  <c:v>O&amp;M requirements </c:v>
                </c:pt>
                <c:pt idx="2">
                  <c:v>LCOE of rooftop solar</c:v>
                </c:pt>
                <c:pt idx="3">
                  <c:v>Annual solar generation</c:v>
                </c:pt>
                <c:pt idx="4">
                  <c:v>Cost of systems</c:v>
                </c:pt>
              </c:strCache>
            </c:strRef>
          </c:cat>
          <c:val>
            <c:numRef>
              <c:f>'Chap 4.1'!$C$99:$C$103</c:f>
              <c:numCache>
                <c:formatCode>0%</c:formatCode>
                <c:ptCount val="5"/>
                <c:pt idx="0">
                  <c:v>0.5</c:v>
                </c:pt>
                <c:pt idx="1">
                  <c:v>0.58</c:v>
                </c:pt>
                <c:pt idx="2">
                  <c:v>0.68</c:v>
                </c:pt>
                <c:pt idx="3">
                  <c:v>0.64</c:v>
                </c:pt>
                <c:pt idx="4">
                  <c:v>0.47</c:v>
                </c:pt>
              </c:numCache>
            </c:numRef>
          </c:val>
          <c:extLst xmlns:c16r2="http://schemas.microsoft.com/office/drawing/2015/06/chart">
            <c:ext xmlns:c16="http://schemas.microsoft.com/office/drawing/2014/chart" uri="{C3380CC4-5D6E-409C-BE32-E72D297353CC}">
              <c16:uniqueId val="{00000001-7DF8-45A8-9F54-B3C1BC6D4C8D}"/>
            </c:ext>
          </c:extLst>
        </c:ser>
        <c:dLbls>
          <c:showLegendKey val="0"/>
          <c:showVal val="0"/>
          <c:showCatName val="0"/>
          <c:showSerName val="0"/>
          <c:showPercent val="0"/>
          <c:showBubbleSize val="0"/>
        </c:dLbls>
        <c:gapWidth val="75"/>
        <c:overlap val="100"/>
        <c:axId val="-1662962448"/>
        <c:axId val="-1662960128"/>
      </c:barChart>
      <c:catAx>
        <c:axId val="-16629624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662960128"/>
        <c:crosses val="autoZero"/>
        <c:auto val="1"/>
        <c:lblAlgn val="ctr"/>
        <c:lblOffset val="100"/>
        <c:noMultiLvlLbl val="0"/>
      </c:catAx>
      <c:valAx>
        <c:axId val="-1662960128"/>
        <c:scaling>
          <c:orientation val="minMax"/>
          <c:max val="1.0"/>
        </c:scaling>
        <c:delete val="0"/>
        <c:axPos val="b"/>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6629624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b="1"/>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50E804-0C38-4ED3-A939-BE415910A60B}"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IN"/>
        </a:p>
      </dgm:t>
    </dgm:pt>
    <dgm:pt modelId="{CCD339AA-DF10-410B-8A69-762E761AAAAE}">
      <dgm:prSet custT="1"/>
      <dgm:spPr/>
      <dgm:t>
        <a:bodyPr/>
        <a:lstStyle/>
        <a:p>
          <a:r>
            <a:rPr lang="en-US" sz="2800" dirty="0"/>
            <a:t>Introduce multiple </a:t>
          </a:r>
          <a:r>
            <a:rPr lang="en-US" sz="2800" b="1" dirty="0"/>
            <a:t>innovative discom-led rooftop solar business models</a:t>
          </a:r>
          <a:endParaRPr lang="en-IN" sz="2800" dirty="0"/>
        </a:p>
      </dgm:t>
    </dgm:pt>
    <dgm:pt modelId="{B00C9124-36B3-43B1-B083-924D222D4D3B}" type="parTrans" cxnId="{70BFB9E3-58E8-4235-B3A2-2352A972F928}">
      <dgm:prSet/>
      <dgm:spPr/>
      <dgm:t>
        <a:bodyPr/>
        <a:lstStyle/>
        <a:p>
          <a:endParaRPr lang="en-IN" sz="2800"/>
        </a:p>
      </dgm:t>
    </dgm:pt>
    <dgm:pt modelId="{EAF211CC-7123-4CED-BB30-8C2EA4385A75}" type="sibTrans" cxnId="{70BFB9E3-58E8-4235-B3A2-2352A972F928}">
      <dgm:prSet/>
      <dgm:spPr/>
      <dgm:t>
        <a:bodyPr/>
        <a:lstStyle/>
        <a:p>
          <a:endParaRPr lang="en-IN" sz="2800"/>
        </a:p>
      </dgm:t>
    </dgm:pt>
    <dgm:pt modelId="{9C8E7834-1E62-49D1-BF7D-B16EBEB5427C}">
      <dgm:prSet custT="1"/>
      <dgm:spPr/>
      <dgm:t>
        <a:bodyPr/>
        <a:lstStyle/>
        <a:p>
          <a:r>
            <a:rPr lang="en-US" sz="2800" dirty="0"/>
            <a:t>Demonstrate a </a:t>
          </a:r>
          <a:r>
            <a:rPr lang="en-US" sz="2800" b="1" dirty="0"/>
            <a:t>decision-support tool that compares different business models</a:t>
          </a:r>
          <a:r>
            <a:rPr lang="en-US" sz="2800" dirty="0"/>
            <a:t> for respective distribution geographies</a:t>
          </a:r>
          <a:endParaRPr lang="en-IN" sz="2800" dirty="0"/>
        </a:p>
      </dgm:t>
    </dgm:pt>
    <dgm:pt modelId="{D86C725E-83C3-4826-A925-F2AAFF961A5C}" type="parTrans" cxnId="{004DE776-F640-48FA-9604-9642B91AE4B4}">
      <dgm:prSet/>
      <dgm:spPr/>
      <dgm:t>
        <a:bodyPr/>
        <a:lstStyle/>
        <a:p>
          <a:endParaRPr lang="en-IN" sz="2800"/>
        </a:p>
      </dgm:t>
    </dgm:pt>
    <dgm:pt modelId="{BCDE5089-45F9-4FFE-8F36-E3D7EC1131AA}" type="sibTrans" cxnId="{004DE776-F640-48FA-9604-9642B91AE4B4}">
      <dgm:prSet/>
      <dgm:spPr/>
      <dgm:t>
        <a:bodyPr/>
        <a:lstStyle/>
        <a:p>
          <a:endParaRPr lang="en-IN" sz="2800"/>
        </a:p>
      </dgm:t>
    </dgm:pt>
    <dgm:pt modelId="{2BA11C76-B735-45B5-A553-C7FA4423AFDB}">
      <dgm:prSet custT="1"/>
      <dgm:spPr/>
      <dgm:t>
        <a:bodyPr/>
        <a:lstStyle/>
        <a:p>
          <a:r>
            <a:rPr lang="en-US" sz="2800" dirty="0"/>
            <a:t>Receive </a:t>
          </a:r>
          <a:r>
            <a:rPr lang="en-US" sz="2800" b="1" dirty="0"/>
            <a:t>feedback from the participants to improve the tools</a:t>
          </a:r>
          <a:r>
            <a:rPr lang="en-US" sz="2800" dirty="0"/>
            <a:t> to make them more valuable to discoms and other relevant actors</a:t>
          </a:r>
          <a:endParaRPr lang="en-IN" sz="2800" dirty="0"/>
        </a:p>
      </dgm:t>
    </dgm:pt>
    <dgm:pt modelId="{5AE0366D-0B4B-4DD0-B0A6-E997E5E99DBD}" type="parTrans" cxnId="{C130A0D3-9BDC-4718-99A1-76D47D41F2BA}">
      <dgm:prSet/>
      <dgm:spPr/>
      <dgm:t>
        <a:bodyPr/>
        <a:lstStyle/>
        <a:p>
          <a:endParaRPr lang="en-IN" sz="2800"/>
        </a:p>
      </dgm:t>
    </dgm:pt>
    <dgm:pt modelId="{96ECE696-3A65-4ABD-9F15-CCF99FDC7C45}" type="sibTrans" cxnId="{C130A0D3-9BDC-4718-99A1-76D47D41F2BA}">
      <dgm:prSet/>
      <dgm:spPr/>
      <dgm:t>
        <a:bodyPr/>
        <a:lstStyle/>
        <a:p>
          <a:endParaRPr lang="en-IN" sz="2800"/>
        </a:p>
      </dgm:t>
    </dgm:pt>
    <dgm:pt modelId="{A9D5AF0E-A3CE-4BF7-9148-CCE2A99B411E}" type="pres">
      <dgm:prSet presAssocID="{E750E804-0C38-4ED3-A939-BE415910A60B}" presName="linear" presStyleCnt="0">
        <dgm:presLayoutVars>
          <dgm:animLvl val="lvl"/>
          <dgm:resizeHandles val="exact"/>
        </dgm:presLayoutVars>
      </dgm:prSet>
      <dgm:spPr/>
      <dgm:t>
        <a:bodyPr/>
        <a:lstStyle/>
        <a:p>
          <a:endParaRPr lang="en-GB"/>
        </a:p>
      </dgm:t>
    </dgm:pt>
    <dgm:pt modelId="{09318A82-5B17-4365-952F-598BA09336C4}" type="pres">
      <dgm:prSet presAssocID="{CCD339AA-DF10-410B-8A69-762E761AAAAE}" presName="parentText" presStyleLbl="node1" presStyleIdx="0" presStyleCnt="3">
        <dgm:presLayoutVars>
          <dgm:chMax val="0"/>
          <dgm:bulletEnabled val="1"/>
        </dgm:presLayoutVars>
      </dgm:prSet>
      <dgm:spPr/>
      <dgm:t>
        <a:bodyPr/>
        <a:lstStyle/>
        <a:p>
          <a:endParaRPr lang="en-GB"/>
        </a:p>
      </dgm:t>
    </dgm:pt>
    <dgm:pt modelId="{43E99AA1-014A-4FCB-AB28-D1E126279C3E}" type="pres">
      <dgm:prSet presAssocID="{EAF211CC-7123-4CED-BB30-8C2EA4385A75}" presName="spacer" presStyleCnt="0"/>
      <dgm:spPr/>
    </dgm:pt>
    <dgm:pt modelId="{38A92E3F-356B-44A4-AB9A-28255B6822FB}" type="pres">
      <dgm:prSet presAssocID="{9C8E7834-1E62-49D1-BF7D-B16EBEB5427C}" presName="parentText" presStyleLbl="node1" presStyleIdx="1" presStyleCnt="3">
        <dgm:presLayoutVars>
          <dgm:chMax val="0"/>
          <dgm:bulletEnabled val="1"/>
        </dgm:presLayoutVars>
      </dgm:prSet>
      <dgm:spPr/>
      <dgm:t>
        <a:bodyPr/>
        <a:lstStyle/>
        <a:p>
          <a:endParaRPr lang="en-GB"/>
        </a:p>
      </dgm:t>
    </dgm:pt>
    <dgm:pt modelId="{DEC6B52D-339F-45DD-B196-52AA8AA163ED}" type="pres">
      <dgm:prSet presAssocID="{BCDE5089-45F9-4FFE-8F36-E3D7EC1131AA}" presName="spacer" presStyleCnt="0"/>
      <dgm:spPr/>
    </dgm:pt>
    <dgm:pt modelId="{AD1463AF-114C-45A3-96B0-D1054D61576C}" type="pres">
      <dgm:prSet presAssocID="{2BA11C76-B735-45B5-A553-C7FA4423AFDB}" presName="parentText" presStyleLbl="node1" presStyleIdx="2" presStyleCnt="3">
        <dgm:presLayoutVars>
          <dgm:chMax val="0"/>
          <dgm:bulletEnabled val="1"/>
        </dgm:presLayoutVars>
      </dgm:prSet>
      <dgm:spPr/>
      <dgm:t>
        <a:bodyPr/>
        <a:lstStyle/>
        <a:p>
          <a:endParaRPr lang="en-GB"/>
        </a:p>
      </dgm:t>
    </dgm:pt>
  </dgm:ptLst>
  <dgm:cxnLst>
    <dgm:cxn modelId="{C130A0D3-9BDC-4718-99A1-76D47D41F2BA}" srcId="{E750E804-0C38-4ED3-A939-BE415910A60B}" destId="{2BA11C76-B735-45B5-A553-C7FA4423AFDB}" srcOrd="2" destOrd="0" parTransId="{5AE0366D-0B4B-4DD0-B0A6-E997E5E99DBD}" sibTransId="{96ECE696-3A65-4ABD-9F15-CCF99FDC7C45}"/>
    <dgm:cxn modelId="{12BCCBE1-CE21-4825-A171-BD5C526D39D2}" type="presOf" srcId="{2BA11C76-B735-45B5-A553-C7FA4423AFDB}" destId="{AD1463AF-114C-45A3-96B0-D1054D61576C}" srcOrd="0" destOrd="0" presId="urn:microsoft.com/office/officeart/2005/8/layout/vList2"/>
    <dgm:cxn modelId="{DBB9F4B2-8D9D-4BB4-B734-E884EA4CAA76}" type="presOf" srcId="{9C8E7834-1E62-49D1-BF7D-B16EBEB5427C}" destId="{38A92E3F-356B-44A4-AB9A-28255B6822FB}" srcOrd="0" destOrd="0" presId="urn:microsoft.com/office/officeart/2005/8/layout/vList2"/>
    <dgm:cxn modelId="{EC925CAA-68CB-4EDF-A83F-4CB4E0880B24}" type="presOf" srcId="{CCD339AA-DF10-410B-8A69-762E761AAAAE}" destId="{09318A82-5B17-4365-952F-598BA09336C4}" srcOrd="0" destOrd="0" presId="urn:microsoft.com/office/officeart/2005/8/layout/vList2"/>
    <dgm:cxn modelId="{004DE776-F640-48FA-9604-9642B91AE4B4}" srcId="{E750E804-0C38-4ED3-A939-BE415910A60B}" destId="{9C8E7834-1E62-49D1-BF7D-B16EBEB5427C}" srcOrd="1" destOrd="0" parTransId="{D86C725E-83C3-4826-A925-F2AAFF961A5C}" sibTransId="{BCDE5089-45F9-4FFE-8F36-E3D7EC1131AA}"/>
    <dgm:cxn modelId="{70BFB9E3-58E8-4235-B3A2-2352A972F928}" srcId="{E750E804-0C38-4ED3-A939-BE415910A60B}" destId="{CCD339AA-DF10-410B-8A69-762E761AAAAE}" srcOrd="0" destOrd="0" parTransId="{B00C9124-36B3-43B1-B083-924D222D4D3B}" sibTransId="{EAF211CC-7123-4CED-BB30-8C2EA4385A75}"/>
    <dgm:cxn modelId="{43717FB5-040A-49ED-BD24-2E2674F2E5FB}" type="presOf" srcId="{E750E804-0C38-4ED3-A939-BE415910A60B}" destId="{A9D5AF0E-A3CE-4BF7-9148-CCE2A99B411E}" srcOrd="0" destOrd="0" presId="urn:microsoft.com/office/officeart/2005/8/layout/vList2"/>
    <dgm:cxn modelId="{502CAAD5-0F00-4DFA-B896-D50E1BA9C7F0}" type="presParOf" srcId="{A9D5AF0E-A3CE-4BF7-9148-CCE2A99B411E}" destId="{09318A82-5B17-4365-952F-598BA09336C4}" srcOrd="0" destOrd="0" presId="urn:microsoft.com/office/officeart/2005/8/layout/vList2"/>
    <dgm:cxn modelId="{DB1B14EA-239E-4EF6-8A9C-003B14405765}" type="presParOf" srcId="{A9D5AF0E-A3CE-4BF7-9148-CCE2A99B411E}" destId="{43E99AA1-014A-4FCB-AB28-D1E126279C3E}" srcOrd="1" destOrd="0" presId="urn:microsoft.com/office/officeart/2005/8/layout/vList2"/>
    <dgm:cxn modelId="{5AB31767-0CBA-4AC2-B49E-8C44B7FA3BAF}" type="presParOf" srcId="{A9D5AF0E-A3CE-4BF7-9148-CCE2A99B411E}" destId="{38A92E3F-356B-44A4-AB9A-28255B6822FB}" srcOrd="2" destOrd="0" presId="urn:microsoft.com/office/officeart/2005/8/layout/vList2"/>
    <dgm:cxn modelId="{C3C8A908-76B3-4D79-BC37-23A3BA217D68}" type="presParOf" srcId="{A9D5AF0E-A3CE-4BF7-9148-CCE2A99B411E}" destId="{DEC6B52D-339F-45DD-B196-52AA8AA163ED}" srcOrd="3" destOrd="0" presId="urn:microsoft.com/office/officeart/2005/8/layout/vList2"/>
    <dgm:cxn modelId="{CB696972-857E-43D9-9706-230FAAAEA307}" type="presParOf" srcId="{A9D5AF0E-A3CE-4BF7-9148-CCE2A99B411E}" destId="{AD1463AF-114C-45A3-96B0-D1054D61576C}"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8B5388-A949-4280-AC19-06DCFB4C56C5}"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IN"/>
        </a:p>
      </dgm:t>
    </dgm:pt>
    <dgm:pt modelId="{4EEEC2EB-87C0-4BE9-B780-4DC0A21744FF}">
      <dgm:prSet phldrT="[Text]"/>
      <dgm:spPr/>
      <dgm:t>
        <a:bodyPr/>
        <a:lstStyle/>
        <a:p>
          <a:r>
            <a:rPr lang="en-IN" b="1" dirty="0"/>
            <a:t>Clean energy</a:t>
          </a:r>
        </a:p>
      </dgm:t>
    </dgm:pt>
    <dgm:pt modelId="{E9AB8BDE-E236-4B94-A37E-4FF3D0BD4B17}" type="parTrans" cxnId="{EB1F40EE-2FF7-4B72-B738-DDB510699E34}">
      <dgm:prSet/>
      <dgm:spPr/>
      <dgm:t>
        <a:bodyPr/>
        <a:lstStyle/>
        <a:p>
          <a:endParaRPr lang="en-IN" b="1"/>
        </a:p>
      </dgm:t>
    </dgm:pt>
    <dgm:pt modelId="{BBFEE8AB-0AAC-4AD0-87B2-3927A78A2F87}" type="sibTrans" cxnId="{EB1F40EE-2FF7-4B72-B738-DDB510699E34}">
      <dgm:prSet/>
      <dgm:spPr/>
      <dgm:t>
        <a:bodyPr/>
        <a:lstStyle/>
        <a:p>
          <a:endParaRPr lang="en-IN" b="1"/>
        </a:p>
      </dgm:t>
    </dgm:pt>
    <dgm:pt modelId="{57248431-3CC3-4D46-8824-22CB5B78308C}">
      <dgm:prSet phldrT="[Text]"/>
      <dgm:spPr>
        <a:solidFill>
          <a:schemeClr val="accent1"/>
        </a:solidFill>
      </dgm:spPr>
      <dgm:t>
        <a:bodyPr/>
        <a:lstStyle/>
        <a:p>
          <a:r>
            <a:rPr lang="en-IN" b="1" dirty="0"/>
            <a:t>Distributed energy – Rooftop solar and storage</a:t>
          </a:r>
        </a:p>
      </dgm:t>
    </dgm:pt>
    <dgm:pt modelId="{97247ABA-11C2-4941-805B-1246BD26F1AD}" type="parTrans" cxnId="{E25982EC-08C2-4232-AC05-C93DCA71A125}">
      <dgm:prSet/>
      <dgm:spPr/>
      <dgm:t>
        <a:bodyPr/>
        <a:lstStyle/>
        <a:p>
          <a:endParaRPr lang="en-IN" b="1"/>
        </a:p>
      </dgm:t>
    </dgm:pt>
    <dgm:pt modelId="{50F01BB7-7627-481F-A79D-CC0FB59FEDF7}" type="sibTrans" cxnId="{E25982EC-08C2-4232-AC05-C93DCA71A125}">
      <dgm:prSet/>
      <dgm:spPr/>
      <dgm:t>
        <a:bodyPr/>
        <a:lstStyle/>
        <a:p>
          <a:endParaRPr lang="en-IN" b="1"/>
        </a:p>
      </dgm:t>
    </dgm:pt>
    <dgm:pt modelId="{326439F4-514C-4BDD-80D6-32E7CA7BEFC5}">
      <dgm:prSet phldrT="[Text]"/>
      <dgm:spPr/>
      <dgm:t>
        <a:bodyPr/>
        <a:lstStyle/>
        <a:p>
          <a:r>
            <a:rPr lang="en-IN" b="1" dirty="0"/>
            <a:t>Electric vehicles</a:t>
          </a:r>
        </a:p>
      </dgm:t>
    </dgm:pt>
    <dgm:pt modelId="{3247E7A6-61F6-46AE-8243-7275294E3333}" type="parTrans" cxnId="{0ADB8709-C266-4A53-8BEF-6181AAAE4B6F}">
      <dgm:prSet/>
      <dgm:spPr/>
      <dgm:t>
        <a:bodyPr/>
        <a:lstStyle/>
        <a:p>
          <a:endParaRPr lang="en-IN" b="1"/>
        </a:p>
      </dgm:t>
    </dgm:pt>
    <dgm:pt modelId="{1A87AB3E-A68C-4AD5-B6B2-2FEFA25D4E0E}" type="sibTrans" cxnId="{0ADB8709-C266-4A53-8BEF-6181AAAE4B6F}">
      <dgm:prSet/>
      <dgm:spPr/>
      <dgm:t>
        <a:bodyPr/>
        <a:lstStyle/>
        <a:p>
          <a:endParaRPr lang="en-IN" b="1"/>
        </a:p>
      </dgm:t>
    </dgm:pt>
    <dgm:pt modelId="{F9AAEB2D-7A52-4E50-8367-E1A3B0603E76}" type="pres">
      <dgm:prSet presAssocID="{3D8B5388-A949-4280-AC19-06DCFB4C56C5}" presName="diagram" presStyleCnt="0">
        <dgm:presLayoutVars>
          <dgm:dir/>
          <dgm:resizeHandles val="exact"/>
        </dgm:presLayoutVars>
      </dgm:prSet>
      <dgm:spPr/>
      <dgm:t>
        <a:bodyPr/>
        <a:lstStyle/>
        <a:p>
          <a:endParaRPr lang="en-GB"/>
        </a:p>
      </dgm:t>
    </dgm:pt>
    <dgm:pt modelId="{A85D9F25-CF15-4C0C-99A3-429A53F5A9F6}" type="pres">
      <dgm:prSet presAssocID="{4EEEC2EB-87C0-4BE9-B780-4DC0A21744FF}" presName="node" presStyleLbl="node1" presStyleIdx="0" presStyleCnt="3">
        <dgm:presLayoutVars>
          <dgm:bulletEnabled val="1"/>
        </dgm:presLayoutVars>
      </dgm:prSet>
      <dgm:spPr/>
      <dgm:t>
        <a:bodyPr/>
        <a:lstStyle/>
        <a:p>
          <a:endParaRPr lang="en-GB"/>
        </a:p>
      </dgm:t>
    </dgm:pt>
    <dgm:pt modelId="{06B4EF44-1D13-4456-9256-9EC15D7A9439}" type="pres">
      <dgm:prSet presAssocID="{BBFEE8AB-0AAC-4AD0-87B2-3927A78A2F87}" presName="sibTrans" presStyleCnt="0"/>
      <dgm:spPr/>
    </dgm:pt>
    <dgm:pt modelId="{B62E7497-C57E-4E0C-98C8-9C66A4500D06}" type="pres">
      <dgm:prSet presAssocID="{57248431-3CC3-4D46-8824-22CB5B78308C}" presName="node" presStyleLbl="node1" presStyleIdx="1" presStyleCnt="3">
        <dgm:presLayoutVars>
          <dgm:bulletEnabled val="1"/>
        </dgm:presLayoutVars>
      </dgm:prSet>
      <dgm:spPr/>
      <dgm:t>
        <a:bodyPr/>
        <a:lstStyle/>
        <a:p>
          <a:endParaRPr lang="en-GB"/>
        </a:p>
      </dgm:t>
    </dgm:pt>
    <dgm:pt modelId="{13343897-BCAC-40FA-A130-E22C515A5846}" type="pres">
      <dgm:prSet presAssocID="{50F01BB7-7627-481F-A79D-CC0FB59FEDF7}" presName="sibTrans" presStyleCnt="0"/>
      <dgm:spPr/>
    </dgm:pt>
    <dgm:pt modelId="{7107E8D5-A25F-4415-8B08-D8422F22F484}" type="pres">
      <dgm:prSet presAssocID="{326439F4-514C-4BDD-80D6-32E7CA7BEFC5}" presName="node" presStyleLbl="node1" presStyleIdx="2" presStyleCnt="3">
        <dgm:presLayoutVars>
          <dgm:bulletEnabled val="1"/>
        </dgm:presLayoutVars>
      </dgm:prSet>
      <dgm:spPr/>
      <dgm:t>
        <a:bodyPr/>
        <a:lstStyle/>
        <a:p>
          <a:endParaRPr lang="en-GB"/>
        </a:p>
      </dgm:t>
    </dgm:pt>
  </dgm:ptLst>
  <dgm:cxnLst>
    <dgm:cxn modelId="{D93F2118-4043-4DE6-B134-F6F12F249527}" type="presOf" srcId="{326439F4-514C-4BDD-80D6-32E7CA7BEFC5}" destId="{7107E8D5-A25F-4415-8B08-D8422F22F484}" srcOrd="0" destOrd="0" presId="urn:microsoft.com/office/officeart/2005/8/layout/default"/>
    <dgm:cxn modelId="{E25982EC-08C2-4232-AC05-C93DCA71A125}" srcId="{3D8B5388-A949-4280-AC19-06DCFB4C56C5}" destId="{57248431-3CC3-4D46-8824-22CB5B78308C}" srcOrd="1" destOrd="0" parTransId="{97247ABA-11C2-4941-805B-1246BD26F1AD}" sibTransId="{50F01BB7-7627-481F-A79D-CC0FB59FEDF7}"/>
    <dgm:cxn modelId="{AFCDE567-5B9A-4938-9F56-67524BFC7F2A}" type="presOf" srcId="{3D8B5388-A949-4280-AC19-06DCFB4C56C5}" destId="{F9AAEB2D-7A52-4E50-8367-E1A3B0603E76}" srcOrd="0" destOrd="0" presId="urn:microsoft.com/office/officeart/2005/8/layout/default"/>
    <dgm:cxn modelId="{D7541118-251A-4350-A274-EA482F02B7FB}" type="presOf" srcId="{4EEEC2EB-87C0-4BE9-B780-4DC0A21744FF}" destId="{A85D9F25-CF15-4C0C-99A3-429A53F5A9F6}" srcOrd="0" destOrd="0" presId="urn:microsoft.com/office/officeart/2005/8/layout/default"/>
    <dgm:cxn modelId="{0ADB8709-C266-4A53-8BEF-6181AAAE4B6F}" srcId="{3D8B5388-A949-4280-AC19-06DCFB4C56C5}" destId="{326439F4-514C-4BDD-80D6-32E7CA7BEFC5}" srcOrd="2" destOrd="0" parTransId="{3247E7A6-61F6-46AE-8243-7275294E3333}" sibTransId="{1A87AB3E-A68C-4AD5-B6B2-2FEFA25D4E0E}"/>
    <dgm:cxn modelId="{E21ACCC2-41BE-4030-A725-77F7C65D1220}" type="presOf" srcId="{57248431-3CC3-4D46-8824-22CB5B78308C}" destId="{B62E7497-C57E-4E0C-98C8-9C66A4500D06}" srcOrd="0" destOrd="0" presId="urn:microsoft.com/office/officeart/2005/8/layout/default"/>
    <dgm:cxn modelId="{EB1F40EE-2FF7-4B72-B738-DDB510699E34}" srcId="{3D8B5388-A949-4280-AC19-06DCFB4C56C5}" destId="{4EEEC2EB-87C0-4BE9-B780-4DC0A21744FF}" srcOrd="0" destOrd="0" parTransId="{E9AB8BDE-E236-4B94-A37E-4FF3D0BD4B17}" sibTransId="{BBFEE8AB-0AAC-4AD0-87B2-3927A78A2F87}"/>
    <dgm:cxn modelId="{906F5140-8E14-46C5-9818-F1536BC8C7EC}" type="presParOf" srcId="{F9AAEB2D-7A52-4E50-8367-E1A3B0603E76}" destId="{A85D9F25-CF15-4C0C-99A3-429A53F5A9F6}" srcOrd="0" destOrd="0" presId="urn:microsoft.com/office/officeart/2005/8/layout/default"/>
    <dgm:cxn modelId="{982ABEAC-6E5A-4B63-8A91-3B2CC75F41F1}" type="presParOf" srcId="{F9AAEB2D-7A52-4E50-8367-E1A3B0603E76}" destId="{06B4EF44-1D13-4456-9256-9EC15D7A9439}" srcOrd="1" destOrd="0" presId="urn:microsoft.com/office/officeart/2005/8/layout/default"/>
    <dgm:cxn modelId="{B9B7898F-CB06-42B9-9DD5-8F1EAB7D6B64}" type="presParOf" srcId="{F9AAEB2D-7A52-4E50-8367-E1A3B0603E76}" destId="{B62E7497-C57E-4E0C-98C8-9C66A4500D06}" srcOrd="2" destOrd="0" presId="urn:microsoft.com/office/officeart/2005/8/layout/default"/>
    <dgm:cxn modelId="{6F6E690F-D6E0-4B08-84C4-8A1ADF9AE5A9}" type="presParOf" srcId="{F9AAEB2D-7A52-4E50-8367-E1A3B0603E76}" destId="{13343897-BCAC-40FA-A130-E22C515A5846}" srcOrd="3" destOrd="0" presId="urn:microsoft.com/office/officeart/2005/8/layout/default"/>
    <dgm:cxn modelId="{2855FA06-C3D6-41AA-BEB0-69752F93A30C}" type="presParOf" srcId="{F9AAEB2D-7A52-4E50-8367-E1A3B0603E76}" destId="{7107E8D5-A25F-4415-8B08-D8422F22F484}"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ABEC11-796B-42D6-9104-35AEA60A1882}"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IN"/>
        </a:p>
      </dgm:t>
    </dgm:pt>
    <dgm:pt modelId="{6573D327-6681-4DFA-ADED-18B8F33A5F8E}">
      <dgm:prSet phldrT="[Text]" custT="1"/>
      <dgm:spPr>
        <a:ln w="25400">
          <a:solidFill>
            <a:schemeClr val="accent1"/>
          </a:solidFill>
        </a:ln>
      </dgm:spPr>
      <dgm:t>
        <a:bodyPr/>
        <a:lstStyle/>
        <a:p>
          <a:pPr algn="ctr"/>
          <a:r>
            <a:rPr lang="en-US" sz="2800" b="0" dirty="0"/>
            <a:t>Lack of awareness</a:t>
          </a:r>
          <a:endParaRPr lang="en-IN" sz="2800" b="0" dirty="0"/>
        </a:p>
      </dgm:t>
    </dgm:pt>
    <dgm:pt modelId="{4B2F6362-0D82-4230-BF5D-1619BF339544}" type="parTrans" cxnId="{C008E8F1-2FEA-4F96-A2D0-4377B4B47E3E}">
      <dgm:prSet/>
      <dgm:spPr/>
      <dgm:t>
        <a:bodyPr/>
        <a:lstStyle/>
        <a:p>
          <a:pPr algn="ctr"/>
          <a:endParaRPr lang="en-IN" sz="2800" b="0"/>
        </a:p>
      </dgm:t>
    </dgm:pt>
    <dgm:pt modelId="{1C312558-0447-4FD2-AA62-CBC7E2B16FC8}" type="sibTrans" cxnId="{C008E8F1-2FEA-4F96-A2D0-4377B4B47E3E}">
      <dgm:prSet/>
      <dgm:spPr/>
      <dgm:t>
        <a:bodyPr/>
        <a:lstStyle/>
        <a:p>
          <a:pPr algn="ctr"/>
          <a:endParaRPr lang="en-IN" sz="2800" b="0"/>
        </a:p>
      </dgm:t>
    </dgm:pt>
    <dgm:pt modelId="{FAA41348-CD94-4CD5-A405-3A40C3852D4D}">
      <dgm:prSet phldrT="[Text]" custT="1"/>
      <dgm:spPr>
        <a:ln w="25400">
          <a:solidFill>
            <a:schemeClr val="accent1"/>
          </a:solidFill>
        </a:ln>
      </dgm:spPr>
      <dgm:t>
        <a:bodyPr/>
        <a:lstStyle/>
        <a:p>
          <a:pPr algn="ctr">
            <a:buClrTx/>
            <a:buSzTx/>
            <a:buFontTx/>
            <a:buNone/>
          </a:pPr>
          <a:r>
            <a:rPr lang="en-US" sz="2800" b="0" dirty="0"/>
            <a:t>High upfront cost</a:t>
          </a:r>
          <a:endParaRPr lang="en-IN" sz="2800" b="0" dirty="0"/>
        </a:p>
      </dgm:t>
    </dgm:pt>
    <dgm:pt modelId="{51FDC409-B000-4AB3-B174-0A28247F9AC2}" type="parTrans" cxnId="{3690D055-65E6-4EC3-AC66-C7C172EF0039}">
      <dgm:prSet/>
      <dgm:spPr/>
      <dgm:t>
        <a:bodyPr/>
        <a:lstStyle/>
        <a:p>
          <a:pPr algn="ctr"/>
          <a:endParaRPr lang="en-IN" sz="2800" b="0"/>
        </a:p>
      </dgm:t>
    </dgm:pt>
    <dgm:pt modelId="{9DA6CDF0-3E7C-42DA-8BB2-624DA906EE1D}" type="sibTrans" cxnId="{3690D055-65E6-4EC3-AC66-C7C172EF0039}">
      <dgm:prSet/>
      <dgm:spPr/>
      <dgm:t>
        <a:bodyPr/>
        <a:lstStyle/>
        <a:p>
          <a:pPr algn="ctr"/>
          <a:endParaRPr lang="en-IN" sz="2800" b="0"/>
        </a:p>
      </dgm:t>
    </dgm:pt>
    <dgm:pt modelId="{8697C1A1-496C-44EC-9BF6-312C7364EB72}">
      <dgm:prSet phldrT="[Text]" custT="1"/>
      <dgm:spPr>
        <a:ln w="25400">
          <a:solidFill>
            <a:schemeClr val="accent1"/>
          </a:solidFill>
        </a:ln>
      </dgm:spPr>
      <dgm:t>
        <a:bodyPr/>
        <a:lstStyle/>
        <a:p>
          <a:pPr algn="ctr">
            <a:buClrTx/>
            <a:buSzTx/>
            <a:buFontTx/>
            <a:buNone/>
          </a:pPr>
          <a:r>
            <a:rPr lang="en-US" sz="2800" b="0" dirty="0"/>
            <a:t>Lack of access to easy financing</a:t>
          </a:r>
          <a:endParaRPr lang="en-IN" sz="2800" b="0" dirty="0"/>
        </a:p>
      </dgm:t>
    </dgm:pt>
    <dgm:pt modelId="{2A0531C8-DD80-464C-96FE-DBD0707D2AE0}" type="parTrans" cxnId="{234FD559-D41C-4B1C-989A-89EA316FAEF4}">
      <dgm:prSet/>
      <dgm:spPr/>
      <dgm:t>
        <a:bodyPr/>
        <a:lstStyle/>
        <a:p>
          <a:pPr algn="ctr"/>
          <a:endParaRPr lang="en-IN" sz="2800" b="0"/>
        </a:p>
      </dgm:t>
    </dgm:pt>
    <dgm:pt modelId="{69C8DF7D-A91A-4097-B5D8-A31F19F8CA5D}" type="sibTrans" cxnId="{234FD559-D41C-4B1C-989A-89EA316FAEF4}">
      <dgm:prSet/>
      <dgm:spPr/>
      <dgm:t>
        <a:bodyPr/>
        <a:lstStyle/>
        <a:p>
          <a:pPr algn="ctr"/>
          <a:endParaRPr lang="en-IN" sz="2800" b="0"/>
        </a:p>
      </dgm:t>
    </dgm:pt>
    <dgm:pt modelId="{179A74A7-FFE7-44D8-BA6A-3FFEF3963E51}">
      <dgm:prSet phldrT="[Text]" custT="1"/>
      <dgm:spPr>
        <a:ln w="25400">
          <a:solidFill>
            <a:schemeClr val="accent1"/>
          </a:solidFill>
        </a:ln>
      </dgm:spPr>
      <dgm:t>
        <a:bodyPr/>
        <a:lstStyle/>
        <a:p>
          <a:pPr algn="ctr">
            <a:buClrTx/>
            <a:buSzTx/>
            <a:buFontTx/>
            <a:buNone/>
          </a:pPr>
          <a:r>
            <a:rPr lang="en-US" sz="2800" b="0" dirty="0"/>
            <a:t>Small and distributed installations</a:t>
          </a:r>
          <a:endParaRPr lang="en-IN" sz="2800" b="0" dirty="0"/>
        </a:p>
      </dgm:t>
    </dgm:pt>
    <dgm:pt modelId="{D2812005-624B-4C5F-87F6-FABB9BB309F4}" type="parTrans" cxnId="{DD7CC5C6-580A-4C83-A02B-AD66B1308C09}">
      <dgm:prSet/>
      <dgm:spPr/>
      <dgm:t>
        <a:bodyPr/>
        <a:lstStyle/>
        <a:p>
          <a:pPr algn="ctr"/>
          <a:endParaRPr lang="en-IN" sz="2800" b="0"/>
        </a:p>
      </dgm:t>
    </dgm:pt>
    <dgm:pt modelId="{A0AE7937-F2DE-48B9-8DE9-20A440A2D6F5}" type="sibTrans" cxnId="{DD7CC5C6-580A-4C83-A02B-AD66B1308C09}">
      <dgm:prSet/>
      <dgm:spPr/>
      <dgm:t>
        <a:bodyPr/>
        <a:lstStyle/>
        <a:p>
          <a:pPr algn="ctr"/>
          <a:endParaRPr lang="en-IN" sz="2800" b="0"/>
        </a:p>
      </dgm:t>
    </dgm:pt>
    <dgm:pt modelId="{F3515A95-C983-4721-BC70-9D9937CAAE12}">
      <dgm:prSet phldrT="[Text]" custT="1"/>
      <dgm:spPr>
        <a:ln w="25400">
          <a:solidFill>
            <a:schemeClr val="accent1"/>
          </a:solidFill>
        </a:ln>
      </dgm:spPr>
      <dgm:t>
        <a:bodyPr/>
        <a:lstStyle/>
        <a:p>
          <a:pPr algn="ctr">
            <a:buClrTx/>
            <a:buSzTx/>
            <a:buFontTx/>
            <a:buNone/>
          </a:pPr>
          <a:r>
            <a:rPr lang="en-US" sz="2800" b="0" dirty="0"/>
            <a:t>Lack of access to suitable roof spaces </a:t>
          </a:r>
          <a:endParaRPr lang="en-IN" sz="2800" b="0" dirty="0"/>
        </a:p>
      </dgm:t>
    </dgm:pt>
    <dgm:pt modelId="{FA855069-826D-4F81-BDED-7EADAFC77BCF}" type="parTrans" cxnId="{2B63CE8D-A2A8-494D-A93C-0E458B120454}">
      <dgm:prSet/>
      <dgm:spPr/>
      <dgm:t>
        <a:bodyPr/>
        <a:lstStyle/>
        <a:p>
          <a:pPr algn="ctr"/>
          <a:endParaRPr lang="en-IN" sz="2800" b="0"/>
        </a:p>
      </dgm:t>
    </dgm:pt>
    <dgm:pt modelId="{73FCD4C6-DDC0-4E45-A0E2-1289A3BCBFC6}" type="sibTrans" cxnId="{2B63CE8D-A2A8-494D-A93C-0E458B120454}">
      <dgm:prSet/>
      <dgm:spPr/>
      <dgm:t>
        <a:bodyPr/>
        <a:lstStyle/>
        <a:p>
          <a:pPr algn="ctr"/>
          <a:endParaRPr lang="en-IN" sz="2800" b="0"/>
        </a:p>
      </dgm:t>
    </dgm:pt>
    <dgm:pt modelId="{FB3EEFD0-5465-4B95-A5A7-64EE3BC5AAC1}">
      <dgm:prSet phldrT="[Text]" custT="1"/>
      <dgm:spPr>
        <a:ln w="25400">
          <a:solidFill>
            <a:schemeClr val="accent1"/>
          </a:solidFill>
        </a:ln>
      </dgm:spPr>
      <dgm:t>
        <a:bodyPr/>
        <a:lstStyle/>
        <a:p>
          <a:pPr algn="ctr">
            <a:buClrTx/>
            <a:buSzTx/>
            <a:buFontTx/>
            <a:buNone/>
          </a:pPr>
          <a:r>
            <a:rPr lang="en-US" sz="2800" b="0" dirty="0"/>
            <a:t>Difficulty in choosing trust-worthy solar vendors</a:t>
          </a:r>
          <a:endParaRPr lang="en-IN" sz="2800" b="0" dirty="0"/>
        </a:p>
      </dgm:t>
    </dgm:pt>
    <dgm:pt modelId="{5118B74F-F4A1-486B-BC78-6F912CC4B405}" type="parTrans" cxnId="{F7066C0F-5757-458B-ABCC-B88D8CEE49B0}">
      <dgm:prSet/>
      <dgm:spPr/>
      <dgm:t>
        <a:bodyPr/>
        <a:lstStyle/>
        <a:p>
          <a:pPr algn="ctr"/>
          <a:endParaRPr lang="en-IN" sz="2800" b="0"/>
        </a:p>
      </dgm:t>
    </dgm:pt>
    <dgm:pt modelId="{38AA1ABF-DE1F-4D43-89A8-ECED8C79E66A}" type="sibTrans" cxnId="{F7066C0F-5757-458B-ABCC-B88D8CEE49B0}">
      <dgm:prSet/>
      <dgm:spPr/>
      <dgm:t>
        <a:bodyPr/>
        <a:lstStyle/>
        <a:p>
          <a:pPr algn="ctr"/>
          <a:endParaRPr lang="en-IN" sz="2800" b="0"/>
        </a:p>
      </dgm:t>
    </dgm:pt>
    <dgm:pt modelId="{AA5F63B7-663A-4934-9FD6-BCE8C3ECFDAA}" type="pres">
      <dgm:prSet presAssocID="{94ABEC11-796B-42D6-9104-35AEA60A1882}" presName="linear" presStyleCnt="0">
        <dgm:presLayoutVars>
          <dgm:animLvl val="lvl"/>
          <dgm:resizeHandles val="exact"/>
        </dgm:presLayoutVars>
      </dgm:prSet>
      <dgm:spPr/>
      <dgm:t>
        <a:bodyPr/>
        <a:lstStyle/>
        <a:p>
          <a:endParaRPr lang="en-GB"/>
        </a:p>
      </dgm:t>
    </dgm:pt>
    <dgm:pt modelId="{6D5CABF5-8762-4721-BAFE-B42FD143845B}" type="pres">
      <dgm:prSet presAssocID="{6573D327-6681-4DFA-ADED-18B8F33A5F8E}" presName="parentText" presStyleLbl="node1" presStyleIdx="0" presStyleCnt="6" custLinFactNeighborY="-5632">
        <dgm:presLayoutVars>
          <dgm:chMax val="0"/>
          <dgm:bulletEnabled val="1"/>
        </dgm:presLayoutVars>
      </dgm:prSet>
      <dgm:spPr/>
      <dgm:t>
        <a:bodyPr/>
        <a:lstStyle/>
        <a:p>
          <a:endParaRPr lang="en-GB"/>
        </a:p>
      </dgm:t>
    </dgm:pt>
    <dgm:pt modelId="{B9F4365F-B223-47BE-A0B2-B11999DC9583}" type="pres">
      <dgm:prSet presAssocID="{1C312558-0447-4FD2-AA62-CBC7E2B16FC8}" presName="spacer" presStyleCnt="0"/>
      <dgm:spPr/>
    </dgm:pt>
    <dgm:pt modelId="{5B8A13EA-6F7D-4B8B-BC07-2C8D0A974D6F}" type="pres">
      <dgm:prSet presAssocID="{FAA41348-CD94-4CD5-A405-3A40C3852D4D}" presName="parentText" presStyleLbl="node1" presStyleIdx="1" presStyleCnt="6">
        <dgm:presLayoutVars>
          <dgm:chMax val="0"/>
          <dgm:bulletEnabled val="1"/>
        </dgm:presLayoutVars>
      </dgm:prSet>
      <dgm:spPr/>
      <dgm:t>
        <a:bodyPr/>
        <a:lstStyle/>
        <a:p>
          <a:endParaRPr lang="en-GB"/>
        </a:p>
      </dgm:t>
    </dgm:pt>
    <dgm:pt modelId="{4EF533F9-E6CF-43C2-94D9-4694A6059A16}" type="pres">
      <dgm:prSet presAssocID="{9DA6CDF0-3E7C-42DA-8BB2-624DA906EE1D}" presName="spacer" presStyleCnt="0"/>
      <dgm:spPr/>
    </dgm:pt>
    <dgm:pt modelId="{C00E2E93-9255-4EF5-A260-88752CBBE819}" type="pres">
      <dgm:prSet presAssocID="{8697C1A1-496C-44EC-9BF6-312C7364EB72}" presName="parentText" presStyleLbl="node1" presStyleIdx="2" presStyleCnt="6">
        <dgm:presLayoutVars>
          <dgm:chMax val="0"/>
          <dgm:bulletEnabled val="1"/>
        </dgm:presLayoutVars>
      </dgm:prSet>
      <dgm:spPr/>
      <dgm:t>
        <a:bodyPr/>
        <a:lstStyle/>
        <a:p>
          <a:endParaRPr lang="en-GB"/>
        </a:p>
      </dgm:t>
    </dgm:pt>
    <dgm:pt modelId="{9F6C0450-9489-4CA0-A8F8-63BCB1DDAFAB}" type="pres">
      <dgm:prSet presAssocID="{69C8DF7D-A91A-4097-B5D8-A31F19F8CA5D}" presName="spacer" presStyleCnt="0"/>
      <dgm:spPr/>
    </dgm:pt>
    <dgm:pt modelId="{997D56F6-5695-4F53-82F9-5EB978698664}" type="pres">
      <dgm:prSet presAssocID="{179A74A7-FFE7-44D8-BA6A-3FFEF3963E51}" presName="parentText" presStyleLbl="node1" presStyleIdx="3" presStyleCnt="6">
        <dgm:presLayoutVars>
          <dgm:chMax val="0"/>
          <dgm:bulletEnabled val="1"/>
        </dgm:presLayoutVars>
      </dgm:prSet>
      <dgm:spPr/>
      <dgm:t>
        <a:bodyPr/>
        <a:lstStyle/>
        <a:p>
          <a:endParaRPr lang="en-GB"/>
        </a:p>
      </dgm:t>
    </dgm:pt>
    <dgm:pt modelId="{0ABCDBB3-3088-4315-97A7-16B84DF00B26}" type="pres">
      <dgm:prSet presAssocID="{A0AE7937-F2DE-48B9-8DE9-20A440A2D6F5}" presName="spacer" presStyleCnt="0"/>
      <dgm:spPr/>
    </dgm:pt>
    <dgm:pt modelId="{D904BF9F-E4E1-4EB3-A1B1-92BB181A6CF6}" type="pres">
      <dgm:prSet presAssocID="{F3515A95-C983-4721-BC70-9D9937CAAE12}" presName="parentText" presStyleLbl="node1" presStyleIdx="4" presStyleCnt="6">
        <dgm:presLayoutVars>
          <dgm:chMax val="0"/>
          <dgm:bulletEnabled val="1"/>
        </dgm:presLayoutVars>
      </dgm:prSet>
      <dgm:spPr/>
      <dgm:t>
        <a:bodyPr/>
        <a:lstStyle/>
        <a:p>
          <a:endParaRPr lang="en-GB"/>
        </a:p>
      </dgm:t>
    </dgm:pt>
    <dgm:pt modelId="{C70FE091-0D51-4A15-8839-8EA272B90544}" type="pres">
      <dgm:prSet presAssocID="{73FCD4C6-DDC0-4E45-A0E2-1289A3BCBFC6}" presName="spacer" presStyleCnt="0"/>
      <dgm:spPr/>
    </dgm:pt>
    <dgm:pt modelId="{8BB7F929-C590-47B6-AE39-55EBEC3FA76D}" type="pres">
      <dgm:prSet presAssocID="{FB3EEFD0-5465-4B95-A5A7-64EE3BC5AAC1}" presName="parentText" presStyleLbl="node1" presStyleIdx="5" presStyleCnt="6">
        <dgm:presLayoutVars>
          <dgm:chMax val="0"/>
          <dgm:bulletEnabled val="1"/>
        </dgm:presLayoutVars>
      </dgm:prSet>
      <dgm:spPr/>
      <dgm:t>
        <a:bodyPr/>
        <a:lstStyle/>
        <a:p>
          <a:endParaRPr lang="en-GB"/>
        </a:p>
      </dgm:t>
    </dgm:pt>
  </dgm:ptLst>
  <dgm:cxnLst>
    <dgm:cxn modelId="{234FD559-D41C-4B1C-989A-89EA316FAEF4}" srcId="{94ABEC11-796B-42D6-9104-35AEA60A1882}" destId="{8697C1A1-496C-44EC-9BF6-312C7364EB72}" srcOrd="2" destOrd="0" parTransId="{2A0531C8-DD80-464C-96FE-DBD0707D2AE0}" sibTransId="{69C8DF7D-A91A-4097-B5D8-A31F19F8CA5D}"/>
    <dgm:cxn modelId="{409A539B-7B1A-406A-87AD-25CD739F3E89}" type="presOf" srcId="{6573D327-6681-4DFA-ADED-18B8F33A5F8E}" destId="{6D5CABF5-8762-4721-BAFE-B42FD143845B}" srcOrd="0" destOrd="0" presId="urn:microsoft.com/office/officeart/2005/8/layout/vList2"/>
    <dgm:cxn modelId="{437C9FEE-B7E7-41F5-9141-784D20F9629B}" type="presOf" srcId="{FB3EEFD0-5465-4B95-A5A7-64EE3BC5AAC1}" destId="{8BB7F929-C590-47B6-AE39-55EBEC3FA76D}" srcOrd="0" destOrd="0" presId="urn:microsoft.com/office/officeart/2005/8/layout/vList2"/>
    <dgm:cxn modelId="{01776935-E327-49D4-8F6F-545E075E1611}" type="presOf" srcId="{FAA41348-CD94-4CD5-A405-3A40C3852D4D}" destId="{5B8A13EA-6F7D-4B8B-BC07-2C8D0A974D6F}" srcOrd="0" destOrd="0" presId="urn:microsoft.com/office/officeart/2005/8/layout/vList2"/>
    <dgm:cxn modelId="{F3BD432D-216D-41F3-8196-4B8E652EBBE4}" type="presOf" srcId="{94ABEC11-796B-42D6-9104-35AEA60A1882}" destId="{AA5F63B7-663A-4934-9FD6-BCE8C3ECFDAA}" srcOrd="0" destOrd="0" presId="urn:microsoft.com/office/officeart/2005/8/layout/vList2"/>
    <dgm:cxn modelId="{03899CC1-590D-4FE7-BFC2-E617E6EEFE8B}" type="presOf" srcId="{179A74A7-FFE7-44D8-BA6A-3FFEF3963E51}" destId="{997D56F6-5695-4F53-82F9-5EB978698664}" srcOrd="0" destOrd="0" presId="urn:microsoft.com/office/officeart/2005/8/layout/vList2"/>
    <dgm:cxn modelId="{ACDE7CEF-6824-4067-AD3D-457EDF0EC2F3}" type="presOf" srcId="{8697C1A1-496C-44EC-9BF6-312C7364EB72}" destId="{C00E2E93-9255-4EF5-A260-88752CBBE819}" srcOrd="0" destOrd="0" presId="urn:microsoft.com/office/officeart/2005/8/layout/vList2"/>
    <dgm:cxn modelId="{3690D055-65E6-4EC3-AC66-C7C172EF0039}" srcId="{94ABEC11-796B-42D6-9104-35AEA60A1882}" destId="{FAA41348-CD94-4CD5-A405-3A40C3852D4D}" srcOrd="1" destOrd="0" parTransId="{51FDC409-B000-4AB3-B174-0A28247F9AC2}" sibTransId="{9DA6CDF0-3E7C-42DA-8BB2-624DA906EE1D}"/>
    <dgm:cxn modelId="{C008E8F1-2FEA-4F96-A2D0-4377B4B47E3E}" srcId="{94ABEC11-796B-42D6-9104-35AEA60A1882}" destId="{6573D327-6681-4DFA-ADED-18B8F33A5F8E}" srcOrd="0" destOrd="0" parTransId="{4B2F6362-0D82-4230-BF5D-1619BF339544}" sibTransId="{1C312558-0447-4FD2-AA62-CBC7E2B16FC8}"/>
    <dgm:cxn modelId="{DD7CC5C6-580A-4C83-A02B-AD66B1308C09}" srcId="{94ABEC11-796B-42D6-9104-35AEA60A1882}" destId="{179A74A7-FFE7-44D8-BA6A-3FFEF3963E51}" srcOrd="3" destOrd="0" parTransId="{D2812005-624B-4C5F-87F6-FABB9BB309F4}" sibTransId="{A0AE7937-F2DE-48B9-8DE9-20A440A2D6F5}"/>
    <dgm:cxn modelId="{2B63CE8D-A2A8-494D-A93C-0E458B120454}" srcId="{94ABEC11-796B-42D6-9104-35AEA60A1882}" destId="{F3515A95-C983-4721-BC70-9D9937CAAE12}" srcOrd="4" destOrd="0" parTransId="{FA855069-826D-4F81-BDED-7EADAFC77BCF}" sibTransId="{73FCD4C6-DDC0-4E45-A0E2-1289A3BCBFC6}"/>
    <dgm:cxn modelId="{F7066C0F-5757-458B-ABCC-B88D8CEE49B0}" srcId="{94ABEC11-796B-42D6-9104-35AEA60A1882}" destId="{FB3EEFD0-5465-4B95-A5A7-64EE3BC5AAC1}" srcOrd="5" destOrd="0" parTransId="{5118B74F-F4A1-486B-BC78-6F912CC4B405}" sibTransId="{38AA1ABF-DE1F-4D43-89A8-ECED8C79E66A}"/>
    <dgm:cxn modelId="{796AF9DE-030C-4ED3-8DB8-D2E084738C1B}" type="presOf" srcId="{F3515A95-C983-4721-BC70-9D9937CAAE12}" destId="{D904BF9F-E4E1-4EB3-A1B1-92BB181A6CF6}" srcOrd="0" destOrd="0" presId="urn:microsoft.com/office/officeart/2005/8/layout/vList2"/>
    <dgm:cxn modelId="{FD99C407-E67B-4E63-8E2B-09B5E55C1DDB}" type="presParOf" srcId="{AA5F63B7-663A-4934-9FD6-BCE8C3ECFDAA}" destId="{6D5CABF5-8762-4721-BAFE-B42FD143845B}" srcOrd="0" destOrd="0" presId="urn:microsoft.com/office/officeart/2005/8/layout/vList2"/>
    <dgm:cxn modelId="{6A185423-59B2-4389-9408-07FB1CFE2998}" type="presParOf" srcId="{AA5F63B7-663A-4934-9FD6-BCE8C3ECFDAA}" destId="{B9F4365F-B223-47BE-A0B2-B11999DC9583}" srcOrd="1" destOrd="0" presId="urn:microsoft.com/office/officeart/2005/8/layout/vList2"/>
    <dgm:cxn modelId="{84A47677-48AF-4BA8-8272-56639096990A}" type="presParOf" srcId="{AA5F63B7-663A-4934-9FD6-BCE8C3ECFDAA}" destId="{5B8A13EA-6F7D-4B8B-BC07-2C8D0A974D6F}" srcOrd="2" destOrd="0" presId="urn:microsoft.com/office/officeart/2005/8/layout/vList2"/>
    <dgm:cxn modelId="{75977D74-2C5F-413C-93B2-5B8B27A70E06}" type="presParOf" srcId="{AA5F63B7-663A-4934-9FD6-BCE8C3ECFDAA}" destId="{4EF533F9-E6CF-43C2-94D9-4694A6059A16}" srcOrd="3" destOrd="0" presId="urn:microsoft.com/office/officeart/2005/8/layout/vList2"/>
    <dgm:cxn modelId="{AA477A80-B9FC-475F-95AA-23CD8EE6DCAC}" type="presParOf" srcId="{AA5F63B7-663A-4934-9FD6-BCE8C3ECFDAA}" destId="{C00E2E93-9255-4EF5-A260-88752CBBE819}" srcOrd="4" destOrd="0" presId="urn:microsoft.com/office/officeart/2005/8/layout/vList2"/>
    <dgm:cxn modelId="{EE305B23-C3BF-44C9-B948-B8D82241B852}" type="presParOf" srcId="{AA5F63B7-663A-4934-9FD6-BCE8C3ECFDAA}" destId="{9F6C0450-9489-4CA0-A8F8-63BCB1DDAFAB}" srcOrd="5" destOrd="0" presId="urn:microsoft.com/office/officeart/2005/8/layout/vList2"/>
    <dgm:cxn modelId="{88A164BF-AAB0-4269-9AD2-19F458119F6E}" type="presParOf" srcId="{AA5F63B7-663A-4934-9FD6-BCE8C3ECFDAA}" destId="{997D56F6-5695-4F53-82F9-5EB978698664}" srcOrd="6" destOrd="0" presId="urn:microsoft.com/office/officeart/2005/8/layout/vList2"/>
    <dgm:cxn modelId="{728103FA-E21D-4463-B799-3643AC4BBEFF}" type="presParOf" srcId="{AA5F63B7-663A-4934-9FD6-BCE8C3ECFDAA}" destId="{0ABCDBB3-3088-4315-97A7-16B84DF00B26}" srcOrd="7" destOrd="0" presId="urn:microsoft.com/office/officeart/2005/8/layout/vList2"/>
    <dgm:cxn modelId="{2B3667DC-F979-4BB1-8E01-0065596B90D3}" type="presParOf" srcId="{AA5F63B7-663A-4934-9FD6-BCE8C3ECFDAA}" destId="{D904BF9F-E4E1-4EB3-A1B1-92BB181A6CF6}" srcOrd="8" destOrd="0" presId="urn:microsoft.com/office/officeart/2005/8/layout/vList2"/>
    <dgm:cxn modelId="{9DC0302B-00FA-4336-B414-783B138433B8}" type="presParOf" srcId="{AA5F63B7-663A-4934-9FD6-BCE8C3ECFDAA}" destId="{C70FE091-0D51-4A15-8839-8EA272B90544}" srcOrd="9" destOrd="0" presId="urn:microsoft.com/office/officeart/2005/8/layout/vList2"/>
    <dgm:cxn modelId="{C7B00319-989B-490F-8E52-36B9198A05CA}" type="presParOf" srcId="{AA5F63B7-663A-4934-9FD6-BCE8C3ECFDAA}" destId="{8BB7F929-C590-47B6-AE39-55EBEC3FA76D}"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3190790-6092-4DCE-A985-156BA3B4294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N"/>
        </a:p>
      </dgm:t>
    </dgm:pt>
    <dgm:pt modelId="{082D4E07-36C7-4105-8B60-DDDB8CFA6CA0}">
      <dgm:prSet/>
      <dgm:spPr/>
      <dgm:t>
        <a:bodyPr/>
        <a:lstStyle/>
        <a:p>
          <a:r>
            <a:rPr lang="en-GB" dirty="0"/>
            <a:t>Aggregated procurement</a:t>
          </a:r>
          <a:endParaRPr lang="en-IN" dirty="0"/>
        </a:p>
      </dgm:t>
    </dgm:pt>
    <dgm:pt modelId="{33FBF14D-1A91-4BBB-B458-5FCC3BF25110}" type="parTrans" cxnId="{BEFEF1F7-7377-470C-A39E-922993DF6F6A}">
      <dgm:prSet/>
      <dgm:spPr/>
      <dgm:t>
        <a:bodyPr/>
        <a:lstStyle/>
        <a:p>
          <a:endParaRPr lang="en-IN"/>
        </a:p>
      </dgm:t>
    </dgm:pt>
    <dgm:pt modelId="{46F6BD01-5AAE-46D9-A800-582EF8BC55BF}" type="sibTrans" cxnId="{BEFEF1F7-7377-470C-A39E-922993DF6F6A}">
      <dgm:prSet/>
      <dgm:spPr/>
      <dgm:t>
        <a:bodyPr/>
        <a:lstStyle/>
        <a:p>
          <a:endParaRPr lang="en-IN"/>
        </a:p>
      </dgm:t>
    </dgm:pt>
    <dgm:pt modelId="{2B79AB71-A773-4D41-BFE9-D207B0CEFACA}">
      <dgm:prSet/>
      <dgm:spPr/>
      <dgm:t>
        <a:bodyPr/>
        <a:lstStyle/>
        <a:p>
          <a:r>
            <a:rPr lang="en-GB" dirty="0"/>
            <a:t>Demand aggregation</a:t>
          </a:r>
          <a:endParaRPr lang="en-IN" dirty="0"/>
        </a:p>
      </dgm:t>
    </dgm:pt>
    <dgm:pt modelId="{37E4C217-7C7A-401F-B1FA-53F2BECCE5B1}" type="parTrans" cxnId="{B9691EA6-BAB0-44C2-A98F-22F8858185BF}">
      <dgm:prSet/>
      <dgm:spPr/>
      <dgm:t>
        <a:bodyPr/>
        <a:lstStyle/>
        <a:p>
          <a:endParaRPr lang="en-IN"/>
        </a:p>
      </dgm:t>
    </dgm:pt>
    <dgm:pt modelId="{F82749DA-EA73-44FC-A7CE-672EBC92A828}" type="sibTrans" cxnId="{B9691EA6-BAB0-44C2-A98F-22F8858185BF}">
      <dgm:prSet/>
      <dgm:spPr/>
      <dgm:t>
        <a:bodyPr/>
        <a:lstStyle/>
        <a:p>
          <a:endParaRPr lang="en-IN"/>
        </a:p>
      </dgm:t>
    </dgm:pt>
    <dgm:pt modelId="{02BE977B-A13D-4367-9B81-AB6BC781DBED}">
      <dgm:prSet/>
      <dgm:spPr/>
      <dgm:t>
        <a:bodyPr/>
        <a:lstStyle/>
        <a:p>
          <a:r>
            <a:rPr lang="en-GB"/>
            <a:t>Payment collection </a:t>
          </a:r>
          <a:endParaRPr lang="en-IN"/>
        </a:p>
      </dgm:t>
    </dgm:pt>
    <dgm:pt modelId="{BF0F2EB3-3643-43C5-8464-E9C17EB6D787}" type="parTrans" cxnId="{A1AD009A-0B69-4C42-B697-55D0FDBF781D}">
      <dgm:prSet/>
      <dgm:spPr/>
      <dgm:t>
        <a:bodyPr/>
        <a:lstStyle/>
        <a:p>
          <a:endParaRPr lang="en-IN"/>
        </a:p>
      </dgm:t>
    </dgm:pt>
    <dgm:pt modelId="{2D28FA6B-F2C2-4B2B-B9DE-3900A811E4B8}" type="sibTrans" cxnId="{A1AD009A-0B69-4C42-B697-55D0FDBF781D}">
      <dgm:prSet/>
      <dgm:spPr/>
      <dgm:t>
        <a:bodyPr/>
        <a:lstStyle/>
        <a:p>
          <a:endParaRPr lang="en-IN"/>
        </a:p>
      </dgm:t>
    </dgm:pt>
    <dgm:pt modelId="{A88639CA-C02D-45B6-AC4F-C89216365B0F}">
      <dgm:prSet/>
      <dgm:spPr/>
      <dgm:t>
        <a:bodyPr/>
        <a:lstStyle/>
        <a:p>
          <a:r>
            <a:rPr lang="en-GB"/>
            <a:t>Aggregated loan arrangement </a:t>
          </a:r>
          <a:endParaRPr lang="en-IN"/>
        </a:p>
      </dgm:t>
    </dgm:pt>
    <dgm:pt modelId="{248E0B23-8036-44ED-9090-AFBD68E780F7}" type="parTrans" cxnId="{12230028-8AC6-46E6-861B-D6BE519E58EE}">
      <dgm:prSet/>
      <dgm:spPr/>
      <dgm:t>
        <a:bodyPr/>
        <a:lstStyle/>
        <a:p>
          <a:endParaRPr lang="en-IN"/>
        </a:p>
      </dgm:t>
    </dgm:pt>
    <dgm:pt modelId="{902ACD3F-BAAC-42C9-8F09-FBFEDBF33819}" type="sibTrans" cxnId="{12230028-8AC6-46E6-861B-D6BE519E58EE}">
      <dgm:prSet/>
      <dgm:spPr/>
      <dgm:t>
        <a:bodyPr/>
        <a:lstStyle/>
        <a:p>
          <a:endParaRPr lang="en-IN"/>
        </a:p>
      </dgm:t>
    </dgm:pt>
    <dgm:pt modelId="{56A6AE15-6203-4BCB-8B8B-5EEED95ADF56}">
      <dgm:prSet/>
      <dgm:spPr/>
      <dgm:t>
        <a:bodyPr/>
        <a:lstStyle/>
        <a:p>
          <a:r>
            <a:rPr lang="en-GB"/>
            <a:t>Direct investment </a:t>
          </a:r>
          <a:endParaRPr lang="en-IN"/>
        </a:p>
      </dgm:t>
    </dgm:pt>
    <dgm:pt modelId="{9654D142-0505-48A0-A2E2-02DEC5539D80}" type="parTrans" cxnId="{A16C7EF6-46F8-4C1E-8406-C64DED6C41FE}">
      <dgm:prSet/>
      <dgm:spPr/>
      <dgm:t>
        <a:bodyPr/>
        <a:lstStyle/>
        <a:p>
          <a:endParaRPr lang="en-IN"/>
        </a:p>
      </dgm:t>
    </dgm:pt>
    <dgm:pt modelId="{E9E3663C-5BB4-4917-87FD-473E5F9F2C3B}" type="sibTrans" cxnId="{A16C7EF6-46F8-4C1E-8406-C64DED6C41FE}">
      <dgm:prSet/>
      <dgm:spPr/>
      <dgm:t>
        <a:bodyPr/>
        <a:lstStyle/>
        <a:p>
          <a:endParaRPr lang="en-IN"/>
        </a:p>
      </dgm:t>
    </dgm:pt>
    <dgm:pt modelId="{E54655B8-8FCE-4905-A48C-61FF1FB04F3A}">
      <dgm:prSet/>
      <dgm:spPr/>
      <dgm:t>
        <a:bodyPr/>
        <a:lstStyle/>
        <a:p>
          <a:r>
            <a:rPr lang="en-IN" dirty="0"/>
            <a:t>Awareness creation</a:t>
          </a:r>
        </a:p>
      </dgm:t>
    </dgm:pt>
    <dgm:pt modelId="{1266BB1B-B243-45B5-B233-0EAAA90E29E8}" type="parTrans" cxnId="{F18EEAEE-CC75-451F-B334-B5BD3830A9AD}">
      <dgm:prSet/>
      <dgm:spPr/>
      <dgm:t>
        <a:bodyPr/>
        <a:lstStyle/>
        <a:p>
          <a:endParaRPr lang="en-IN"/>
        </a:p>
      </dgm:t>
    </dgm:pt>
    <dgm:pt modelId="{3253949A-6774-4FEA-8B44-760CA24DD5F0}" type="sibTrans" cxnId="{F18EEAEE-CC75-451F-B334-B5BD3830A9AD}">
      <dgm:prSet/>
      <dgm:spPr/>
      <dgm:t>
        <a:bodyPr/>
        <a:lstStyle/>
        <a:p>
          <a:endParaRPr lang="en-IN"/>
        </a:p>
      </dgm:t>
    </dgm:pt>
    <dgm:pt modelId="{86EA0365-B79D-4134-AF50-98D58C3566CC}">
      <dgm:prSet/>
      <dgm:spPr/>
      <dgm:t>
        <a:bodyPr/>
        <a:lstStyle/>
        <a:p>
          <a:r>
            <a:rPr lang="en-IN" dirty="0"/>
            <a:t>Community mobilisation</a:t>
          </a:r>
        </a:p>
      </dgm:t>
    </dgm:pt>
    <dgm:pt modelId="{C741AA14-A84C-476F-A631-9B661C428E0E}" type="parTrans" cxnId="{ED18286C-43C6-468F-9808-14AEBA63920C}">
      <dgm:prSet/>
      <dgm:spPr/>
      <dgm:t>
        <a:bodyPr/>
        <a:lstStyle/>
        <a:p>
          <a:endParaRPr lang="en-IN"/>
        </a:p>
      </dgm:t>
    </dgm:pt>
    <dgm:pt modelId="{4ECE5A31-3937-464C-982E-AE426E999D6E}" type="sibTrans" cxnId="{ED18286C-43C6-468F-9808-14AEBA63920C}">
      <dgm:prSet/>
      <dgm:spPr/>
      <dgm:t>
        <a:bodyPr/>
        <a:lstStyle/>
        <a:p>
          <a:endParaRPr lang="en-IN"/>
        </a:p>
      </dgm:t>
    </dgm:pt>
    <dgm:pt modelId="{1D0493EA-8918-4E77-9FE9-FF3D33BF5896}" type="pres">
      <dgm:prSet presAssocID="{73190790-6092-4DCE-A985-156BA3B42945}" presName="diagram" presStyleCnt="0">
        <dgm:presLayoutVars>
          <dgm:dir/>
          <dgm:resizeHandles val="exact"/>
        </dgm:presLayoutVars>
      </dgm:prSet>
      <dgm:spPr/>
      <dgm:t>
        <a:bodyPr/>
        <a:lstStyle/>
        <a:p>
          <a:endParaRPr lang="en-GB"/>
        </a:p>
      </dgm:t>
    </dgm:pt>
    <dgm:pt modelId="{DFF05AA1-E271-4831-9AB0-8813575C9A74}" type="pres">
      <dgm:prSet presAssocID="{E54655B8-8FCE-4905-A48C-61FF1FB04F3A}" presName="node" presStyleLbl="node1" presStyleIdx="0" presStyleCnt="7">
        <dgm:presLayoutVars>
          <dgm:bulletEnabled val="1"/>
        </dgm:presLayoutVars>
      </dgm:prSet>
      <dgm:spPr/>
      <dgm:t>
        <a:bodyPr/>
        <a:lstStyle/>
        <a:p>
          <a:endParaRPr lang="en-GB"/>
        </a:p>
      </dgm:t>
    </dgm:pt>
    <dgm:pt modelId="{9189EFFF-BAAB-423C-8DEE-6E310D7CF9DA}" type="pres">
      <dgm:prSet presAssocID="{3253949A-6774-4FEA-8B44-760CA24DD5F0}" presName="sibTrans" presStyleCnt="0"/>
      <dgm:spPr/>
    </dgm:pt>
    <dgm:pt modelId="{858F3349-77B5-437B-9D77-0D03A5D29710}" type="pres">
      <dgm:prSet presAssocID="{86EA0365-B79D-4134-AF50-98D58C3566CC}" presName="node" presStyleLbl="node1" presStyleIdx="1" presStyleCnt="7">
        <dgm:presLayoutVars>
          <dgm:bulletEnabled val="1"/>
        </dgm:presLayoutVars>
      </dgm:prSet>
      <dgm:spPr/>
      <dgm:t>
        <a:bodyPr/>
        <a:lstStyle/>
        <a:p>
          <a:endParaRPr lang="en-GB"/>
        </a:p>
      </dgm:t>
    </dgm:pt>
    <dgm:pt modelId="{1CA25147-25A4-45C4-BDA5-672CBBB1CA81}" type="pres">
      <dgm:prSet presAssocID="{4ECE5A31-3937-464C-982E-AE426E999D6E}" presName="sibTrans" presStyleCnt="0"/>
      <dgm:spPr/>
    </dgm:pt>
    <dgm:pt modelId="{9992F696-567A-4B48-B43F-0535DDA7B0A6}" type="pres">
      <dgm:prSet presAssocID="{082D4E07-36C7-4105-8B60-DDDB8CFA6CA0}" presName="node" presStyleLbl="node1" presStyleIdx="2" presStyleCnt="7">
        <dgm:presLayoutVars>
          <dgm:bulletEnabled val="1"/>
        </dgm:presLayoutVars>
      </dgm:prSet>
      <dgm:spPr/>
      <dgm:t>
        <a:bodyPr/>
        <a:lstStyle/>
        <a:p>
          <a:endParaRPr lang="en-GB"/>
        </a:p>
      </dgm:t>
    </dgm:pt>
    <dgm:pt modelId="{D0590DD0-EB4D-41E5-814B-E88585760797}" type="pres">
      <dgm:prSet presAssocID="{46F6BD01-5AAE-46D9-A800-582EF8BC55BF}" presName="sibTrans" presStyleCnt="0"/>
      <dgm:spPr/>
    </dgm:pt>
    <dgm:pt modelId="{BAA01B68-0E4F-4A16-BDC8-492666480F08}" type="pres">
      <dgm:prSet presAssocID="{2B79AB71-A773-4D41-BFE9-D207B0CEFACA}" presName="node" presStyleLbl="node1" presStyleIdx="3" presStyleCnt="7">
        <dgm:presLayoutVars>
          <dgm:bulletEnabled val="1"/>
        </dgm:presLayoutVars>
      </dgm:prSet>
      <dgm:spPr/>
      <dgm:t>
        <a:bodyPr/>
        <a:lstStyle/>
        <a:p>
          <a:endParaRPr lang="en-GB"/>
        </a:p>
      </dgm:t>
    </dgm:pt>
    <dgm:pt modelId="{2A86CAE7-96CD-4998-A845-EF90D688B348}" type="pres">
      <dgm:prSet presAssocID="{F82749DA-EA73-44FC-A7CE-672EBC92A828}" presName="sibTrans" presStyleCnt="0"/>
      <dgm:spPr/>
    </dgm:pt>
    <dgm:pt modelId="{195DCC0C-4267-4958-B68B-560263B1D292}" type="pres">
      <dgm:prSet presAssocID="{02BE977B-A13D-4367-9B81-AB6BC781DBED}" presName="node" presStyleLbl="node1" presStyleIdx="4" presStyleCnt="7">
        <dgm:presLayoutVars>
          <dgm:bulletEnabled val="1"/>
        </dgm:presLayoutVars>
      </dgm:prSet>
      <dgm:spPr/>
      <dgm:t>
        <a:bodyPr/>
        <a:lstStyle/>
        <a:p>
          <a:endParaRPr lang="en-GB"/>
        </a:p>
      </dgm:t>
    </dgm:pt>
    <dgm:pt modelId="{432524AF-CACC-46A4-A09E-5E3E5002EE0D}" type="pres">
      <dgm:prSet presAssocID="{2D28FA6B-F2C2-4B2B-B9DE-3900A811E4B8}" presName="sibTrans" presStyleCnt="0"/>
      <dgm:spPr/>
    </dgm:pt>
    <dgm:pt modelId="{69AFEBF1-8F89-490D-81ED-57C1C7E622B3}" type="pres">
      <dgm:prSet presAssocID="{A88639CA-C02D-45B6-AC4F-C89216365B0F}" presName="node" presStyleLbl="node1" presStyleIdx="5" presStyleCnt="7">
        <dgm:presLayoutVars>
          <dgm:bulletEnabled val="1"/>
        </dgm:presLayoutVars>
      </dgm:prSet>
      <dgm:spPr/>
      <dgm:t>
        <a:bodyPr/>
        <a:lstStyle/>
        <a:p>
          <a:endParaRPr lang="en-GB"/>
        </a:p>
      </dgm:t>
    </dgm:pt>
    <dgm:pt modelId="{48D9A66F-BB9A-4CEF-BF16-393DFE49875F}" type="pres">
      <dgm:prSet presAssocID="{902ACD3F-BAAC-42C9-8F09-FBFEDBF33819}" presName="sibTrans" presStyleCnt="0"/>
      <dgm:spPr/>
    </dgm:pt>
    <dgm:pt modelId="{3696B16E-7A08-4EAD-93A5-1AE8638AF0FC}" type="pres">
      <dgm:prSet presAssocID="{56A6AE15-6203-4BCB-8B8B-5EEED95ADF56}" presName="node" presStyleLbl="node1" presStyleIdx="6" presStyleCnt="7">
        <dgm:presLayoutVars>
          <dgm:bulletEnabled val="1"/>
        </dgm:presLayoutVars>
      </dgm:prSet>
      <dgm:spPr/>
      <dgm:t>
        <a:bodyPr/>
        <a:lstStyle/>
        <a:p>
          <a:endParaRPr lang="en-GB"/>
        </a:p>
      </dgm:t>
    </dgm:pt>
  </dgm:ptLst>
  <dgm:cxnLst>
    <dgm:cxn modelId="{ED18286C-43C6-468F-9808-14AEBA63920C}" srcId="{73190790-6092-4DCE-A985-156BA3B42945}" destId="{86EA0365-B79D-4134-AF50-98D58C3566CC}" srcOrd="1" destOrd="0" parTransId="{C741AA14-A84C-476F-A631-9B661C428E0E}" sibTransId="{4ECE5A31-3937-464C-982E-AE426E999D6E}"/>
    <dgm:cxn modelId="{D86AAC7F-C3FE-4E1C-8056-A8D1E9C744A2}" type="presOf" srcId="{A88639CA-C02D-45B6-AC4F-C89216365B0F}" destId="{69AFEBF1-8F89-490D-81ED-57C1C7E622B3}" srcOrd="0" destOrd="0" presId="urn:microsoft.com/office/officeart/2005/8/layout/default"/>
    <dgm:cxn modelId="{C14EFA3A-E173-4DCD-9841-9479BECD5D87}" type="presOf" srcId="{082D4E07-36C7-4105-8B60-DDDB8CFA6CA0}" destId="{9992F696-567A-4B48-B43F-0535DDA7B0A6}" srcOrd="0" destOrd="0" presId="urn:microsoft.com/office/officeart/2005/8/layout/default"/>
    <dgm:cxn modelId="{18D31906-D14D-4AE6-8585-83EBDFF60438}" type="presOf" srcId="{56A6AE15-6203-4BCB-8B8B-5EEED95ADF56}" destId="{3696B16E-7A08-4EAD-93A5-1AE8638AF0FC}" srcOrd="0" destOrd="0" presId="urn:microsoft.com/office/officeart/2005/8/layout/default"/>
    <dgm:cxn modelId="{48AB5602-F935-4DBE-A6C1-523B5266B16E}" type="presOf" srcId="{E54655B8-8FCE-4905-A48C-61FF1FB04F3A}" destId="{DFF05AA1-E271-4831-9AB0-8813575C9A74}" srcOrd="0" destOrd="0" presId="urn:microsoft.com/office/officeart/2005/8/layout/default"/>
    <dgm:cxn modelId="{BEFEF1F7-7377-470C-A39E-922993DF6F6A}" srcId="{73190790-6092-4DCE-A985-156BA3B42945}" destId="{082D4E07-36C7-4105-8B60-DDDB8CFA6CA0}" srcOrd="2" destOrd="0" parTransId="{33FBF14D-1A91-4BBB-B458-5FCC3BF25110}" sibTransId="{46F6BD01-5AAE-46D9-A800-582EF8BC55BF}"/>
    <dgm:cxn modelId="{12230028-8AC6-46E6-861B-D6BE519E58EE}" srcId="{73190790-6092-4DCE-A985-156BA3B42945}" destId="{A88639CA-C02D-45B6-AC4F-C89216365B0F}" srcOrd="5" destOrd="0" parTransId="{248E0B23-8036-44ED-9090-AFBD68E780F7}" sibTransId="{902ACD3F-BAAC-42C9-8F09-FBFEDBF33819}"/>
    <dgm:cxn modelId="{2070BA77-11B8-4F98-95A5-68909BF2B643}" type="presOf" srcId="{73190790-6092-4DCE-A985-156BA3B42945}" destId="{1D0493EA-8918-4E77-9FE9-FF3D33BF5896}" srcOrd="0" destOrd="0" presId="urn:microsoft.com/office/officeart/2005/8/layout/default"/>
    <dgm:cxn modelId="{48D9D2A6-BC3C-42AB-9A46-CD307467DFF8}" type="presOf" srcId="{2B79AB71-A773-4D41-BFE9-D207B0CEFACA}" destId="{BAA01B68-0E4F-4A16-BDC8-492666480F08}" srcOrd="0" destOrd="0" presId="urn:microsoft.com/office/officeart/2005/8/layout/default"/>
    <dgm:cxn modelId="{65AC9729-41B9-43D6-A242-0FE49FC25C17}" type="presOf" srcId="{02BE977B-A13D-4367-9B81-AB6BC781DBED}" destId="{195DCC0C-4267-4958-B68B-560263B1D292}" srcOrd="0" destOrd="0" presId="urn:microsoft.com/office/officeart/2005/8/layout/default"/>
    <dgm:cxn modelId="{A1AD009A-0B69-4C42-B697-55D0FDBF781D}" srcId="{73190790-6092-4DCE-A985-156BA3B42945}" destId="{02BE977B-A13D-4367-9B81-AB6BC781DBED}" srcOrd="4" destOrd="0" parTransId="{BF0F2EB3-3643-43C5-8464-E9C17EB6D787}" sibTransId="{2D28FA6B-F2C2-4B2B-B9DE-3900A811E4B8}"/>
    <dgm:cxn modelId="{A16C7EF6-46F8-4C1E-8406-C64DED6C41FE}" srcId="{73190790-6092-4DCE-A985-156BA3B42945}" destId="{56A6AE15-6203-4BCB-8B8B-5EEED95ADF56}" srcOrd="6" destOrd="0" parTransId="{9654D142-0505-48A0-A2E2-02DEC5539D80}" sibTransId="{E9E3663C-5BB4-4917-87FD-473E5F9F2C3B}"/>
    <dgm:cxn modelId="{5F8AEC27-EFAA-4A80-9888-8AFCD6D73371}" type="presOf" srcId="{86EA0365-B79D-4134-AF50-98D58C3566CC}" destId="{858F3349-77B5-437B-9D77-0D03A5D29710}" srcOrd="0" destOrd="0" presId="urn:microsoft.com/office/officeart/2005/8/layout/default"/>
    <dgm:cxn modelId="{F18EEAEE-CC75-451F-B334-B5BD3830A9AD}" srcId="{73190790-6092-4DCE-A985-156BA3B42945}" destId="{E54655B8-8FCE-4905-A48C-61FF1FB04F3A}" srcOrd="0" destOrd="0" parTransId="{1266BB1B-B243-45B5-B233-0EAAA90E29E8}" sibTransId="{3253949A-6774-4FEA-8B44-760CA24DD5F0}"/>
    <dgm:cxn modelId="{B9691EA6-BAB0-44C2-A98F-22F8858185BF}" srcId="{73190790-6092-4DCE-A985-156BA3B42945}" destId="{2B79AB71-A773-4D41-BFE9-D207B0CEFACA}" srcOrd="3" destOrd="0" parTransId="{37E4C217-7C7A-401F-B1FA-53F2BECCE5B1}" sibTransId="{F82749DA-EA73-44FC-A7CE-672EBC92A828}"/>
    <dgm:cxn modelId="{8B07F920-0834-4688-8C0A-10D5E189DFA6}" type="presParOf" srcId="{1D0493EA-8918-4E77-9FE9-FF3D33BF5896}" destId="{DFF05AA1-E271-4831-9AB0-8813575C9A74}" srcOrd="0" destOrd="0" presId="urn:microsoft.com/office/officeart/2005/8/layout/default"/>
    <dgm:cxn modelId="{6DE0276B-310B-4BA3-B6A3-ADEED4F0B4E3}" type="presParOf" srcId="{1D0493EA-8918-4E77-9FE9-FF3D33BF5896}" destId="{9189EFFF-BAAB-423C-8DEE-6E310D7CF9DA}" srcOrd="1" destOrd="0" presId="urn:microsoft.com/office/officeart/2005/8/layout/default"/>
    <dgm:cxn modelId="{23425CE2-3E6E-4E5D-97F9-AD2098A15E45}" type="presParOf" srcId="{1D0493EA-8918-4E77-9FE9-FF3D33BF5896}" destId="{858F3349-77B5-437B-9D77-0D03A5D29710}" srcOrd="2" destOrd="0" presId="urn:microsoft.com/office/officeart/2005/8/layout/default"/>
    <dgm:cxn modelId="{DCDB7F12-93E1-4DAB-98AD-A374C1716B8F}" type="presParOf" srcId="{1D0493EA-8918-4E77-9FE9-FF3D33BF5896}" destId="{1CA25147-25A4-45C4-BDA5-672CBBB1CA81}" srcOrd="3" destOrd="0" presId="urn:microsoft.com/office/officeart/2005/8/layout/default"/>
    <dgm:cxn modelId="{386D2D6A-BB6C-4118-BAB6-99C9E5301C01}" type="presParOf" srcId="{1D0493EA-8918-4E77-9FE9-FF3D33BF5896}" destId="{9992F696-567A-4B48-B43F-0535DDA7B0A6}" srcOrd="4" destOrd="0" presId="urn:microsoft.com/office/officeart/2005/8/layout/default"/>
    <dgm:cxn modelId="{212BBFFC-BD6F-4339-BBDA-3CFDBCCF8185}" type="presParOf" srcId="{1D0493EA-8918-4E77-9FE9-FF3D33BF5896}" destId="{D0590DD0-EB4D-41E5-814B-E88585760797}" srcOrd="5" destOrd="0" presId="urn:microsoft.com/office/officeart/2005/8/layout/default"/>
    <dgm:cxn modelId="{62B43DB3-22D3-4AA6-9723-FB71416BF401}" type="presParOf" srcId="{1D0493EA-8918-4E77-9FE9-FF3D33BF5896}" destId="{BAA01B68-0E4F-4A16-BDC8-492666480F08}" srcOrd="6" destOrd="0" presId="urn:microsoft.com/office/officeart/2005/8/layout/default"/>
    <dgm:cxn modelId="{01C49908-5B93-4677-8AFB-5CCEAAD4C199}" type="presParOf" srcId="{1D0493EA-8918-4E77-9FE9-FF3D33BF5896}" destId="{2A86CAE7-96CD-4998-A845-EF90D688B348}" srcOrd="7" destOrd="0" presId="urn:microsoft.com/office/officeart/2005/8/layout/default"/>
    <dgm:cxn modelId="{30B94894-0AA2-4DFA-BBF8-5E34E7ECCCA5}" type="presParOf" srcId="{1D0493EA-8918-4E77-9FE9-FF3D33BF5896}" destId="{195DCC0C-4267-4958-B68B-560263B1D292}" srcOrd="8" destOrd="0" presId="urn:microsoft.com/office/officeart/2005/8/layout/default"/>
    <dgm:cxn modelId="{DF9ABE60-A3F9-458D-9753-C4A84FC31B4B}" type="presParOf" srcId="{1D0493EA-8918-4E77-9FE9-FF3D33BF5896}" destId="{432524AF-CACC-46A4-A09E-5E3E5002EE0D}" srcOrd="9" destOrd="0" presId="urn:microsoft.com/office/officeart/2005/8/layout/default"/>
    <dgm:cxn modelId="{465381EF-9F4A-4073-AA65-45087710F539}" type="presParOf" srcId="{1D0493EA-8918-4E77-9FE9-FF3D33BF5896}" destId="{69AFEBF1-8F89-490D-81ED-57C1C7E622B3}" srcOrd="10" destOrd="0" presId="urn:microsoft.com/office/officeart/2005/8/layout/default"/>
    <dgm:cxn modelId="{CE41C395-429F-4C09-AB48-043D1D74C87C}" type="presParOf" srcId="{1D0493EA-8918-4E77-9FE9-FF3D33BF5896}" destId="{48D9A66F-BB9A-4CEF-BF16-393DFE49875F}" srcOrd="11" destOrd="0" presId="urn:microsoft.com/office/officeart/2005/8/layout/default"/>
    <dgm:cxn modelId="{A9E44736-9953-498E-8301-42CF874E6C3A}" type="presParOf" srcId="{1D0493EA-8918-4E77-9FE9-FF3D33BF5896}" destId="{3696B16E-7A08-4EAD-93A5-1AE8638AF0FC}"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54B424D-46E6-4F4A-A722-093053690FB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97795487-73D0-48DB-A482-F0057D635F7F}">
      <dgm:prSet phldrT="[Text]" custT="1"/>
      <dgm:spPr/>
      <dgm:t>
        <a:bodyPr/>
        <a:lstStyle/>
        <a:p>
          <a:r>
            <a:rPr lang="en-IN" sz="2200" dirty="0"/>
            <a:t>Business model pilots – BYPL in Delhi (planning stage)</a:t>
          </a:r>
        </a:p>
      </dgm:t>
    </dgm:pt>
    <dgm:pt modelId="{C68A9B6C-8D01-4AA4-B5FE-4362540BA974}" type="parTrans" cxnId="{8D7CF5D5-157E-4EFB-84C1-6750B2F98A59}">
      <dgm:prSet/>
      <dgm:spPr/>
      <dgm:t>
        <a:bodyPr/>
        <a:lstStyle/>
        <a:p>
          <a:endParaRPr lang="en-IN" sz="2200"/>
        </a:p>
      </dgm:t>
    </dgm:pt>
    <dgm:pt modelId="{0E4DD725-CF88-4753-A654-C2A7347421AC}" type="sibTrans" cxnId="{8D7CF5D5-157E-4EFB-84C1-6750B2F98A59}">
      <dgm:prSet/>
      <dgm:spPr/>
      <dgm:t>
        <a:bodyPr/>
        <a:lstStyle/>
        <a:p>
          <a:endParaRPr lang="en-IN" sz="2200"/>
        </a:p>
      </dgm:t>
    </dgm:pt>
    <dgm:pt modelId="{6D4C15DD-3E6F-4B13-A466-1AEFB10E2D91}">
      <dgm:prSet phldrT="[Text]" custT="1"/>
      <dgm:spPr/>
      <dgm:t>
        <a:bodyPr/>
        <a:lstStyle/>
        <a:p>
          <a:r>
            <a:rPr lang="en-IN" sz="2200" dirty="0"/>
            <a:t>Demand aggregation – BRPL in Delhi</a:t>
          </a:r>
        </a:p>
      </dgm:t>
    </dgm:pt>
    <dgm:pt modelId="{65882BAC-5A12-4C3B-887E-21E7B22D9AC1}" type="parTrans" cxnId="{F3ECFB26-4540-4CA3-A0E4-ACFEFF032106}">
      <dgm:prSet/>
      <dgm:spPr/>
      <dgm:t>
        <a:bodyPr/>
        <a:lstStyle/>
        <a:p>
          <a:endParaRPr lang="en-IN" sz="2200"/>
        </a:p>
      </dgm:t>
    </dgm:pt>
    <dgm:pt modelId="{52C81141-BEAD-41AA-81DA-0AD58552E7D5}" type="sibTrans" cxnId="{F3ECFB26-4540-4CA3-A0E4-ACFEFF032106}">
      <dgm:prSet/>
      <dgm:spPr/>
      <dgm:t>
        <a:bodyPr/>
        <a:lstStyle/>
        <a:p>
          <a:endParaRPr lang="en-IN" sz="2200"/>
        </a:p>
      </dgm:t>
    </dgm:pt>
    <dgm:pt modelId="{725D25C9-061A-4091-A30E-2188ACE9BD29}">
      <dgm:prSet phldrT="[Text]" custT="1"/>
      <dgm:spPr/>
      <dgm:t>
        <a:bodyPr/>
        <a:lstStyle/>
        <a:p>
          <a:r>
            <a:rPr lang="en-IN" sz="2200" dirty="0"/>
            <a:t>Community solar pilot – Bihar discoms (planning stage)</a:t>
          </a:r>
        </a:p>
      </dgm:t>
    </dgm:pt>
    <dgm:pt modelId="{8E2F3293-299E-4DA4-8183-E6F4C7B1FEF4}" type="parTrans" cxnId="{1D5ECB9A-D923-4E88-8160-75DF9A42E491}">
      <dgm:prSet/>
      <dgm:spPr/>
      <dgm:t>
        <a:bodyPr/>
        <a:lstStyle/>
        <a:p>
          <a:endParaRPr lang="en-IN" sz="2200"/>
        </a:p>
      </dgm:t>
    </dgm:pt>
    <dgm:pt modelId="{36770173-9BB6-4039-A24A-816A61C6913D}" type="sibTrans" cxnId="{1D5ECB9A-D923-4E88-8160-75DF9A42E491}">
      <dgm:prSet/>
      <dgm:spPr/>
      <dgm:t>
        <a:bodyPr/>
        <a:lstStyle/>
        <a:p>
          <a:endParaRPr lang="en-IN" sz="2200"/>
        </a:p>
      </dgm:t>
    </dgm:pt>
    <dgm:pt modelId="{4E7F3D85-E667-4231-9E84-0EA5D9F8AE2D}">
      <dgm:prSet phldrT="[Text]" custT="1"/>
      <dgm:spPr/>
      <dgm:t>
        <a:bodyPr/>
        <a:lstStyle/>
        <a:p>
          <a:r>
            <a:rPr lang="en-IN" sz="2200" dirty="0"/>
            <a:t>On-bill financing – APEPDCL in Andhra Pradesh</a:t>
          </a:r>
        </a:p>
      </dgm:t>
    </dgm:pt>
    <dgm:pt modelId="{660F3B5D-E255-4C69-9768-4B1917AF24DA}" type="parTrans" cxnId="{34570D34-ED0C-4DC2-ADAC-D253F5BAB3ED}">
      <dgm:prSet/>
      <dgm:spPr/>
      <dgm:t>
        <a:bodyPr/>
        <a:lstStyle/>
        <a:p>
          <a:endParaRPr lang="en-IN" sz="2200"/>
        </a:p>
      </dgm:t>
    </dgm:pt>
    <dgm:pt modelId="{1BFD3752-1CBA-4B5B-8253-57EB82BE9E26}" type="sibTrans" cxnId="{34570D34-ED0C-4DC2-ADAC-D253F5BAB3ED}">
      <dgm:prSet/>
      <dgm:spPr/>
      <dgm:t>
        <a:bodyPr/>
        <a:lstStyle/>
        <a:p>
          <a:endParaRPr lang="en-IN" sz="2200"/>
        </a:p>
      </dgm:t>
    </dgm:pt>
    <dgm:pt modelId="{66A33671-39FE-4492-B237-C526DBC3AF03}">
      <dgm:prSet phldrT="[Text]" custT="1"/>
      <dgm:spPr/>
      <dgm:t>
        <a:bodyPr/>
        <a:lstStyle/>
        <a:p>
          <a:r>
            <a:rPr lang="en-IN" sz="2200" dirty="0"/>
            <a:t>Discom-owned RESCO model – KSEB in Kerala</a:t>
          </a:r>
        </a:p>
      </dgm:t>
    </dgm:pt>
    <dgm:pt modelId="{356EC83B-8FFC-4FEB-8A8C-820AD5A8883A}" type="parTrans" cxnId="{7C36DFC8-FE9D-497B-A8E4-440A6E411C48}">
      <dgm:prSet/>
      <dgm:spPr/>
      <dgm:t>
        <a:bodyPr/>
        <a:lstStyle/>
        <a:p>
          <a:endParaRPr lang="en-IN" sz="2200"/>
        </a:p>
      </dgm:t>
    </dgm:pt>
    <dgm:pt modelId="{3F29FD3B-1220-4B3A-A1D8-43D6943BD968}" type="sibTrans" cxnId="{7C36DFC8-FE9D-497B-A8E4-440A6E411C48}">
      <dgm:prSet/>
      <dgm:spPr/>
      <dgm:t>
        <a:bodyPr/>
        <a:lstStyle/>
        <a:p>
          <a:endParaRPr lang="en-IN" sz="2200"/>
        </a:p>
      </dgm:t>
    </dgm:pt>
    <dgm:pt modelId="{801CDE0B-CE48-4B54-989B-FDF6A9E7923B}">
      <dgm:prSet phldrT="[Text]" custT="1"/>
      <dgm:spPr/>
      <dgm:t>
        <a:bodyPr/>
        <a:lstStyle/>
        <a:p>
          <a:r>
            <a:rPr lang="en-IN" sz="2200" dirty="0"/>
            <a:t>Discussion paper on innovative discom-led business models – KERC</a:t>
          </a:r>
        </a:p>
      </dgm:t>
    </dgm:pt>
    <dgm:pt modelId="{0C1B0F16-2E2A-429F-A72D-8A9611FBDA9C}" type="parTrans" cxnId="{80758AFE-EFD5-44AE-8C0A-7A5C18C092B3}">
      <dgm:prSet/>
      <dgm:spPr/>
      <dgm:t>
        <a:bodyPr/>
        <a:lstStyle/>
        <a:p>
          <a:endParaRPr lang="en-IN" sz="2200"/>
        </a:p>
      </dgm:t>
    </dgm:pt>
    <dgm:pt modelId="{7A4FE223-66AD-48F1-ADC2-494E08B827B4}" type="sibTrans" cxnId="{80758AFE-EFD5-44AE-8C0A-7A5C18C092B3}">
      <dgm:prSet/>
      <dgm:spPr/>
      <dgm:t>
        <a:bodyPr/>
        <a:lstStyle/>
        <a:p>
          <a:endParaRPr lang="en-IN" sz="2200"/>
        </a:p>
      </dgm:t>
    </dgm:pt>
    <dgm:pt modelId="{EC4EDCEE-B16B-45F6-95B8-37EF1F50E5A6}">
      <dgm:prSet phldrT="[Text]" custT="1"/>
      <dgm:spPr/>
      <dgm:t>
        <a:bodyPr/>
        <a:lstStyle/>
        <a:p>
          <a:r>
            <a:rPr lang="en-IN" sz="2200" dirty="0"/>
            <a:t>Report proposing new business models – Form of regulators</a:t>
          </a:r>
        </a:p>
      </dgm:t>
    </dgm:pt>
    <dgm:pt modelId="{5221324C-F5A4-4885-893D-B8A200EB2741}" type="parTrans" cxnId="{D3926E9B-C462-41B7-9615-504291AC60F5}">
      <dgm:prSet/>
      <dgm:spPr/>
      <dgm:t>
        <a:bodyPr/>
        <a:lstStyle/>
        <a:p>
          <a:endParaRPr lang="en-IN" sz="2200"/>
        </a:p>
      </dgm:t>
    </dgm:pt>
    <dgm:pt modelId="{CBAC5859-DA8B-4753-85CE-0F60ABB6BCFF}" type="sibTrans" cxnId="{D3926E9B-C462-41B7-9615-504291AC60F5}">
      <dgm:prSet/>
      <dgm:spPr/>
      <dgm:t>
        <a:bodyPr/>
        <a:lstStyle/>
        <a:p>
          <a:endParaRPr lang="en-IN" sz="2200"/>
        </a:p>
      </dgm:t>
    </dgm:pt>
    <dgm:pt modelId="{18255811-6597-4EAF-854B-BEB1F13F9953}" type="pres">
      <dgm:prSet presAssocID="{954B424D-46E6-4F4A-A722-093053690FB3}" presName="vert0" presStyleCnt="0">
        <dgm:presLayoutVars>
          <dgm:dir/>
          <dgm:animOne val="branch"/>
          <dgm:animLvl val="lvl"/>
        </dgm:presLayoutVars>
      </dgm:prSet>
      <dgm:spPr/>
      <dgm:t>
        <a:bodyPr/>
        <a:lstStyle/>
        <a:p>
          <a:endParaRPr lang="en-GB"/>
        </a:p>
      </dgm:t>
    </dgm:pt>
    <dgm:pt modelId="{591F854D-201E-41B0-9443-69A46FC15392}" type="pres">
      <dgm:prSet presAssocID="{97795487-73D0-48DB-A482-F0057D635F7F}" presName="thickLine" presStyleLbl="alignNode1" presStyleIdx="0" presStyleCnt="7"/>
      <dgm:spPr/>
    </dgm:pt>
    <dgm:pt modelId="{8BE9FD5B-008D-4881-BB4B-0EFED3166535}" type="pres">
      <dgm:prSet presAssocID="{97795487-73D0-48DB-A482-F0057D635F7F}" presName="horz1" presStyleCnt="0"/>
      <dgm:spPr/>
    </dgm:pt>
    <dgm:pt modelId="{F4B7241F-51E4-4A9B-8F57-8F744A9C4315}" type="pres">
      <dgm:prSet presAssocID="{97795487-73D0-48DB-A482-F0057D635F7F}" presName="tx1" presStyleLbl="revTx" presStyleIdx="0" presStyleCnt="7"/>
      <dgm:spPr/>
      <dgm:t>
        <a:bodyPr/>
        <a:lstStyle/>
        <a:p>
          <a:endParaRPr lang="en-GB"/>
        </a:p>
      </dgm:t>
    </dgm:pt>
    <dgm:pt modelId="{F87696BB-601A-4627-A665-30AFD6E9E62B}" type="pres">
      <dgm:prSet presAssocID="{97795487-73D0-48DB-A482-F0057D635F7F}" presName="vert1" presStyleCnt="0"/>
      <dgm:spPr/>
    </dgm:pt>
    <dgm:pt modelId="{587835ED-315E-4BBF-B403-5817943AE70C}" type="pres">
      <dgm:prSet presAssocID="{6D4C15DD-3E6F-4B13-A466-1AEFB10E2D91}" presName="thickLine" presStyleLbl="alignNode1" presStyleIdx="1" presStyleCnt="7"/>
      <dgm:spPr/>
    </dgm:pt>
    <dgm:pt modelId="{59582455-CC90-40E6-8D8D-0BF169EBCFB4}" type="pres">
      <dgm:prSet presAssocID="{6D4C15DD-3E6F-4B13-A466-1AEFB10E2D91}" presName="horz1" presStyleCnt="0"/>
      <dgm:spPr/>
    </dgm:pt>
    <dgm:pt modelId="{5B58B8FC-A725-429B-89B2-A7A53DA2400D}" type="pres">
      <dgm:prSet presAssocID="{6D4C15DD-3E6F-4B13-A466-1AEFB10E2D91}" presName="tx1" presStyleLbl="revTx" presStyleIdx="1" presStyleCnt="7"/>
      <dgm:spPr/>
      <dgm:t>
        <a:bodyPr/>
        <a:lstStyle/>
        <a:p>
          <a:endParaRPr lang="en-GB"/>
        </a:p>
      </dgm:t>
    </dgm:pt>
    <dgm:pt modelId="{B28BF706-314A-4ED8-94FB-8D09EAAA9955}" type="pres">
      <dgm:prSet presAssocID="{6D4C15DD-3E6F-4B13-A466-1AEFB10E2D91}" presName="vert1" presStyleCnt="0"/>
      <dgm:spPr/>
    </dgm:pt>
    <dgm:pt modelId="{6E294A93-1473-47E0-A5E2-344EB34E38BB}" type="pres">
      <dgm:prSet presAssocID="{725D25C9-061A-4091-A30E-2188ACE9BD29}" presName="thickLine" presStyleLbl="alignNode1" presStyleIdx="2" presStyleCnt="7"/>
      <dgm:spPr/>
    </dgm:pt>
    <dgm:pt modelId="{003F6AD9-B68A-40AF-AC90-F3C7FBDC8D6B}" type="pres">
      <dgm:prSet presAssocID="{725D25C9-061A-4091-A30E-2188ACE9BD29}" presName="horz1" presStyleCnt="0"/>
      <dgm:spPr/>
    </dgm:pt>
    <dgm:pt modelId="{8181C2AF-61AE-4716-A05E-2424841EF7DA}" type="pres">
      <dgm:prSet presAssocID="{725D25C9-061A-4091-A30E-2188ACE9BD29}" presName="tx1" presStyleLbl="revTx" presStyleIdx="2" presStyleCnt="7"/>
      <dgm:spPr/>
      <dgm:t>
        <a:bodyPr/>
        <a:lstStyle/>
        <a:p>
          <a:endParaRPr lang="en-GB"/>
        </a:p>
      </dgm:t>
    </dgm:pt>
    <dgm:pt modelId="{6EC6DFFD-FF13-4021-A85A-52C1242C1C28}" type="pres">
      <dgm:prSet presAssocID="{725D25C9-061A-4091-A30E-2188ACE9BD29}" presName="vert1" presStyleCnt="0"/>
      <dgm:spPr/>
    </dgm:pt>
    <dgm:pt modelId="{483060F5-1D8B-4440-8198-73629155817E}" type="pres">
      <dgm:prSet presAssocID="{4E7F3D85-E667-4231-9E84-0EA5D9F8AE2D}" presName="thickLine" presStyleLbl="alignNode1" presStyleIdx="3" presStyleCnt="7"/>
      <dgm:spPr/>
    </dgm:pt>
    <dgm:pt modelId="{738712BC-8AE0-48A0-A35A-9B46906ED4CE}" type="pres">
      <dgm:prSet presAssocID="{4E7F3D85-E667-4231-9E84-0EA5D9F8AE2D}" presName="horz1" presStyleCnt="0"/>
      <dgm:spPr/>
    </dgm:pt>
    <dgm:pt modelId="{359487FE-C483-49E3-ABD0-E4ADF992119E}" type="pres">
      <dgm:prSet presAssocID="{4E7F3D85-E667-4231-9E84-0EA5D9F8AE2D}" presName="tx1" presStyleLbl="revTx" presStyleIdx="3" presStyleCnt="7"/>
      <dgm:spPr/>
      <dgm:t>
        <a:bodyPr/>
        <a:lstStyle/>
        <a:p>
          <a:endParaRPr lang="en-GB"/>
        </a:p>
      </dgm:t>
    </dgm:pt>
    <dgm:pt modelId="{74B46CC5-2873-4364-87BE-D39217242E61}" type="pres">
      <dgm:prSet presAssocID="{4E7F3D85-E667-4231-9E84-0EA5D9F8AE2D}" presName="vert1" presStyleCnt="0"/>
      <dgm:spPr/>
    </dgm:pt>
    <dgm:pt modelId="{E29291A9-D071-4543-B26C-C2D24C0092BC}" type="pres">
      <dgm:prSet presAssocID="{66A33671-39FE-4492-B237-C526DBC3AF03}" presName="thickLine" presStyleLbl="alignNode1" presStyleIdx="4" presStyleCnt="7"/>
      <dgm:spPr/>
    </dgm:pt>
    <dgm:pt modelId="{66BB7E5D-DED2-4014-A6D0-F15561786130}" type="pres">
      <dgm:prSet presAssocID="{66A33671-39FE-4492-B237-C526DBC3AF03}" presName="horz1" presStyleCnt="0"/>
      <dgm:spPr/>
    </dgm:pt>
    <dgm:pt modelId="{04F15FB7-010A-4A2C-B8FF-4C1C49D2B5E3}" type="pres">
      <dgm:prSet presAssocID="{66A33671-39FE-4492-B237-C526DBC3AF03}" presName="tx1" presStyleLbl="revTx" presStyleIdx="4" presStyleCnt="7"/>
      <dgm:spPr/>
      <dgm:t>
        <a:bodyPr/>
        <a:lstStyle/>
        <a:p>
          <a:endParaRPr lang="en-GB"/>
        </a:p>
      </dgm:t>
    </dgm:pt>
    <dgm:pt modelId="{57E24126-D1C4-4BD6-8321-7D1DF5377C1E}" type="pres">
      <dgm:prSet presAssocID="{66A33671-39FE-4492-B237-C526DBC3AF03}" presName="vert1" presStyleCnt="0"/>
      <dgm:spPr/>
    </dgm:pt>
    <dgm:pt modelId="{E2CF5C3E-C7AA-4365-AD98-9A267FBCAFBE}" type="pres">
      <dgm:prSet presAssocID="{801CDE0B-CE48-4B54-989B-FDF6A9E7923B}" presName="thickLine" presStyleLbl="alignNode1" presStyleIdx="5" presStyleCnt="7"/>
      <dgm:spPr/>
    </dgm:pt>
    <dgm:pt modelId="{775BD903-5FDC-4343-AB0D-3A8CB16C2937}" type="pres">
      <dgm:prSet presAssocID="{801CDE0B-CE48-4B54-989B-FDF6A9E7923B}" presName="horz1" presStyleCnt="0"/>
      <dgm:spPr/>
    </dgm:pt>
    <dgm:pt modelId="{DA5ED60B-534F-480C-8E9F-219AD96731FF}" type="pres">
      <dgm:prSet presAssocID="{801CDE0B-CE48-4B54-989B-FDF6A9E7923B}" presName="tx1" presStyleLbl="revTx" presStyleIdx="5" presStyleCnt="7"/>
      <dgm:spPr/>
      <dgm:t>
        <a:bodyPr/>
        <a:lstStyle/>
        <a:p>
          <a:endParaRPr lang="en-GB"/>
        </a:p>
      </dgm:t>
    </dgm:pt>
    <dgm:pt modelId="{3A7957A7-1C26-413F-AF3D-717891DB2968}" type="pres">
      <dgm:prSet presAssocID="{801CDE0B-CE48-4B54-989B-FDF6A9E7923B}" presName="vert1" presStyleCnt="0"/>
      <dgm:spPr/>
    </dgm:pt>
    <dgm:pt modelId="{123CC70F-8D35-4EFA-A951-4D5B62F08E75}" type="pres">
      <dgm:prSet presAssocID="{EC4EDCEE-B16B-45F6-95B8-37EF1F50E5A6}" presName="thickLine" presStyleLbl="alignNode1" presStyleIdx="6" presStyleCnt="7"/>
      <dgm:spPr/>
    </dgm:pt>
    <dgm:pt modelId="{50612963-85BB-40F4-8324-D7EE065044EA}" type="pres">
      <dgm:prSet presAssocID="{EC4EDCEE-B16B-45F6-95B8-37EF1F50E5A6}" presName="horz1" presStyleCnt="0"/>
      <dgm:spPr/>
    </dgm:pt>
    <dgm:pt modelId="{0354F94F-70C9-4250-A5D8-D463CA7C8D8B}" type="pres">
      <dgm:prSet presAssocID="{EC4EDCEE-B16B-45F6-95B8-37EF1F50E5A6}" presName="tx1" presStyleLbl="revTx" presStyleIdx="6" presStyleCnt="7"/>
      <dgm:spPr/>
      <dgm:t>
        <a:bodyPr/>
        <a:lstStyle/>
        <a:p>
          <a:endParaRPr lang="en-GB"/>
        </a:p>
      </dgm:t>
    </dgm:pt>
    <dgm:pt modelId="{B37A94D2-568B-4522-9E2E-0B05860DBF6A}" type="pres">
      <dgm:prSet presAssocID="{EC4EDCEE-B16B-45F6-95B8-37EF1F50E5A6}" presName="vert1" presStyleCnt="0"/>
      <dgm:spPr/>
    </dgm:pt>
  </dgm:ptLst>
  <dgm:cxnLst>
    <dgm:cxn modelId="{34570D34-ED0C-4DC2-ADAC-D253F5BAB3ED}" srcId="{954B424D-46E6-4F4A-A722-093053690FB3}" destId="{4E7F3D85-E667-4231-9E84-0EA5D9F8AE2D}" srcOrd="3" destOrd="0" parTransId="{660F3B5D-E255-4C69-9768-4B1917AF24DA}" sibTransId="{1BFD3752-1CBA-4B5B-8253-57EB82BE9E26}"/>
    <dgm:cxn modelId="{7C36DFC8-FE9D-497B-A8E4-440A6E411C48}" srcId="{954B424D-46E6-4F4A-A722-093053690FB3}" destId="{66A33671-39FE-4492-B237-C526DBC3AF03}" srcOrd="4" destOrd="0" parTransId="{356EC83B-8FFC-4FEB-8A8C-820AD5A8883A}" sibTransId="{3F29FD3B-1220-4B3A-A1D8-43D6943BD968}"/>
    <dgm:cxn modelId="{EEBC4FA5-CF9C-4895-89C9-6159F57D274F}" type="presOf" srcId="{66A33671-39FE-4492-B237-C526DBC3AF03}" destId="{04F15FB7-010A-4A2C-B8FF-4C1C49D2B5E3}" srcOrd="0" destOrd="0" presId="urn:microsoft.com/office/officeart/2008/layout/LinedList"/>
    <dgm:cxn modelId="{2740ACCC-D02F-4004-A21B-50913B66579A}" type="presOf" srcId="{6D4C15DD-3E6F-4B13-A466-1AEFB10E2D91}" destId="{5B58B8FC-A725-429B-89B2-A7A53DA2400D}" srcOrd="0" destOrd="0" presId="urn:microsoft.com/office/officeart/2008/layout/LinedList"/>
    <dgm:cxn modelId="{1D5ECB9A-D923-4E88-8160-75DF9A42E491}" srcId="{954B424D-46E6-4F4A-A722-093053690FB3}" destId="{725D25C9-061A-4091-A30E-2188ACE9BD29}" srcOrd="2" destOrd="0" parTransId="{8E2F3293-299E-4DA4-8183-E6F4C7B1FEF4}" sibTransId="{36770173-9BB6-4039-A24A-816A61C6913D}"/>
    <dgm:cxn modelId="{BD0E02BF-BCBD-453C-B35A-69B1ED065C13}" type="presOf" srcId="{4E7F3D85-E667-4231-9E84-0EA5D9F8AE2D}" destId="{359487FE-C483-49E3-ABD0-E4ADF992119E}" srcOrd="0" destOrd="0" presId="urn:microsoft.com/office/officeart/2008/layout/LinedList"/>
    <dgm:cxn modelId="{80758AFE-EFD5-44AE-8C0A-7A5C18C092B3}" srcId="{954B424D-46E6-4F4A-A722-093053690FB3}" destId="{801CDE0B-CE48-4B54-989B-FDF6A9E7923B}" srcOrd="5" destOrd="0" parTransId="{0C1B0F16-2E2A-429F-A72D-8A9611FBDA9C}" sibTransId="{7A4FE223-66AD-48F1-ADC2-494E08B827B4}"/>
    <dgm:cxn modelId="{17E80CD0-9614-4DC1-B283-726129EB7B8D}" type="presOf" srcId="{97795487-73D0-48DB-A482-F0057D635F7F}" destId="{F4B7241F-51E4-4A9B-8F57-8F744A9C4315}" srcOrd="0" destOrd="0" presId="urn:microsoft.com/office/officeart/2008/layout/LinedList"/>
    <dgm:cxn modelId="{52372035-4474-42BE-BBC9-1B878505074B}" type="presOf" srcId="{725D25C9-061A-4091-A30E-2188ACE9BD29}" destId="{8181C2AF-61AE-4716-A05E-2424841EF7DA}" srcOrd="0" destOrd="0" presId="urn:microsoft.com/office/officeart/2008/layout/LinedList"/>
    <dgm:cxn modelId="{E250CD7E-9AED-426C-8207-9B1FC8E89714}" type="presOf" srcId="{EC4EDCEE-B16B-45F6-95B8-37EF1F50E5A6}" destId="{0354F94F-70C9-4250-A5D8-D463CA7C8D8B}" srcOrd="0" destOrd="0" presId="urn:microsoft.com/office/officeart/2008/layout/LinedList"/>
    <dgm:cxn modelId="{D3926E9B-C462-41B7-9615-504291AC60F5}" srcId="{954B424D-46E6-4F4A-A722-093053690FB3}" destId="{EC4EDCEE-B16B-45F6-95B8-37EF1F50E5A6}" srcOrd="6" destOrd="0" parTransId="{5221324C-F5A4-4885-893D-B8A200EB2741}" sibTransId="{CBAC5859-DA8B-4753-85CE-0F60ABB6BCFF}"/>
    <dgm:cxn modelId="{8D7CF5D5-157E-4EFB-84C1-6750B2F98A59}" srcId="{954B424D-46E6-4F4A-A722-093053690FB3}" destId="{97795487-73D0-48DB-A482-F0057D635F7F}" srcOrd="0" destOrd="0" parTransId="{C68A9B6C-8D01-4AA4-B5FE-4362540BA974}" sibTransId="{0E4DD725-CF88-4753-A654-C2A7347421AC}"/>
    <dgm:cxn modelId="{2CC98670-9B74-4747-9235-04982E5F2013}" type="presOf" srcId="{954B424D-46E6-4F4A-A722-093053690FB3}" destId="{18255811-6597-4EAF-854B-BEB1F13F9953}" srcOrd="0" destOrd="0" presId="urn:microsoft.com/office/officeart/2008/layout/LinedList"/>
    <dgm:cxn modelId="{F3ECFB26-4540-4CA3-A0E4-ACFEFF032106}" srcId="{954B424D-46E6-4F4A-A722-093053690FB3}" destId="{6D4C15DD-3E6F-4B13-A466-1AEFB10E2D91}" srcOrd="1" destOrd="0" parTransId="{65882BAC-5A12-4C3B-887E-21E7B22D9AC1}" sibTransId="{52C81141-BEAD-41AA-81DA-0AD58552E7D5}"/>
    <dgm:cxn modelId="{0EF58703-0E61-4845-A0E7-7C6B3C39807B}" type="presOf" srcId="{801CDE0B-CE48-4B54-989B-FDF6A9E7923B}" destId="{DA5ED60B-534F-480C-8E9F-219AD96731FF}" srcOrd="0" destOrd="0" presId="urn:microsoft.com/office/officeart/2008/layout/LinedList"/>
    <dgm:cxn modelId="{A534735D-9CBE-4501-9E83-CE8BF359C218}" type="presParOf" srcId="{18255811-6597-4EAF-854B-BEB1F13F9953}" destId="{591F854D-201E-41B0-9443-69A46FC15392}" srcOrd="0" destOrd="0" presId="urn:microsoft.com/office/officeart/2008/layout/LinedList"/>
    <dgm:cxn modelId="{B74BA932-75F6-4DC6-BD44-ADA04C0D2D8C}" type="presParOf" srcId="{18255811-6597-4EAF-854B-BEB1F13F9953}" destId="{8BE9FD5B-008D-4881-BB4B-0EFED3166535}" srcOrd="1" destOrd="0" presId="urn:microsoft.com/office/officeart/2008/layout/LinedList"/>
    <dgm:cxn modelId="{7DE2B17D-281A-421A-84C6-E893662C2658}" type="presParOf" srcId="{8BE9FD5B-008D-4881-BB4B-0EFED3166535}" destId="{F4B7241F-51E4-4A9B-8F57-8F744A9C4315}" srcOrd="0" destOrd="0" presId="urn:microsoft.com/office/officeart/2008/layout/LinedList"/>
    <dgm:cxn modelId="{80834E6A-0F5C-4880-B211-713B93F96697}" type="presParOf" srcId="{8BE9FD5B-008D-4881-BB4B-0EFED3166535}" destId="{F87696BB-601A-4627-A665-30AFD6E9E62B}" srcOrd="1" destOrd="0" presId="urn:microsoft.com/office/officeart/2008/layout/LinedList"/>
    <dgm:cxn modelId="{C9704E70-B35E-4D32-904E-7BFA4BC9CD93}" type="presParOf" srcId="{18255811-6597-4EAF-854B-BEB1F13F9953}" destId="{587835ED-315E-4BBF-B403-5817943AE70C}" srcOrd="2" destOrd="0" presId="urn:microsoft.com/office/officeart/2008/layout/LinedList"/>
    <dgm:cxn modelId="{D8C83C74-DE55-4728-9271-E43C5958742B}" type="presParOf" srcId="{18255811-6597-4EAF-854B-BEB1F13F9953}" destId="{59582455-CC90-40E6-8D8D-0BF169EBCFB4}" srcOrd="3" destOrd="0" presId="urn:microsoft.com/office/officeart/2008/layout/LinedList"/>
    <dgm:cxn modelId="{91CEC11E-E089-43E7-84AF-D4F2DDCF0689}" type="presParOf" srcId="{59582455-CC90-40E6-8D8D-0BF169EBCFB4}" destId="{5B58B8FC-A725-429B-89B2-A7A53DA2400D}" srcOrd="0" destOrd="0" presId="urn:microsoft.com/office/officeart/2008/layout/LinedList"/>
    <dgm:cxn modelId="{7FB47217-E323-4B30-9061-E274E54DB30D}" type="presParOf" srcId="{59582455-CC90-40E6-8D8D-0BF169EBCFB4}" destId="{B28BF706-314A-4ED8-94FB-8D09EAAA9955}" srcOrd="1" destOrd="0" presId="urn:microsoft.com/office/officeart/2008/layout/LinedList"/>
    <dgm:cxn modelId="{C2A2F136-3076-4751-97C3-6ECF106236DB}" type="presParOf" srcId="{18255811-6597-4EAF-854B-BEB1F13F9953}" destId="{6E294A93-1473-47E0-A5E2-344EB34E38BB}" srcOrd="4" destOrd="0" presId="urn:microsoft.com/office/officeart/2008/layout/LinedList"/>
    <dgm:cxn modelId="{D4EC5E2B-0871-48DE-9D5E-0C9729E3666E}" type="presParOf" srcId="{18255811-6597-4EAF-854B-BEB1F13F9953}" destId="{003F6AD9-B68A-40AF-AC90-F3C7FBDC8D6B}" srcOrd="5" destOrd="0" presId="urn:microsoft.com/office/officeart/2008/layout/LinedList"/>
    <dgm:cxn modelId="{51ABE173-622A-4BBC-AA17-88079388663D}" type="presParOf" srcId="{003F6AD9-B68A-40AF-AC90-F3C7FBDC8D6B}" destId="{8181C2AF-61AE-4716-A05E-2424841EF7DA}" srcOrd="0" destOrd="0" presId="urn:microsoft.com/office/officeart/2008/layout/LinedList"/>
    <dgm:cxn modelId="{B7788645-8D54-406B-BEB1-099401A0BB2E}" type="presParOf" srcId="{003F6AD9-B68A-40AF-AC90-F3C7FBDC8D6B}" destId="{6EC6DFFD-FF13-4021-A85A-52C1242C1C28}" srcOrd="1" destOrd="0" presId="urn:microsoft.com/office/officeart/2008/layout/LinedList"/>
    <dgm:cxn modelId="{FE7E597D-57D6-4C44-8761-E21A15E44BD5}" type="presParOf" srcId="{18255811-6597-4EAF-854B-BEB1F13F9953}" destId="{483060F5-1D8B-4440-8198-73629155817E}" srcOrd="6" destOrd="0" presId="urn:microsoft.com/office/officeart/2008/layout/LinedList"/>
    <dgm:cxn modelId="{376F2C60-631D-4AA6-95DF-1103AD28ABE3}" type="presParOf" srcId="{18255811-6597-4EAF-854B-BEB1F13F9953}" destId="{738712BC-8AE0-48A0-A35A-9B46906ED4CE}" srcOrd="7" destOrd="0" presId="urn:microsoft.com/office/officeart/2008/layout/LinedList"/>
    <dgm:cxn modelId="{E2F90292-4D3D-4F8E-B6B1-7C463FA74748}" type="presParOf" srcId="{738712BC-8AE0-48A0-A35A-9B46906ED4CE}" destId="{359487FE-C483-49E3-ABD0-E4ADF992119E}" srcOrd="0" destOrd="0" presId="urn:microsoft.com/office/officeart/2008/layout/LinedList"/>
    <dgm:cxn modelId="{75750E8D-53C1-4B9A-8EDB-5DBD783B523C}" type="presParOf" srcId="{738712BC-8AE0-48A0-A35A-9B46906ED4CE}" destId="{74B46CC5-2873-4364-87BE-D39217242E61}" srcOrd="1" destOrd="0" presId="urn:microsoft.com/office/officeart/2008/layout/LinedList"/>
    <dgm:cxn modelId="{68D62537-4FBE-4EAF-B6BC-857987F691CB}" type="presParOf" srcId="{18255811-6597-4EAF-854B-BEB1F13F9953}" destId="{E29291A9-D071-4543-B26C-C2D24C0092BC}" srcOrd="8" destOrd="0" presId="urn:microsoft.com/office/officeart/2008/layout/LinedList"/>
    <dgm:cxn modelId="{10D3E01A-9621-4857-A498-84EB6918752D}" type="presParOf" srcId="{18255811-6597-4EAF-854B-BEB1F13F9953}" destId="{66BB7E5D-DED2-4014-A6D0-F15561786130}" srcOrd="9" destOrd="0" presId="urn:microsoft.com/office/officeart/2008/layout/LinedList"/>
    <dgm:cxn modelId="{29378B97-249F-4BB0-9DE3-13B3B92AB53B}" type="presParOf" srcId="{66BB7E5D-DED2-4014-A6D0-F15561786130}" destId="{04F15FB7-010A-4A2C-B8FF-4C1C49D2B5E3}" srcOrd="0" destOrd="0" presId="urn:microsoft.com/office/officeart/2008/layout/LinedList"/>
    <dgm:cxn modelId="{5D03A5BC-C386-4889-976F-7FA52DE9A838}" type="presParOf" srcId="{66BB7E5D-DED2-4014-A6D0-F15561786130}" destId="{57E24126-D1C4-4BD6-8321-7D1DF5377C1E}" srcOrd="1" destOrd="0" presId="urn:microsoft.com/office/officeart/2008/layout/LinedList"/>
    <dgm:cxn modelId="{78E09BA8-4316-4D17-97DA-29018E76DA38}" type="presParOf" srcId="{18255811-6597-4EAF-854B-BEB1F13F9953}" destId="{E2CF5C3E-C7AA-4365-AD98-9A267FBCAFBE}" srcOrd="10" destOrd="0" presId="urn:microsoft.com/office/officeart/2008/layout/LinedList"/>
    <dgm:cxn modelId="{68B46AAE-CFF8-43FC-AFA1-2E8AC0B94994}" type="presParOf" srcId="{18255811-6597-4EAF-854B-BEB1F13F9953}" destId="{775BD903-5FDC-4343-AB0D-3A8CB16C2937}" srcOrd="11" destOrd="0" presId="urn:microsoft.com/office/officeart/2008/layout/LinedList"/>
    <dgm:cxn modelId="{839BABA5-C143-4934-B848-520493B964C1}" type="presParOf" srcId="{775BD903-5FDC-4343-AB0D-3A8CB16C2937}" destId="{DA5ED60B-534F-480C-8E9F-219AD96731FF}" srcOrd="0" destOrd="0" presId="urn:microsoft.com/office/officeart/2008/layout/LinedList"/>
    <dgm:cxn modelId="{EC9C69E1-BFA8-4685-BBC3-AF42552D4735}" type="presParOf" srcId="{775BD903-5FDC-4343-AB0D-3A8CB16C2937}" destId="{3A7957A7-1C26-413F-AF3D-717891DB2968}" srcOrd="1" destOrd="0" presId="urn:microsoft.com/office/officeart/2008/layout/LinedList"/>
    <dgm:cxn modelId="{6F1945CA-4A43-4F37-8524-0EE91DB4DE0C}" type="presParOf" srcId="{18255811-6597-4EAF-854B-BEB1F13F9953}" destId="{123CC70F-8D35-4EFA-A951-4D5B62F08E75}" srcOrd="12" destOrd="0" presId="urn:microsoft.com/office/officeart/2008/layout/LinedList"/>
    <dgm:cxn modelId="{E24EBB0E-3136-48A9-AD3B-4C263BEC2C4C}" type="presParOf" srcId="{18255811-6597-4EAF-854B-BEB1F13F9953}" destId="{50612963-85BB-40F4-8324-D7EE065044EA}" srcOrd="13" destOrd="0" presId="urn:microsoft.com/office/officeart/2008/layout/LinedList"/>
    <dgm:cxn modelId="{092D0134-A94A-409C-8597-8A2204413670}" type="presParOf" srcId="{50612963-85BB-40F4-8324-D7EE065044EA}" destId="{0354F94F-70C9-4250-A5D8-D463CA7C8D8B}" srcOrd="0" destOrd="0" presId="urn:microsoft.com/office/officeart/2008/layout/LinedList"/>
    <dgm:cxn modelId="{7A70CB48-6C40-47BB-8F39-21B992A59B0B}" type="presParOf" srcId="{50612963-85BB-40F4-8324-D7EE065044EA}" destId="{B37A94D2-568B-4522-9E2E-0B05860DBF6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149CA9-CD22-48A1-B1F4-A247442CF63E}" type="doc">
      <dgm:prSet loTypeId="urn:microsoft.com/office/officeart/2005/8/layout/bProcess3" loCatId="process" qsTypeId="urn:microsoft.com/office/officeart/2005/8/quickstyle/simple1" qsCatId="simple" csTypeId="urn:microsoft.com/office/officeart/2005/8/colors/accent1_2" csCatId="accent1" phldr="1"/>
      <dgm:spPr/>
    </dgm:pt>
    <dgm:pt modelId="{C4BDCDA2-9C39-41AF-A66C-959A969F60D9}">
      <dgm:prSet phldrT="[Text]" custT="1"/>
      <dgm:spPr>
        <a:noFill/>
        <a:ln>
          <a:solidFill>
            <a:schemeClr val="accent1"/>
          </a:solidFill>
        </a:ln>
      </dgm:spPr>
      <dgm:t>
        <a:bodyPr/>
        <a:lstStyle/>
        <a:p>
          <a:r>
            <a:rPr lang="en-IN" sz="1800" b="1" dirty="0">
              <a:solidFill>
                <a:schemeClr val="tx1"/>
              </a:solidFill>
            </a:rPr>
            <a:t>Undertake cost-benefit analysis to estimate the value of RTS for the discom</a:t>
          </a:r>
        </a:p>
      </dgm:t>
    </dgm:pt>
    <dgm:pt modelId="{37A3FCCB-D718-44A9-89CF-E121C30ADC60}" type="parTrans" cxnId="{AE3B8093-AFEC-42C9-B6F3-42A07EA05C07}">
      <dgm:prSet/>
      <dgm:spPr/>
      <dgm:t>
        <a:bodyPr/>
        <a:lstStyle/>
        <a:p>
          <a:endParaRPr lang="en-IN" sz="1800" b="1"/>
        </a:p>
      </dgm:t>
    </dgm:pt>
    <dgm:pt modelId="{0CD03E15-1734-4A02-8809-341783B46989}" type="sibTrans" cxnId="{AE3B8093-AFEC-42C9-B6F3-42A07EA05C07}">
      <dgm:prSet custT="1"/>
      <dgm:spPr/>
      <dgm:t>
        <a:bodyPr/>
        <a:lstStyle/>
        <a:p>
          <a:endParaRPr lang="en-IN" sz="1800" b="1"/>
        </a:p>
      </dgm:t>
    </dgm:pt>
    <dgm:pt modelId="{037077B7-74FD-4339-A1F6-5AE13A0B3AA2}">
      <dgm:prSet phldrT="[Text]" custT="1"/>
      <dgm:spPr>
        <a:noFill/>
        <a:ln>
          <a:solidFill>
            <a:schemeClr val="accent1"/>
          </a:solidFill>
        </a:ln>
      </dgm:spPr>
      <dgm:t>
        <a:bodyPr/>
        <a:lstStyle/>
        <a:p>
          <a:r>
            <a:rPr lang="en-IN" sz="1800" b="1" dirty="0">
              <a:solidFill>
                <a:schemeClr val="tx1"/>
              </a:solidFill>
            </a:rPr>
            <a:t>Identify strategic geographies and consumer categories</a:t>
          </a:r>
        </a:p>
      </dgm:t>
    </dgm:pt>
    <dgm:pt modelId="{7E87CAB1-5F2C-4EF9-BD13-470077693205}" type="parTrans" cxnId="{0BEFB643-934A-4210-ACDA-6E47327DA2D3}">
      <dgm:prSet/>
      <dgm:spPr/>
      <dgm:t>
        <a:bodyPr/>
        <a:lstStyle/>
        <a:p>
          <a:endParaRPr lang="en-IN" sz="1800" b="1"/>
        </a:p>
      </dgm:t>
    </dgm:pt>
    <dgm:pt modelId="{A88F8C21-6FBE-4E1B-B04B-D5E629C31DD8}" type="sibTrans" cxnId="{0BEFB643-934A-4210-ACDA-6E47327DA2D3}">
      <dgm:prSet custT="1"/>
      <dgm:spPr/>
      <dgm:t>
        <a:bodyPr/>
        <a:lstStyle/>
        <a:p>
          <a:endParaRPr lang="en-IN" sz="1800" b="1"/>
        </a:p>
      </dgm:t>
    </dgm:pt>
    <dgm:pt modelId="{92B80895-FBDA-44BE-98A2-42FA697CD254}">
      <dgm:prSet phldrT="[Text]" custT="1"/>
      <dgm:spPr>
        <a:noFill/>
        <a:ln>
          <a:solidFill>
            <a:schemeClr val="accent1"/>
          </a:solidFill>
        </a:ln>
      </dgm:spPr>
      <dgm:t>
        <a:bodyPr/>
        <a:lstStyle/>
        <a:p>
          <a:r>
            <a:rPr lang="en-IN" sz="1800" b="1" dirty="0">
              <a:solidFill>
                <a:schemeClr val="tx1"/>
              </a:solidFill>
            </a:rPr>
            <a:t>Conduct market assessment to identify consumer challenges</a:t>
          </a:r>
        </a:p>
      </dgm:t>
    </dgm:pt>
    <dgm:pt modelId="{69C98E3C-73C7-46F4-BCA1-9FE77518D49C}" type="parTrans" cxnId="{DACC8961-53C8-4533-B284-93C06CC6EB8B}">
      <dgm:prSet/>
      <dgm:spPr/>
      <dgm:t>
        <a:bodyPr/>
        <a:lstStyle/>
        <a:p>
          <a:endParaRPr lang="en-IN" sz="1800" b="1"/>
        </a:p>
      </dgm:t>
    </dgm:pt>
    <dgm:pt modelId="{5F37B101-2D59-4B10-A241-257662413B31}" type="sibTrans" cxnId="{DACC8961-53C8-4533-B284-93C06CC6EB8B}">
      <dgm:prSet custT="1"/>
      <dgm:spPr/>
      <dgm:t>
        <a:bodyPr/>
        <a:lstStyle/>
        <a:p>
          <a:endParaRPr lang="en-IN" sz="1800" b="1"/>
        </a:p>
      </dgm:t>
    </dgm:pt>
    <dgm:pt modelId="{6CA625DB-717E-483F-BF4C-6D7E82F78977}">
      <dgm:prSet phldrT="[Text]" custT="1"/>
      <dgm:spPr>
        <a:solidFill>
          <a:schemeClr val="accent1"/>
        </a:solidFill>
      </dgm:spPr>
      <dgm:t>
        <a:bodyPr/>
        <a:lstStyle/>
        <a:p>
          <a:r>
            <a:rPr lang="en-IN" sz="1800" b="1" dirty="0">
              <a:solidFill>
                <a:schemeClr val="tx1"/>
              </a:solidFill>
            </a:rPr>
            <a:t>Define primary objectives for the discom</a:t>
          </a:r>
        </a:p>
      </dgm:t>
    </dgm:pt>
    <dgm:pt modelId="{C96B9C08-AA8F-4AA8-B78E-2A7E3881787F}" type="parTrans" cxnId="{DEFE9BDC-CDEE-4735-B0B0-88B5E3F9AAE8}">
      <dgm:prSet/>
      <dgm:spPr/>
      <dgm:t>
        <a:bodyPr/>
        <a:lstStyle/>
        <a:p>
          <a:endParaRPr lang="en-IN" sz="1800" b="1"/>
        </a:p>
      </dgm:t>
    </dgm:pt>
    <dgm:pt modelId="{B7139AA0-9F90-49B6-908B-17321EF6485F}" type="sibTrans" cxnId="{DEFE9BDC-CDEE-4735-B0B0-88B5E3F9AAE8}">
      <dgm:prSet custT="1"/>
      <dgm:spPr/>
      <dgm:t>
        <a:bodyPr/>
        <a:lstStyle/>
        <a:p>
          <a:endParaRPr lang="en-IN" sz="1800" b="1"/>
        </a:p>
      </dgm:t>
    </dgm:pt>
    <dgm:pt modelId="{E79C315A-C63F-4DB7-B56D-280287AD3342}">
      <dgm:prSet phldrT="[Text]" custT="1"/>
      <dgm:spPr>
        <a:solidFill>
          <a:schemeClr val="accent1"/>
        </a:solidFill>
      </dgm:spPr>
      <dgm:t>
        <a:bodyPr/>
        <a:lstStyle/>
        <a:p>
          <a:r>
            <a:rPr lang="en-IN" sz="1800" b="1" dirty="0">
              <a:solidFill>
                <a:schemeClr val="tx1"/>
              </a:solidFill>
            </a:rPr>
            <a:t>Identify suitable business interventions to deploy</a:t>
          </a:r>
        </a:p>
      </dgm:t>
    </dgm:pt>
    <dgm:pt modelId="{A1ABF697-F757-419D-8A42-0EDA2FA854F2}" type="parTrans" cxnId="{E8EDE51A-3B1E-4A85-816B-94194B6FAEB9}">
      <dgm:prSet/>
      <dgm:spPr/>
      <dgm:t>
        <a:bodyPr/>
        <a:lstStyle/>
        <a:p>
          <a:endParaRPr lang="en-IN" sz="1800" b="1"/>
        </a:p>
      </dgm:t>
    </dgm:pt>
    <dgm:pt modelId="{26CC8E2F-F02D-4F04-BCC8-C0AB88BFDB2A}" type="sibTrans" cxnId="{E8EDE51A-3B1E-4A85-816B-94194B6FAEB9}">
      <dgm:prSet custT="1"/>
      <dgm:spPr/>
      <dgm:t>
        <a:bodyPr/>
        <a:lstStyle/>
        <a:p>
          <a:endParaRPr lang="en-IN" sz="1800" b="1"/>
        </a:p>
      </dgm:t>
    </dgm:pt>
    <dgm:pt modelId="{7BD5AEAF-7028-4C08-94B1-A10F0022DD75}">
      <dgm:prSet phldrT="[Text]" custT="1"/>
      <dgm:spPr>
        <a:solidFill>
          <a:schemeClr val="accent1"/>
        </a:solidFill>
      </dgm:spPr>
      <dgm:t>
        <a:bodyPr/>
        <a:lstStyle/>
        <a:p>
          <a:r>
            <a:rPr lang="en-IN" sz="1800" b="1" dirty="0">
              <a:solidFill>
                <a:schemeClr val="tx1"/>
              </a:solidFill>
            </a:rPr>
            <a:t>Undertake pre-feasibility  study</a:t>
          </a:r>
        </a:p>
      </dgm:t>
    </dgm:pt>
    <dgm:pt modelId="{003596C4-C20C-41D8-9E82-FE4767ACDD74}" type="parTrans" cxnId="{48C572EE-50F3-4228-B38C-0DE7864829FF}">
      <dgm:prSet/>
      <dgm:spPr/>
      <dgm:t>
        <a:bodyPr/>
        <a:lstStyle/>
        <a:p>
          <a:endParaRPr lang="en-IN" sz="1800" b="1"/>
        </a:p>
      </dgm:t>
    </dgm:pt>
    <dgm:pt modelId="{8CBD6357-7F57-4D19-9F90-EFE9AAE872EE}" type="sibTrans" cxnId="{48C572EE-50F3-4228-B38C-0DE7864829FF}">
      <dgm:prSet custT="1"/>
      <dgm:spPr/>
      <dgm:t>
        <a:bodyPr/>
        <a:lstStyle/>
        <a:p>
          <a:endParaRPr lang="en-IN" sz="1800" b="1"/>
        </a:p>
      </dgm:t>
    </dgm:pt>
    <dgm:pt modelId="{EC8FB499-18A4-4BE9-AA5F-348E53AAABDF}">
      <dgm:prSet phldrT="[Text]" custT="1"/>
      <dgm:spPr>
        <a:noFill/>
        <a:ln>
          <a:solidFill>
            <a:schemeClr val="accent1"/>
          </a:solidFill>
        </a:ln>
      </dgm:spPr>
      <dgm:t>
        <a:bodyPr/>
        <a:lstStyle/>
        <a:p>
          <a:r>
            <a:rPr lang="en-IN" sz="1800" b="1" dirty="0">
              <a:solidFill>
                <a:schemeClr val="tx1"/>
              </a:solidFill>
            </a:rPr>
            <a:t>Undertake a pilot project</a:t>
          </a:r>
        </a:p>
      </dgm:t>
    </dgm:pt>
    <dgm:pt modelId="{A0270BF4-CF95-4EDA-8658-6F08A771B7DB}" type="parTrans" cxnId="{8E165DCF-E061-4834-AA23-25B1123995E1}">
      <dgm:prSet/>
      <dgm:spPr/>
      <dgm:t>
        <a:bodyPr/>
        <a:lstStyle/>
        <a:p>
          <a:endParaRPr lang="en-IN" sz="1800" b="1"/>
        </a:p>
      </dgm:t>
    </dgm:pt>
    <dgm:pt modelId="{5E25CD6D-D535-4D28-B218-11F6D8AA5AFB}" type="sibTrans" cxnId="{8E165DCF-E061-4834-AA23-25B1123995E1}">
      <dgm:prSet/>
      <dgm:spPr/>
      <dgm:t>
        <a:bodyPr/>
        <a:lstStyle/>
        <a:p>
          <a:endParaRPr lang="en-IN" sz="1800" b="1"/>
        </a:p>
      </dgm:t>
    </dgm:pt>
    <dgm:pt modelId="{E06D8597-F128-40E1-83DF-EBC0E2F8D1E3}" type="pres">
      <dgm:prSet presAssocID="{CD149CA9-CD22-48A1-B1F4-A247442CF63E}" presName="Name0" presStyleCnt="0">
        <dgm:presLayoutVars>
          <dgm:dir/>
          <dgm:resizeHandles val="exact"/>
        </dgm:presLayoutVars>
      </dgm:prSet>
      <dgm:spPr/>
    </dgm:pt>
    <dgm:pt modelId="{9623A8EC-6195-4181-988B-EEEA8B06EC53}" type="pres">
      <dgm:prSet presAssocID="{C4BDCDA2-9C39-41AF-A66C-959A969F60D9}" presName="node" presStyleLbl="node1" presStyleIdx="0" presStyleCnt="7">
        <dgm:presLayoutVars>
          <dgm:bulletEnabled val="1"/>
        </dgm:presLayoutVars>
      </dgm:prSet>
      <dgm:spPr/>
      <dgm:t>
        <a:bodyPr/>
        <a:lstStyle/>
        <a:p>
          <a:endParaRPr lang="en-GB"/>
        </a:p>
      </dgm:t>
    </dgm:pt>
    <dgm:pt modelId="{CF34F3F9-A040-429F-BEAD-F4324F42A617}" type="pres">
      <dgm:prSet presAssocID="{0CD03E15-1734-4A02-8809-341783B46989}" presName="sibTrans" presStyleLbl="sibTrans1D1" presStyleIdx="0" presStyleCnt="6"/>
      <dgm:spPr/>
      <dgm:t>
        <a:bodyPr/>
        <a:lstStyle/>
        <a:p>
          <a:endParaRPr lang="en-GB"/>
        </a:p>
      </dgm:t>
    </dgm:pt>
    <dgm:pt modelId="{A23D3E0E-7D7F-446C-B6D0-4C945C7DC2BB}" type="pres">
      <dgm:prSet presAssocID="{0CD03E15-1734-4A02-8809-341783B46989}" presName="connectorText" presStyleLbl="sibTrans1D1" presStyleIdx="0" presStyleCnt="6"/>
      <dgm:spPr/>
      <dgm:t>
        <a:bodyPr/>
        <a:lstStyle/>
        <a:p>
          <a:endParaRPr lang="en-GB"/>
        </a:p>
      </dgm:t>
    </dgm:pt>
    <dgm:pt modelId="{A08A25D1-01E5-49B6-ACA2-B9E759467997}" type="pres">
      <dgm:prSet presAssocID="{037077B7-74FD-4339-A1F6-5AE13A0B3AA2}" presName="node" presStyleLbl="node1" presStyleIdx="1" presStyleCnt="7">
        <dgm:presLayoutVars>
          <dgm:bulletEnabled val="1"/>
        </dgm:presLayoutVars>
      </dgm:prSet>
      <dgm:spPr/>
      <dgm:t>
        <a:bodyPr/>
        <a:lstStyle/>
        <a:p>
          <a:endParaRPr lang="en-GB"/>
        </a:p>
      </dgm:t>
    </dgm:pt>
    <dgm:pt modelId="{3138CBA7-09BB-4997-9522-6D100E50A569}" type="pres">
      <dgm:prSet presAssocID="{A88F8C21-6FBE-4E1B-B04B-D5E629C31DD8}" presName="sibTrans" presStyleLbl="sibTrans1D1" presStyleIdx="1" presStyleCnt="6"/>
      <dgm:spPr/>
      <dgm:t>
        <a:bodyPr/>
        <a:lstStyle/>
        <a:p>
          <a:endParaRPr lang="en-GB"/>
        </a:p>
      </dgm:t>
    </dgm:pt>
    <dgm:pt modelId="{A04A73E2-72ED-4492-BB89-3A2B463E5182}" type="pres">
      <dgm:prSet presAssocID="{A88F8C21-6FBE-4E1B-B04B-D5E629C31DD8}" presName="connectorText" presStyleLbl="sibTrans1D1" presStyleIdx="1" presStyleCnt="6"/>
      <dgm:spPr/>
      <dgm:t>
        <a:bodyPr/>
        <a:lstStyle/>
        <a:p>
          <a:endParaRPr lang="en-GB"/>
        </a:p>
      </dgm:t>
    </dgm:pt>
    <dgm:pt modelId="{262D4582-8BA6-439B-AC45-390DD9E0FEDF}" type="pres">
      <dgm:prSet presAssocID="{92B80895-FBDA-44BE-98A2-42FA697CD254}" presName="node" presStyleLbl="node1" presStyleIdx="2" presStyleCnt="7">
        <dgm:presLayoutVars>
          <dgm:bulletEnabled val="1"/>
        </dgm:presLayoutVars>
      </dgm:prSet>
      <dgm:spPr/>
      <dgm:t>
        <a:bodyPr/>
        <a:lstStyle/>
        <a:p>
          <a:endParaRPr lang="en-GB"/>
        </a:p>
      </dgm:t>
    </dgm:pt>
    <dgm:pt modelId="{791DF5E4-6411-49B5-8517-341BF021253F}" type="pres">
      <dgm:prSet presAssocID="{5F37B101-2D59-4B10-A241-257662413B31}" presName="sibTrans" presStyleLbl="sibTrans1D1" presStyleIdx="2" presStyleCnt="6"/>
      <dgm:spPr/>
      <dgm:t>
        <a:bodyPr/>
        <a:lstStyle/>
        <a:p>
          <a:endParaRPr lang="en-GB"/>
        </a:p>
      </dgm:t>
    </dgm:pt>
    <dgm:pt modelId="{B13C778D-4D12-4F42-868A-9B6F0FE0896B}" type="pres">
      <dgm:prSet presAssocID="{5F37B101-2D59-4B10-A241-257662413B31}" presName="connectorText" presStyleLbl="sibTrans1D1" presStyleIdx="2" presStyleCnt="6"/>
      <dgm:spPr/>
      <dgm:t>
        <a:bodyPr/>
        <a:lstStyle/>
        <a:p>
          <a:endParaRPr lang="en-GB"/>
        </a:p>
      </dgm:t>
    </dgm:pt>
    <dgm:pt modelId="{7BD88E03-0642-4FA3-B610-E27C8AEBD199}" type="pres">
      <dgm:prSet presAssocID="{6CA625DB-717E-483F-BF4C-6D7E82F78977}" presName="node" presStyleLbl="node1" presStyleIdx="3" presStyleCnt="7" custLinFactX="-169093" custLinFactY="36919" custLinFactNeighborX="-200000" custLinFactNeighborY="100000">
        <dgm:presLayoutVars>
          <dgm:bulletEnabled val="1"/>
        </dgm:presLayoutVars>
      </dgm:prSet>
      <dgm:spPr/>
      <dgm:t>
        <a:bodyPr/>
        <a:lstStyle/>
        <a:p>
          <a:endParaRPr lang="en-GB"/>
        </a:p>
      </dgm:t>
    </dgm:pt>
    <dgm:pt modelId="{D1D1388C-2E60-47F9-B947-C3355EF03F02}" type="pres">
      <dgm:prSet presAssocID="{B7139AA0-9F90-49B6-908B-17321EF6485F}" presName="sibTrans" presStyleLbl="sibTrans1D1" presStyleIdx="3" presStyleCnt="6"/>
      <dgm:spPr/>
      <dgm:t>
        <a:bodyPr/>
        <a:lstStyle/>
        <a:p>
          <a:endParaRPr lang="en-GB"/>
        </a:p>
      </dgm:t>
    </dgm:pt>
    <dgm:pt modelId="{94ECC7CF-2CA3-4678-B504-4E17CFCD8276}" type="pres">
      <dgm:prSet presAssocID="{B7139AA0-9F90-49B6-908B-17321EF6485F}" presName="connectorText" presStyleLbl="sibTrans1D1" presStyleIdx="3" presStyleCnt="6"/>
      <dgm:spPr/>
      <dgm:t>
        <a:bodyPr/>
        <a:lstStyle/>
        <a:p>
          <a:endParaRPr lang="en-GB"/>
        </a:p>
      </dgm:t>
    </dgm:pt>
    <dgm:pt modelId="{04035FAF-E5D7-4EF6-8D3D-654FDF7DAE6D}" type="pres">
      <dgm:prSet presAssocID="{E79C315A-C63F-4DB7-B56D-280287AD3342}" presName="node" presStyleLbl="node1" presStyleIdx="4" presStyleCnt="7" custLinFactX="23093" custLinFactNeighborX="100000" custLinFactNeighborY="-1095">
        <dgm:presLayoutVars>
          <dgm:bulletEnabled val="1"/>
        </dgm:presLayoutVars>
      </dgm:prSet>
      <dgm:spPr/>
      <dgm:t>
        <a:bodyPr/>
        <a:lstStyle/>
        <a:p>
          <a:endParaRPr lang="en-GB"/>
        </a:p>
      </dgm:t>
    </dgm:pt>
    <dgm:pt modelId="{F9EE98FE-A05B-4E57-A2AD-606B945FFD0B}" type="pres">
      <dgm:prSet presAssocID="{26CC8E2F-F02D-4F04-BCC8-C0AB88BFDB2A}" presName="sibTrans" presStyleLbl="sibTrans1D1" presStyleIdx="4" presStyleCnt="6"/>
      <dgm:spPr/>
      <dgm:t>
        <a:bodyPr/>
        <a:lstStyle/>
        <a:p>
          <a:endParaRPr lang="en-GB"/>
        </a:p>
      </dgm:t>
    </dgm:pt>
    <dgm:pt modelId="{8F608CB9-C604-43B4-9F23-2665C2936FC3}" type="pres">
      <dgm:prSet presAssocID="{26CC8E2F-F02D-4F04-BCC8-C0AB88BFDB2A}" presName="connectorText" presStyleLbl="sibTrans1D1" presStyleIdx="4" presStyleCnt="6"/>
      <dgm:spPr/>
      <dgm:t>
        <a:bodyPr/>
        <a:lstStyle/>
        <a:p>
          <a:endParaRPr lang="en-GB"/>
        </a:p>
      </dgm:t>
    </dgm:pt>
    <dgm:pt modelId="{B11E5CD9-9898-4FAB-AE9A-CE277E218225}" type="pres">
      <dgm:prSet presAssocID="{7BD5AEAF-7028-4C08-94B1-A10F0022DD75}" presName="node" presStyleLbl="node1" presStyleIdx="5" presStyleCnt="7" custLinFactX="23093" custLinFactNeighborX="100000" custLinFactNeighborY="-1095">
        <dgm:presLayoutVars>
          <dgm:bulletEnabled val="1"/>
        </dgm:presLayoutVars>
      </dgm:prSet>
      <dgm:spPr/>
      <dgm:t>
        <a:bodyPr/>
        <a:lstStyle/>
        <a:p>
          <a:endParaRPr lang="en-GB"/>
        </a:p>
      </dgm:t>
    </dgm:pt>
    <dgm:pt modelId="{E9A57CC7-EF2F-4C4E-8172-E6D68ACFCC06}" type="pres">
      <dgm:prSet presAssocID="{8CBD6357-7F57-4D19-9F90-EFE9AAE872EE}" presName="sibTrans" presStyleLbl="sibTrans1D1" presStyleIdx="5" presStyleCnt="6"/>
      <dgm:spPr/>
      <dgm:t>
        <a:bodyPr/>
        <a:lstStyle/>
        <a:p>
          <a:endParaRPr lang="en-GB"/>
        </a:p>
      </dgm:t>
    </dgm:pt>
    <dgm:pt modelId="{2BF64A83-A9E9-4E11-92D7-4C892AE139C4}" type="pres">
      <dgm:prSet presAssocID="{8CBD6357-7F57-4D19-9F90-EFE9AAE872EE}" presName="connectorText" presStyleLbl="sibTrans1D1" presStyleIdx="5" presStyleCnt="6"/>
      <dgm:spPr/>
      <dgm:t>
        <a:bodyPr/>
        <a:lstStyle/>
        <a:p>
          <a:endParaRPr lang="en-GB"/>
        </a:p>
      </dgm:t>
    </dgm:pt>
    <dgm:pt modelId="{FA3D5FEE-272E-4A9C-9A12-6EE7DB8C0C33}" type="pres">
      <dgm:prSet presAssocID="{EC8FB499-18A4-4BE9-AA5F-348E53AAABDF}" presName="node" presStyleLbl="node1" presStyleIdx="6" presStyleCnt="7" custLinFactX="23093" custLinFactNeighborX="100000" custLinFactNeighborY="-1095">
        <dgm:presLayoutVars>
          <dgm:bulletEnabled val="1"/>
        </dgm:presLayoutVars>
      </dgm:prSet>
      <dgm:spPr/>
      <dgm:t>
        <a:bodyPr/>
        <a:lstStyle/>
        <a:p>
          <a:endParaRPr lang="en-GB"/>
        </a:p>
      </dgm:t>
    </dgm:pt>
  </dgm:ptLst>
  <dgm:cxnLst>
    <dgm:cxn modelId="{9BF4A319-4FDB-4EED-B94A-28DCAD4F0DBC}" type="presOf" srcId="{B7139AA0-9F90-49B6-908B-17321EF6485F}" destId="{D1D1388C-2E60-47F9-B947-C3355EF03F02}" srcOrd="0" destOrd="0" presId="urn:microsoft.com/office/officeart/2005/8/layout/bProcess3"/>
    <dgm:cxn modelId="{65AA3483-6F56-4E92-964B-2C6DEB1DB3CB}" type="presOf" srcId="{E79C315A-C63F-4DB7-B56D-280287AD3342}" destId="{04035FAF-E5D7-4EF6-8D3D-654FDF7DAE6D}" srcOrd="0" destOrd="0" presId="urn:microsoft.com/office/officeart/2005/8/layout/bProcess3"/>
    <dgm:cxn modelId="{DACC8961-53C8-4533-B284-93C06CC6EB8B}" srcId="{CD149CA9-CD22-48A1-B1F4-A247442CF63E}" destId="{92B80895-FBDA-44BE-98A2-42FA697CD254}" srcOrd="2" destOrd="0" parTransId="{69C98E3C-73C7-46F4-BCA1-9FE77518D49C}" sibTransId="{5F37B101-2D59-4B10-A241-257662413B31}"/>
    <dgm:cxn modelId="{DEFE9BDC-CDEE-4735-B0B0-88B5E3F9AAE8}" srcId="{CD149CA9-CD22-48A1-B1F4-A247442CF63E}" destId="{6CA625DB-717E-483F-BF4C-6D7E82F78977}" srcOrd="3" destOrd="0" parTransId="{C96B9C08-AA8F-4AA8-B78E-2A7E3881787F}" sibTransId="{B7139AA0-9F90-49B6-908B-17321EF6485F}"/>
    <dgm:cxn modelId="{FED450E1-C4DA-4DCC-AE70-81D200CDBC17}" type="presOf" srcId="{0CD03E15-1734-4A02-8809-341783B46989}" destId="{CF34F3F9-A040-429F-BEAD-F4324F42A617}" srcOrd="0" destOrd="0" presId="urn:microsoft.com/office/officeart/2005/8/layout/bProcess3"/>
    <dgm:cxn modelId="{37A12B16-54E1-4E78-A92A-04C7EAD7A035}" type="presOf" srcId="{C4BDCDA2-9C39-41AF-A66C-959A969F60D9}" destId="{9623A8EC-6195-4181-988B-EEEA8B06EC53}" srcOrd="0" destOrd="0" presId="urn:microsoft.com/office/officeart/2005/8/layout/bProcess3"/>
    <dgm:cxn modelId="{8E165DCF-E061-4834-AA23-25B1123995E1}" srcId="{CD149CA9-CD22-48A1-B1F4-A247442CF63E}" destId="{EC8FB499-18A4-4BE9-AA5F-348E53AAABDF}" srcOrd="6" destOrd="0" parTransId="{A0270BF4-CF95-4EDA-8658-6F08A771B7DB}" sibTransId="{5E25CD6D-D535-4D28-B218-11F6D8AA5AFB}"/>
    <dgm:cxn modelId="{AE3B8093-AFEC-42C9-B6F3-42A07EA05C07}" srcId="{CD149CA9-CD22-48A1-B1F4-A247442CF63E}" destId="{C4BDCDA2-9C39-41AF-A66C-959A969F60D9}" srcOrd="0" destOrd="0" parTransId="{37A3FCCB-D718-44A9-89CF-E121C30ADC60}" sibTransId="{0CD03E15-1734-4A02-8809-341783B46989}"/>
    <dgm:cxn modelId="{C337ED95-A662-4C0A-A97C-7A0619914490}" type="presOf" srcId="{A88F8C21-6FBE-4E1B-B04B-D5E629C31DD8}" destId="{A04A73E2-72ED-4492-BB89-3A2B463E5182}" srcOrd="1" destOrd="0" presId="urn:microsoft.com/office/officeart/2005/8/layout/bProcess3"/>
    <dgm:cxn modelId="{E7B231EE-D495-4E35-B153-108E29F7C4B5}" type="presOf" srcId="{A88F8C21-6FBE-4E1B-B04B-D5E629C31DD8}" destId="{3138CBA7-09BB-4997-9522-6D100E50A569}" srcOrd="0" destOrd="0" presId="urn:microsoft.com/office/officeart/2005/8/layout/bProcess3"/>
    <dgm:cxn modelId="{0BEFB643-934A-4210-ACDA-6E47327DA2D3}" srcId="{CD149CA9-CD22-48A1-B1F4-A247442CF63E}" destId="{037077B7-74FD-4339-A1F6-5AE13A0B3AA2}" srcOrd="1" destOrd="0" parTransId="{7E87CAB1-5F2C-4EF9-BD13-470077693205}" sibTransId="{A88F8C21-6FBE-4E1B-B04B-D5E629C31DD8}"/>
    <dgm:cxn modelId="{3A68119C-FD00-4276-9D12-618D445571AF}" type="presOf" srcId="{7BD5AEAF-7028-4C08-94B1-A10F0022DD75}" destId="{B11E5CD9-9898-4FAB-AE9A-CE277E218225}" srcOrd="0" destOrd="0" presId="urn:microsoft.com/office/officeart/2005/8/layout/bProcess3"/>
    <dgm:cxn modelId="{E01EE6C2-4909-4A55-85FC-62F40B847653}" type="presOf" srcId="{0CD03E15-1734-4A02-8809-341783B46989}" destId="{A23D3E0E-7D7F-446C-B6D0-4C945C7DC2BB}" srcOrd="1" destOrd="0" presId="urn:microsoft.com/office/officeart/2005/8/layout/bProcess3"/>
    <dgm:cxn modelId="{48C572EE-50F3-4228-B38C-0DE7864829FF}" srcId="{CD149CA9-CD22-48A1-B1F4-A247442CF63E}" destId="{7BD5AEAF-7028-4C08-94B1-A10F0022DD75}" srcOrd="5" destOrd="0" parTransId="{003596C4-C20C-41D8-9E82-FE4767ACDD74}" sibTransId="{8CBD6357-7F57-4D19-9F90-EFE9AAE872EE}"/>
    <dgm:cxn modelId="{4E951F7C-B4C8-4A35-99CA-4323ECDB44EE}" type="presOf" srcId="{6CA625DB-717E-483F-BF4C-6D7E82F78977}" destId="{7BD88E03-0642-4FA3-B610-E27C8AEBD199}" srcOrd="0" destOrd="0" presId="urn:microsoft.com/office/officeart/2005/8/layout/bProcess3"/>
    <dgm:cxn modelId="{E8EDE51A-3B1E-4A85-816B-94194B6FAEB9}" srcId="{CD149CA9-CD22-48A1-B1F4-A247442CF63E}" destId="{E79C315A-C63F-4DB7-B56D-280287AD3342}" srcOrd="4" destOrd="0" parTransId="{A1ABF697-F757-419D-8A42-0EDA2FA854F2}" sibTransId="{26CC8E2F-F02D-4F04-BCC8-C0AB88BFDB2A}"/>
    <dgm:cxn modelId="{A687137F-5D98-4D5E-BB56-B0D532785978}" type="presOf" srcId="{5F37B101-2D59-4B10-A241-257662413B31}" destId="{791DF5E4-6411-49B5-8517-341BF021253F}" srcOrd="0" destOrd="0" presId="urn:microsoft.com/office/officeart/2005/8/layout/bProcess3"/>
    <dgm:cxn modelId="{1C02512F-A9EF-4BAC-9C21-2F36D5612547}" type="presOf" srcId="{B7139AA0-9F90-49B6-908B-17321EF6485F}" destId="{94ECC7CF-2CA3-4678-B504-4E17CFCD8276}" srcOrd="1" destOrd="0" presId="urn:microsoft.com/office/officeart/2005/8/layout/bProcess3"/>
    <dgm:cxn modelId="{B7CCACAC-1A80-482C-B9B9-C3ADE3D6E8D8}" type="presOf" srcId="{5F37B101-2D59-4B10-A241-257662413B31}" destId="{B13C778D-4D12-4F42-868A-9B6F0FE0896B}" srcOrd="1" destOrd="0" presId="urn:microsoft.com/office/officeart/2005/8/layout/bProcess3"/>
    <dgm:cxn modelId="{13503E14-A74F-4D86-969B-BFC4919EE469}" type="presOf" srcId="{26CC8E2F-F02D-4F04-BCC8-C0AB88BFDB2A}" destId="{F9EE98FE-A05B-4E57-A2AD-606B945FFD0B}" srcOrd="0" destOrd="0" presId="urn:microsoft.com/office/officeart/2005/8/layout/bProcess3"/>
    <dgm:cxn modelId="{D1FFD93C-41CC-4F44-87C4-CB4681AEAD9D}" type="presOf" srcId="{92B80895-FBDA-44BE-98A2-42FA697CD254}" destId="{262D4582-8BA6-439B-AC45-390DD9E0FEDF}" srcOrd="0" destOrd="0" presId="urn:microsoft.com/office/officeart/2005/8/layout/bProcess3"/>
    <dgm:cxn modelId="{C6A8C4E7-B6ED-4339-B28D-F95B6DC2D9C4}" type="presOf" srcId="{EC8FB499-18A4-4BE9-AA5F-348E53AAABDF}" destId="{FA3D5FEE-272E-4A9C-9A12-6EE7DB8C0C33}" srcOrd="0" destOrd="0" presId="urn:microsoft.com/office/officeart/2005/8/layout/bProcess3"/>
    <dgm:cxn modelId="{9039395C-BB3B-4466-A825-17E52EE3C190}" type="presOf" srcId="{8CBD6357-7F57-4D19-9F90-EFE9AAE872EE}" destId="{E9A57CC7-EF2F-4C4E-8172-E6D68ACFCC06}" srcOrd="0" destOrd="0" presId="urn:microsoft.com/office/officeart/2005/8/layout/bProcess3"/>
    <dgm:cxn modelId="{92880EA8-6221-4CDF-A452-D784A7DD75C2}" type="presOf" srcId="{8CBD6357-7F57-4D19-9F90-EFE9AAE872EE}" destId="{2BF64A83-A9E9-4E11-92D7-4C892AE139C4}" srcOrd="1" destOrd="0" presId="urn:microsoft.com/office/officeart/2005/8/layout/bProcess3"/>
    <dgm:cxn modelId="{7085192E-371B-40B9-BE32-89352F196330}" type="presOf" srcId="{CD149CA9-CD22-48A1-B1F4-A247442CF63E}" destId="{E06D8597-F128-40E1-83DF-EBC0E2F8D1E3}" srcOrd="0" destOrd="0" presId="urn:microsoft.com/office/officeart/2005/8/layout/bProcess3"/>
    <dgm:cxn modelId="{91875E85-7345-4E64-BDC2-02D5E91CCC1E}" type="presOf" srcId="{037077B7-74FD-4339-A1F6-5AE13A0B3AA2}" destId="{A08A25D1-01E5-49B6-ACA2-B9E759467997}" srcOrd="0" destOrd="0" presId="urn:microsoft.com/office/officeart/2005/8/layout/bProcess3"/>
    <dgm:cxn modelId="{AED10A89-02C6-4FE8-9046-32DE92DCA7B2}" type="presOf" srcId="{26CC8E2F-F02D-4F04-BCC8-C0AB88BFDB2A}" destId="{8F608CB9-C604-43B4-9F23-2665C2936FC3}" srcOrd="1" destOrd="0" presId="urn:microsoft.com/office/officeart/2005/8/layout/bProcess3"/>
    <dgm:cxn modelId="{96CA670F-8FAF-438E-BBA0-C6E768A30064}" type="presParOf" srcId="{E06D8597-F128-40E1-83DF-EBC0E2F8D1E3}" destId="{9623A8EC-6195-4181-988B-EEEA8B06EC53}" srcOrd="0" destOrd="0" presId="urn:microsoft.com/office/officeart/2005/8/layout/bProcess3"/>
    <dgm:cxn modelId="{A7DC34CE-7EA8-4EC6-94E2-85B853DCF19C}" type="presParOf" srcId="{E06D8597-F128-40E1-83DF-EBC0E2F8D1E3}" destId="{CF34F3F9-A040-429F-BEAD-F4324F42A617}" srcOrd="1" destOrd="0" presId="urn:microsoft.com/office/officeart/2005/8/layout/bProcess3"/>
    <dgm:cxn modelId="{A6C28EA4-2B02-49BF-B251-402D21CF3E2E}" type="presParOf" srcId="{CF34F3F9-A040-429F-BEAD-F4324F42A617}" destId="{A23D3E0E-7D7F-446C-B6D0-4C945C7DC2BB}" srcOrd="0" destOrd="0" presId="urn:microsoft.com/office/officeart/2005/8/layout/bProcess3"/>
    <dgm:cxn modelId="{6EC928F9-D971-427E-8C77-7726B959CA03}" type="presParOf" srcId="{E06D8597-F128-40E1-83DF-EBC0E2F8D1E3}" destId="{A08A25D1-01E5-49B6-ACA2-B9E759467997}" srcOrd="2" destOrd="0" presId="urn:microsoft.com/office/officeart/2005/8/layout/bProcess3"/>
    <dgm:cxn modelId="{984B0346-5424-4895-8A18-189D91999FC4}" type="presParOf" srcId="{E06D8597-F128-40E1-83DF-EBC0E2F8D1E3}" destId="{3138CBA7-09BB-4997-9522-6D100E50A569}" srcOrd="3" destOrd="0" presId="urn:microsoft.com/office/officeart/2005/8/layout/bProcess3"/>
    <dgm:cxn modelId="{03693771-F94E-4E72-B94F-3B287A8B9594}" type="presParOf" srcId="{3138CBA7-09BB-4997-9522-6D100E50A569}" destId="{A04A73E2-72ED-4492-BB89-3A2B463E5182}" srcOrd="0" destOrd="0" presId="urn:microsoft.com/office/officeart/2005/8/layout/bProcess3"/>
    <dgm:cxn modelId="{BECA0D39-8655-47B2-A3C4-4F4022E1262D}" type="presParOf" srcId="{E06D8597-F128-40E1-83DF-EBC0E2F8D1E3}" destId="{262D4582-8BA6-439B-AC45-390DD9E0FEDF}" srcOrd="4" destOrd="0" presId="urn:microsoft.com/office/officeart/2005/8/layout/bProcess3"/>
    <dgm:cxn modelId="{0CF4940C-3523-4096-80A2-5E351839D8A9}" type="presParOf" srcId="{E06D8597-F128-40E1-83DF-EBC0E2F8D1E3}" destId="{791DF5E4-6411-49B5-8517-341BF021253F}" srcOrd="5" destOrd="0" presId="urn:microsoft.com/office/officeart/2005/8/layout/bProcess3"/>
    <dgm:cxn modelId="{FC475A78-BF49-490F-BC47-762BD4FB0B9F}" type="presParOf" srcId="{791DF5E4-6411-49B5-8517-341BF021253F}" destId="{B13C778D-4D12-4F42-868A-9B6F0FE0896B}" srcOrd="0" destOrd="0" presId="urn:microsoft.com/office/officeart/2005/8/layout/bProcess3"/>
    <dgm:cxn modelId="{A74450B8-87F4-4FB3-B2E0-402CC562A06A}" type="presParOf" srcId="{E06D8597-F128-40E1-83DF-EBC0E2F8D1E3}" destId="{7BD88E03-0642-4FA3-B610-E27C8AEBD199}" srcOrd="6" destOrd="0" presId="urn:microsoft.com/office/officeart/2005/8/layout/bProcess3"/>
    <dgm:cxn modelId="{DBA2652A-B197-4942-8A92-174F7510BD60}" type="presParOf" srcId="{E06D8597-F128-40E1-83DF-EBC0E2F8D1E3}" destId="{D1D1388C-2E60-47F9-B947-C3355EF03F02}" srcOrd="7" destOrd="0" presId="urn:microsoft.com/office/officeart/2005/8/layout/bProcess3"/>
    <dgm:cxn modelId="{65812A7C-B863-4D1F-A69B-2D617183B4F2}" type="presParOf" srcId="{D1D1388C-2E60-47F9-B947-C3355EF03F02}" destId="{94ECC7CF-2CA3-4678-B504-4E17CFCD8276}" srcOrd="0" destOrd="0" presId="urn:microsoft.com/office/officeart/2005/8/layout/bProcess3"/>
    <dgm:cxn modelId="{45AE23CB-970F-404D-AE50-41C0792459ED}" type="presParOf" srcId="{E06D8597-F128-40E1-83DF-EBC0E2F8D1E3}" destId="{04035FAF-E5D7-4EF6-8D3D-654FDF7DAE6D}" srcOrd="8" destOrd="0" presId="urn:microsoft.com/office/officeart/2005/8/layout/bProcess3"/>
    <dgm:cxn modelId="{2FD88A90-CCDF-4B7B-89F1-1BB51F5D7227}" type="presParOf" srcId="{E06D8597-F128-40E1-83DF-EBC0E2F8D1E3}" destId="{F9EE98FE-A05B-4E57-A2AD-606B945FFD0B}" srcOrd="9" destOrd="0" presId="urn:microsoft.com/office/officeart/2005/8/layout/bProcess3"/>
    <dgm:cxn modelId="{B47C1532-DFEB-408F-965C-69FA03BF90EE}" type="presParOf" srcId="{F9EE98FE-A05B-4E57-A2AD-606B945FFD0B}" destId="{8F608CB9-C604-43B4-9F23-2665C2936FC3}" srcOrd="0" destOrd="0" presId="urn:microsoft.com/office/officeart/2005/8/layout/bProcess3"/>
    <dgm:cxn modelId="{99624C38-DCE5-4670-828A-EF80E653069E}" type="presParOf" srcId="{E06D8597-F128-40E1-83DF-EBC0E2F8D1E3}" destId="{B11E5CD9-9898-4FAB-AE9A-CE277E218225}" srcOrd="10" destOrd="0" presId="urn:microsoft.com/office/officeart/2005/8/layout/bProcess3"/>
    <dgm:cxn modelId="{F1E5BE94-3223-4E3A-A100-BA88D130AA99}" type="presParOf" srcId="{E06D8597-F128-40E1-83DF-EBC0E2F8D1E3}" destId="{E9A57CC7-EF2F-4C4E-8172-E6D68ACFCC06}" srcOrd="11" destOrd="0" presId="urn:microsoft.com/office/officeart/2005/8/layout/bProcess3"/>
    <dgm:cxn modelId="{2AB4F05F-0959-4735-9037-814B0A1D5DFF}" type="presParOf" srcId="{E9A57CC7-EF2F-4C4E-8172-E6D68ACFCC06}" destId="{2BF64A83-A9E9-4E11-92D7-4C892AE139C4}" srcOrd="0" destOrd="0" presId="urn:microsoft.com/office/officeart/2005/8/layout/bProcess3"/>
    <dgm:cxn modelId="{A2DB90A0-FD03-4401-BF08-01BB57158A9B}" type="presParOf" srcId="{E06D8597-F128-40E1-83DF-EBC0E2F8D1E3}" destId="{FA3D5FEE-272E-4A9C-9A12-6EE7DB8C0C33}" srcOrd="12"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41D5866-5443-4AA7-8A4C-C011C01A86CF}" type="doc">
      <dgm:prSet loTypeId="urn:microsoft.com/office/officeart/2005/8/layout/process5" loCatId="process" qsTypeId="urn:microsoft.com/office/officeart/2005/8/quickstyle/simple1" qsCatId="simple" csTypeId="urn:microsoft.com/office/officeart/2005/8/colors/accent1_2" csCatId="accent1" phldr="1"/>
      <dgm:spPr/>
    </dgm:pt>
    <dgm:pt modelId="{8D40C3DA-AA9F-4F95-BDDA-C929531EF9C5}">
      <dgm:prSet phldrT="[Text]" custT="1"/>
      <dgm:spPr/>
      <dgm:t>
        <a:bodyPr/>
        <a:lstStyle/>
        <a:p>
          <a:r>
            <a:rPr lang="en-IN" sz="2400" dirty="0">
              <a:solidFill>
                <a:schemeClr val="tx1"/>
              </a:solidFill>
            </a:rPr>
            <a:t>Select business model based </a:t>
          </a:r>
          <a:r>
            <a:rPr lang="en-IN" sz="2400">
              <a:solidFill>
                <a:schemeClr val="tx1"/>
              </a:solidFill>
            </a:rPr>
            <a:t>on priorities</a:t>
          </a:r>
          <a:endParaRPr lang="en-IN" sz="2400" b="1" dirty="0">
            <a:solidFill>
              <a:schemeClr val="tx1"/>
            </a:solidFill>
          </a:endParaRPr>
        </a:p>
      </dgm:t>
    </dgm:pt>
    <dgm:pt modelId="{9D8FDE87-3E71-44FA-AF34-D95FECF0D379}" type="parTrans" cxnId="{D0D09CC2-D5DF-4C9F-BD49-6850588C4FD1}">
      <dgm:prSet/>
      <dgm:spPr/>
      <dgm:t>
        <a:bodyPr/>
        <a:lstStyle/>
        <a:p>
          <a:endParaRPr lang="en-IN" sz="2400">
            <a:solidFill>
              <a:schemeClr val="tx1"/>
            </a:solidFill>
          </a:endParaRPr>
        </a:p>
      </dgm:t>
    </dgm:pt>
    <dgm:pt modelId="{E7172612-94C0-4163-8D9D-5BD6AEB4D787}" type="sibTrans" cxnId="{D0D09CC2-D5DF-4C9F-BD49-6850588C4FD1}">
      <dgm:prSet custT="1"/>
      <dgm:spPr/>
      <dgm:t>
        <a:bodyPr/>
        <a:lstStyle/>
        <a:p>
          <a:endParaRPr lang="en-IN" sz="2400">
            <a:solidFill>
              <a:schemeClr val="tx1"/>
            </a:solidFill>
          </a:endParaRPr>
        </a:p>
      </dgm:t>
    </dgm:pt>
    <dgm:pt modelId="{783AF519-1F4A-4FE9-BAB0-8C2DF951F0CD}">
      <dgm:prSet custT="1"/>
      <dgm:spPr>
        <a:solidFill>
          <a:schemeClr val="accent1">
            <a:lumMod val="40000"/>
            <a:lumOff val="60000"/>
          </a:schemeClr>
        </a:solidFill>
      </dgm:spPr>
      <dgm:t>
        <a:bodyPr/>
        <a:lstStyle/>
        <a:p>
          <a:r>
            <a:rPr lang="en-IN" sz="2400" dirty="0">
              <a:solidFill>
                <a:schemeClr val="tx1"/>
              </a:solidFill>
            </a:rPr>
            <a:t>Input</a:t>
          </a:r>
          <a:r>
            <a:rPr lang="en-IN" sz="2400" baseline="0" dirty="0">
              <a:solidFill>
                <a:schemeClr val="tx1"/>
              </a:solidFill>
            </a:rPr>
            <a:t> </a:t>
          </a:r>
          <a:r>
            <a:rPr lang="en-IN" sz="2400" b="1" baseline="0" dirty="0">
              <a:solidFill>
                <a:schemeClr val="tx1"/>
              </a:solidFill>
            </a:rPr>
            <a:t>target consumer data</a:t>
          </a:r>
          <a:endParaRPr lang="en-IN" sz="2400" b="1" dirty="0">
            <a:solidFill>
              <a:schemeClr val="tx1"/>
            </a:solidFill>
          </a:endParaRPr>
        </a:p>
      </dgm:t>
    </dgm:pt>
    <dgm:pt modelId="{9EF608DD-0AF1-498E-92B2-09473A3C77C6}" type="parTrans" cxnId="{5AA91D33-FC3A-4821-870D-4C509B49E06B}">
      <dgm:prSet/>
      <dgm:spPr/>
      <dgm:t>
        <a:bodyPr/>
        <a:lstStyle/>
        <a:p>
          <a:endParaRPr lang="en-IN" sz="2400">
            <a:solidFill>
              <a:schemeClr val="tx1"/>
            </a:solidFill>
          </a:endParaRPr>
        </a:p>
      </dgm:t>
    </dgm:pt>
    <dgm:pt modelId="{EF75B408-AAB0-4E55-A2FE-62A3047B2C3F}" type="sibTrans" cxnId="{5AA91D33-FC3A-4821-870D-4C509B49E06B}">
      <dgm:prSet custT="1"/>
      <dgm:spPr/>
      <dgm:t>
        <a:bodyPr/>
        <a:lstStyle/>
        <a:p>
          <a:endParaRPr lang="en-IN" sz="2400">
            <a:solidFill>
              <a:schemeClr val="tx1"/>
            </a:solidFill>
          </a:endParaRPr>
        </a:p>
      </dgm:t>
    </dgm:pt>
    <dgm:pt modelId="{4FF2C306-9E03-4E0F-9C21-6B4A063C37C6}">
      <dgm:prSet custT="1"/>
      <dgm:spPr>
        <a:solidFill>
          <a:schemeClr val="accent1">
            <a:lumMod val="40000"/>
            <a:lumOff val="60000"/>
          </a:schemeClr>
        </a:solidFill>
      </dgm:spPr>
      <dgm:t>
        <a:bodyPr/>
        <a:lstStyle/>
        <a:p>
          <a:r>
            <a:rPr lang="en-IN" sz="2400" dirty="0">
              <a:solidFill>
                <a:schemeClr val="tx1"/>
              </a:solidFill>
            </a:rPr>
            <a:t>Output: </a:t>
          </a:r>
          <a:r>
            <a:rPr lang="en-IN" sz="2400" b="1" dirty="0">
              <a:solidFill>
                <a:schemeClr val="tx1"/>
              </a:solidFill>
            </a:rPr>
            <a:t>Techno-commercial results</a:t>
          </a:r>
        </a:p>
      </dgm:t>
    </dgm:pt>
    <dgm:pt modelId="{A6195472-8ACC-487B-BB8C-B6A06D168EC9}" type="parTrans" cxnId="{E2C96268-C1F6-41B0-80AF-B9A0947404C1}">
      <dgm:prSet/>
      <dgm:spPr/>
      <dgm:t>
        <a:bodyPr/>
        <a:lstStyle/>
        <a:p>
          <a:endParaRPr lang="en-IN" sz="2400">
            <a:solidFill>
              <a:schemeClr val="tx1"/>
            </a:solidFill>
          </a:endParaRPr>
        </a:p>
      </dgm:t>
    </dgm:pt>
    <dgm:pt modelId="{11803AD5-3860-4367-8BEE-227020BE073E}" type="sibTrans" cxnId="{E2C96268-C1F6-41B0-80AF-B9A0947404C1}">
      <dgm:prSet/>
      <dgm:spPr/>
      <dgm:t>
        <a:bodyPr/>
        <a:lstStyle/>
        <a:p>
          <a:endParaRPr lang="en-IN" sz="2400">
            <a:solidFill>
              <a:schemeClr val="tx1"/>
            </a:solidFill>
          </a:endParaRPr>
        </a:p>
      </dgm:t>
    </dgm:pt>
    <dgm:pt modelId="{EEE51F5C-8793-4047-AE42-5855FEAF00A2}">
      <dgm:prSet phldrT="[Text]" custT="1"/>
      <dgm:spPr/>
      <dgm:t>
        <a:bodyPr/>
        <a:lstStyle/>
        <a:p>
          <a:r>
            <a:rPr lang="en-IN" sz="2400" dirty="0">
              <a:solidFill>
                <a:schemeClr val="tx1"/>
              </a:solidFill>
            </a:rPr>
            <a:t>Choose </a:t>
          </a:r>
          <a:r>
            <a:rPr lang="en-IN" sz="2400" b="1" dirty="0">
              <a:solidFill>
                <a:schemeClr val="tx1"/>
              </a:solidFill>
            </a:rPr>
            <a:t>objective</a:t>
          </a:r>
        </a:p>
      </dgm:t>
    </dgm:pt>
    <dgm:pt modelId="{94E1DC65-B59D-41D4-999D-3E7298E6D238}" type="parTrans" cxnId="{4E8BFFE0-D330-4D3C-9034-2A0A63288294}">
      <dgm:prSet/>
      <dgm:spPr/>
      <dgm:t>
        <a:bodyPr/>
        <a:lstStyle/>
        <a:p>
          <a:endParaRPr lang="en-IN" sz="2400">
            <a:solidFill>
              <a:schemeClr val="tx1"/>
            </a:solidFill>
          </a:endParaRPr>
        </a:p>
      </dgm:t>
    </dgm:pt>
    <dgm:pt modelId="{3AEE3838-C2AA-429C-923F-3B6BD88F54E0}" type="sibTrans" cxnId="{4E8BFFE0-D330-4D3C-9034-2A0A63288294}">
      <dgm:prSet custT="1"/>
      <dgm:spPr/>
      <dgm:t>
        <a:bodyPr/>
        <a:lstStyle/>
        <a:p>
          <a:endParaRPr lang="en-IN" sz="2400">
            <a:solidFill>
              <a:schemeClr val="tx1"/>
            </a:solidFill>
          </a:endParaRPr>
        </a:p>
      </dgm:t>
    </dgm:pt>
    <dgm:pt modelId="{27CC8405-361D-40FC-9798-6B18ED5286FD}">
      <dgm:prSet custT="1"/>
      <dgm:spPr/>
      <dgm:t>
        <a:bodyPr/>
        <a:lstStyle/>
        <a:p>
          <a:r>
            <a:rPr lang="en-IN" sz="2400" dirty="0">
              <a:solidFill>
                <a:schemeClr val="tx1"/>
              </a:solidFill>
            </a:rPr>
            <a:t>Output: </a:t>
          </a:r>
          <a:r>
            <a:rPr lang="en-IN" sz="2400" b="1" dirty="0">
              <a:solidFill>
                <a:schemeClr val="tx1"/>
              </a:solidFill>
            </a:rPr>
            <a:t>Business models</a:t>
          </a:r>
        </a:p>
      </dgm:t>
    </dgm:pt>
    <dgm:pt modelId="{E414124A-A199-4BCF-924A-90561CEBAED5}" type="parTrans" cxnId="{28607BCE-8256-4DC6-A4F2-54E28D2261B4}">
      <dgm:prSet/>
      <dgm:spPr/>
      <dgm:t>
        <a:bodyPr/>
        <a:lstStyle/>
        <a:p>
          <a:endParaRPr lang="en-IN" sz="2400">
            <a:solidFill>
              <a:schemeClr val="tx1"/>
            </a:solidFill>
          </a:endParaRPr>
        </a:p>
      </dgm:t>
    </dgm:pt>
    <dgm:pt modelId="{63FD9011-6660-4093-9300-73FA3AE08E54}" type="sibTrans" cxnId="{28607BCE-8256-4DC6-A4F2-54E28D2261B4}">
      <dgm:prSet custT="1"/>
      <dgm:spPr/>
      <dgm:t>
        <a:bodyPr/>
        <a:lstStyle/>
        <a:p>
          <a:endParaRPr lang="en-IN" sz="2400">
            <a:solidFill>
              <a:schemeClr val="tx1"/>
            </a:solidFill>
          </a:endParaRPr>
        </a:p>
      </dgm:t>
    </dgm:pt>
    <dgm:pt modelId="{7B16C300-B167-41FB-9405-366B3B08B22F}" type="pres">
      <dgm:prSet presAssocID="{541D5866-5443-4AA7-8A4C-C011C01A86CF}" presName="diagram" presStyleCnt="0">
        <dgm:presLayoutVars>
          <dgm:dir/>
          <dgm:resizeHandles val="exact"/>
        </dgm:presLayoutVars>
      </dgm:prSet>
      <dgm:spPr/>
    </dgm:pt>
    <dgm:pt modelId="{0FA4C279-DBFE-40EF-ACD8-FB555BE9EEF1}" type="pres">
      <dgm:prSet presAssocID="{EEE51F5C-8793-4047-AE42-5855FEAF00A2}" presName="node" presStyleLbl="node1" presStyleIdx="0" presStyleCnt="5">
        <dgm:presLayoutVars>
          <dgm:bulletEnabled val="1"/>
        </dgm:presLayoutVars>
      </dgm:prSet>
      <dgm:spPr/>
      <dgm:t>
        <a:bodyPr/>
        <a:lstStyle/>
        <a:p>
          <a:endParaRPr lang="en-GB"/>
        </a:p>
      </dgm:t>
    </dgm:pt>
    <dgm:pt modelId="{D03A7CA1-43B0-4BA3-B1AB-E86A69C06CA9}" type="pres">
      <dgm:prSet presAssocID="{3AEE3838-C2AA-429C-923F-3B6BD88F54E0}" presName="sibTrans" presStyleLbl="sibTrans2D1" presStyleIdx="0" presStyleCnt="4"/>
      <dgm:spPr/>
      <dgm:t>
        <a:bodyPr/>
        <a:lstStyle/>
        <a:p>
          <a:endParaRPr lang="en-GB"/>
        </a:p>
      </dgm:t>
    </dgm:pt>
    <dgm:pt modelId="{5ABA798E-3B28-48B4-B5C5-D620F8043DFF}" type="pres">
      <dgm:prSet presAssocID="{3AEE3838-C2AA-429C-923F-3B6BD88F54E0}" presName="connectorText" presStyleLbl="sibTrans2D1" presStyleIdx="0" presStyleCnt="4"/>
      <dgm:spPr/>
      <dgm:t>
        <a:bodyPr/>
        <a:lstStyle/>
        <a:p>
          <a:endParaRPr lang="en-GB"/>
        </a:p>
      </dgm:t>
    </dgm:pt>
    <dgm:pt modelId="{2A54CEE4-318E-4699-8AC1-E288F2669FC5}" type="pres">
      <dgm:prSet presAssocID="{27CC8405-361D-40FC-9798-6B18ED5286FD}" presName="node" presStyleLbl="node1" presStyleIdx="1" presStyleCnt="5">
        <dgm:presLayoutVars>
          <dgm:bulletEnabled val="1"/>
        </dgm:presLayoutVars>
      </dgm:prSet>
      <dgm:spPr/>
      <dgm:t>
        <a:bodyPr/>
        <a:lstStyle/>
        <a:p>
          <a:endParaRPr lang="en-GB"/>
        </a:p>
      </dgm:t>
    </dgm:pt>
    <dgm:pt modelId="{EEAFD7E5-948F-46A8-94D1-CBDF3003C2B3}" type="pres">
      <dgm:prSet presAssocID="{63FD9011-6660-4093-9300-73FA3AE08E54}" presName="sibTrans" presStyleLbl="sibTrans2D1" presStyleIdx="1" presStyleCnt="4"/>
      <dgm:spPr/>
      <dgm:t>
        <a:bodyPr/>
        <a:lstStyle/>
        <a:p>
          <a:endParaRPr lang="en-GB"/>
        </a:p>
      </dgm:t>
    </dgm:pt>
    <dgm:pt modelId="{A599852E-4072-49D9-A8C2-60A0EF41EBA6}" type="pres">
      <dgm:prSet presAssocID="{63FD9011-6660-4093-9300-73FA3AE08E54}" presName="connectorText" presStyleLbl="sibTrans2D1" presStyleIdx="1" presStyleCnt="4"/>
      <dgm:spPr/>
      <dgm:t>
        <a:bodyPr/>
        <a:lstStyle/>
        <a:p>
          <a:endParaRPr lang="en-GB"/>
        </a:p>
      </dgm:t>
    </dgm:pt>
    <dgm:pt modelId="{2EA4B6AC-F5FE-4947-806F-C8126D3CC133}" type="pres">
      <dgm:prSet presAssocID="{8D40C3DA-AA9F-4F95-BDDA-C929531EF9C5}" presName="node" presStyleLbl="node1" presStyleIdx="2" presStyleCnt="5">
        <dgm:presLayoutVars>
          <dgm:bulletEnabled val="1"/>
        </dgm:presLayoutVars>
      </dgm:prSet>
      <dgm:spPr/>
      <dgm:t>
        <a:bodyPr/>
        <a:lstStyle/>
        <a:p>
          <a:endParaRPr lang="en-GB"/>
        </a:p>
      </dgm:t>
    </dgm:pt>
    <dgm:pt modelId="{09DB20DC-F835-46AC-9347-1594FD734C18}" type="pres">
      <dgm:prSet presAssocID="{E7172612-94C0-4163-8D9D-5BD6AEB4D787}" presName="sibTrans" presStyleLbl="sibTrans2D1" presStyleIdx="2" presStyleCnt="4"/>
      <dgm:spPr/>
      <dgm:t>
        <a:bodyPr/>
        <a:lstStyle/>
        <a:p>
          <a:endParaRPr lang="en-GB"/>
        </a:p>
      </dgm:t>
    </dgm:pt>
    <dgm:pt modelId="{842A18F6-0FD0-4EA3-9BB2-F8E19A7B9CA2}" type="pres">
      <dgm:prSet presAssocID="{E7172612-94C0-4163-8D9D-5BD6AEB4D787}" presName="connectorText" presStyleLbl="sibTrans2D1" presStyleIdx="2" presStyleCnt="4"/>
      <dgm:spPr/>
      <dgm:t>
        <a:bodyPr/>
        <a:lstStyle/>
        <a:p>
          <a:endParaRPr lang="en-GB"/>
        </a:p>
      </dgm:t>
    </dgm:pt>
    <dgm:pt modelId="{AFF56720-9C96-4757-BD7C-5CB9E51F09A1}" type="pres">
      <dgm:prSet presAssocID="{783AF519-1F4A-4FE9-BAB0-8C2DF951F0CD}" presName="node" presStyleLbl="node1" presStyleIdx="3" presStyleCnt="5">
        <dgm:presLayoutVars>
          <dgm:bulletEnabled val="1"/>
        </dgm:presLayoutVars>
      </dgm:prSet>
      <dgm:spPr/>
      <dgm:t>
        <a:bodyPr/>
        <a:lstStyle/>
        <a:p>
          <a:endParaRPr lang="en-GB"/>
        </a:p>
      </dgm:t>
    </dgm:pt>
    <dgm:pt modelId="{AF2CE73B-049C-4555-A9F7-39C1995A1EE4}" type="pres">
      <dgm:prSet presAssocID="{EF75B408-AAB0-4E55-A2FE-62A3047B2C3F}" presName="sibTrans" presStyleLbl="sibTrans2D1" presStyleIdx="3" presStyleCnt="4"/>
      <dgm:spPr/>
      <dgm:t>
        <a:bodyPr/>
        <a:lstStyle/>
        <a:p>
          <a:endParaRPr lang="en-GB"/>
        </a:p>
      </dgm:t>
    </dgm:pt>
    <dgm:pt modelId="{019CE6D2-FCB5-4E7D-8E45-F7A8BD03CAE5}" type="pres">
      <dgm:prSet presAssocID="{EF75B408-AAB0-4E55-A2FE-62A3047B2C3F}" presName="connectorText" presStyleLbl="sibTrans2D1" presStyleIdx="3" presStyleCnt="4"/>
      <dgm:spPr/>
      <dgm:t>
        <a:bodyPr/>
        <a:lstStyle/>
        <a:p>
          <a:endParaRPr lang="en-GB"/>
        </a:p>
      </dgm:t>
    </dgm:pt>
    <dgm:pt modelId="{859DFF44-A899-4626-BE32-5AE25D80D3E2}" type="pres">
      <dgm:prSet presAssocID="{4FF2C306-9E03-4E0F-9C21-6B4A063C37C6}" presName="node" presStyleLbl="node1" presStyleIdx="4" presStyleCnt="5">
        <dgm:presLayoutVars>
          <dgm:bulletEnabled val="1"/>
        </dgm:presLayoutVars>
      </dgm:prSet>
      <dgm:spPr/>
      <dgm:t>
        <a:bodyPr/>
        <a:lstStyle/>
        <a:p>
          <a:endParaRPr lang="en-GB"/>
        </a:p>
      </dgm:t>
    </dgm:pt>
  </dgm:ptLst>
  <dgm:cxnLst>
    <dgm:cxn modelId="{E0F25F44-B5F3-4E3D-90A3-4E3842DD36DA}" type="presOf" srcId="{E7172612-94C0-4163-8D9D-5BD6AEB4D787}" destId="{842A18F6-0FD0-4EA3-9BB2-F8E19A7B9CA2}" srcOrd="1" destOrd="0" presId="urn:microsoft.com/office/officeart/2005/8/layout/process5"/>
    <dgm:cxn modelId="{5911E1F0-3886-4862-8C0A-11582E2DF6E1}" type="presOf" srcId="{8D40C3DA-AA9F-4F95-BDDA-C929531EF9C5}" destId="{2EA4B6AC-F5FE-4947-806F-C8126D3CC133}" srcOrd="0" destOrd="0" presId="urn:microsoft.com/office/officeart/2005/8/layout/process5"/>
    <dgm:cxn modelId="{B053C4E7-A564-44D7-8DF4-22B3CCBA1DAA}" type="presOf" srcId="{E7172612-94C0-4163-8D9D-5BD6AEB4D787}" destId="{09DB20DC-F835-46AC-9347-1594FD734C18}" srcOrd="0" destOrd="0" presId="urn:microsoft.com/office/officeart/2005/8/layout/process5"/>
    <dgm:cxn modelId="{A12DB009-4029-4034-A074-1D2642C73E68}" type="presOf" srcId="{4FF2C306-9E03-4E0F-9C21-6B4A063C37C6}" destId="{859DFF44-A899-4626-BE32-5AE25D80D3E2}" srcOrd="0" destOrd="0" presId="urn:microsoft.com/office/officeart/2005/8/layout/process5"/>
    <dgm:cxn modelId="{80EFE9CB-E43C-4507-9F44-D9018E2CB7F3}" type="presOf" srcId="{27CC8405-361D-40FC-9798-6B18ED5286FD}" destId="{2A54CEE4-318E-4699-8AC1-E288F2669FC5}" srcOrd="0" destOrd="0" presId="urn:microsoft.com/office/officeart/2005/8/layout/process5"/>
    <dgm:cxn modelId="{82C78E72-DB0C-4917-A558-E3AB0ED3B3E8}" type="presOf" srcId="{783AF519-1F4A-4FE9-BAB0-8C2DF951F0CD}" destId="{AFF56720-9C96-4757-BD7C-5CB9E51F09A1}" srcOrd="0" destOrd="0" presId="urn:microsoft.com/office/officeart/2005/8/layout/process5"/>
    <dgm:cxn modelId="{01CD66E4-5D52-4908-A03B-AB3D3DCD2D39}" type="presOf" srcId="{541D5866-5443-4AA7-8A4C-C011C01A86CF}" destId="{7B16C300-B167-41FB-9405-366B3B08B22F}" srcOrd="0" destOrd="0" presId="urn:microsoft.com/office/officeart/2005/8/layout/process5"/>
    <dgm:cxn modelId="{E2C96268-C1F6-41B0-80AF-B9A0947404C1}" srcId="{541D5866-5443-4AA7-8A4C-C011C01A86CF}" destId="{4FF2C306-9E03-4E0F-9C21-6B4A063C37C6}" srcOrd="4" destOrd="0" parTransId="{A6195472-8ACC-487B-BB8C-B6A06D168EC9}" sibTransId="{11803AD5-3860-4367-8BEE-227020BE073E}"/>
    <dgm:cxn modelId="{28607BCE-8256-4DC6-A4F2-54E28D2261B4}" srcId="{541D5866-5443-4AA7-8A4C-C011C01A86CF}" destId="{27CC8405-361D-40FC-9798-6B18ED5286FD}" srcOrd="1" destOrd="0" parTransId="{E414124A-A199-4BCF-924A-90561CEBAED5}" sibTransId="{63FD9011-6660-4093-9300-73FA3AE08E54}"/>
    <dgm:cxn modelId="{3EC0A756-A8CF-49AB-ADD0-509B98770843}" type="presOf" srcId="{63FD9011-6660-4093-9300-73FA3AE08E54}" destId="{EEAFD7E5-948F-46A8-94D1-CBDF3003C2B3}" srcOrd="0" destOrd="0" presId="urn:microsoft.com/office/officeart/2005/8/layout/process5"/>
    <dgm:cxn modelId="{6B223FBA-2197-4E1B-AA96-35B83B325517}" type="presOf" srcId="{EF75B408-AAB0-4E55-A2FE-62A3047B2C3F}" destId="{019CE6D2-FCB5-4E7D-8E45-F7A8BD03CAE5}" srcOrd="1" destOrd="0" presId="urn:microsoft.com/office/officeart/2005/8/layout/process5"/>
    <dgm:cxn modelId="{4DF0CCB2-28CF-4D3B-A142-DD34DC6A59F3}" type="presOf" srcId="{3AEE3838-C2AA-429C-923F-3B6BD88F54E0}" destId="{D03A7CA1-43B0-4BA3-B1AB-E86A69C06CA9}" srcOrd="0" destOrd="0" presId="urn:microsoft.com/office/officeart/2005/8/layout/process5"/>
    <dgm:cxn modelId="{0F6DF21C-0B4F-4B96-A138-A4A995B7C267}" type="presOf" srcId="{3AEE3838-C2AA-429C-923F-3B6BD88F54E0}" destId="{5ABA798E-3B28-48B4-B5C5-D620F8043DFF}" srcOrd="1" destOrd="0" presId="urn:microsoft.com/office/officeart/2005/8/layout/process5"/>
    <dgm:cxn modelId="{4E8BFFE0-D330-4D3C-9034-2A0A63288294}" srcId="{541D5866-5443-4AA7-8A4C-C011C01A86CF}" destId="{EEE51F5C-8793-4047-AE42-5855FEAF00A2}" srcOrd="0" destOrd="0" parTransId="{94E1DC65-B59D-41D4-999D-3E7298E6D238}" sibTransId="{3AEE3838-C2AA-429C-923F-3B6BD88F54E0}"/>
    <dgm:cxn modelId="{30CA501C-6E02-4622-9B0C-519A31E1F8ED}" type="presOf" srcId="{EF75B408-AAB0-4E55-A2FE-62A3047B2C3F}" destId="{AF2CE73B-049C-4555-A9F7-39C1995A1EE4}" srcOrd="0" destOrd="0" presId="urn:microsoft.com/office/officeart/2005/8/layout/process5"/>
    <dgm:cxn modelId="{5AA91D33-FC3A-4821-870D-4C509B49E06B}" srcId="{541D5866-5443-4AA7-8A4C-C011C01A86CF}" destId="{783AF519-1F4A-4FE9-BAB0-8C2DF951F0CD}" srcOrd="3" destOrd="0" parTransId="{9EF608DD-0AF1-498E-92B2-09473A3C77C6}" sibTransId="{EF75B408-AAB0-4E55-A2FE-62A3047B2C3F}"/>
    <dgm:cxn modelId="{D0D09CC2-D5DF-4C9F-BD49-6850588C4FD1}" srcId="{541D5866-5443-4AA7-8A4C-C011C01A86CF}" destId="{8D40C3DA-AA9F-4F95-BDDA-C929531EF9C5}" srcOrd="2" destOrd="0" parTransId="{9D8FDE87-3E71-44FA-AF34-D95FECF0D379}" sibTransId="{E7172612-94C0-4163-8D9D-5BD6AEB4D787}"/>
    <dgm:cxn modelId="{805B2455-13A9-4C93-917C-0D4651A44445}" type="presOf" srcId="{63FD9011-6660-4093-9300-73FA3AE08E54}" destId="{A599852E-4072-49D9-A8C2-60A0EF41EBA6}" srcOrd="1" destOrd="0" presId="urn:microsoft.com/office/officeart/2005/8/layout/process5"/>
    <dgm:cxn modelId="{9B7E4FF8-D075-4173-8ECE-34821059F87A}" type="presOf" srcId="{EEE51F5C-8793-4047-AE42-5855FEAF00A2}" destId="{0FA4C279-DBFE-40EF-ACD8-FB555BE9EEF1}" srcOrd="0" destOrd="0" presId="urn:microsoft.com/office/officeart/2005/8/layout/process5"/>
    <dgm:cxn modelId="{7743932D-5D47-4D4C-B5BC-B65BD0063ADD}" type="presParOf" srcId="{7B16C300-B167-41FB-9405-366B3B08B22F}" destId="{0FA4C279-DBFE-40EF-ACD8-FB555BE9EEF1}" srcOrd="0" destOrd="0" presId="urn:microsoft.com/office/officeart/2005/8/layout/process5"/>
    <dgm:cxn modelId="{8DADD747-A9E1-4757-B05E-733469D0F37B}" type="presParOf" srcId="{7B16C300-B167-41FB-9405-366B3B08B22F}" destId="{D03A7CA1-43B0-4BA3-B1AB-E86A69C06CA9}" srcOrd="1" destOrd="0" presId="urn:microsoft.com/office/officeart/2005/8/layout/process5"/>
    <dgm:cxn modelId="{4AA59207-1B6D-42B1-9741-C38D08DADE32}" type="presParOf" srcId="{D03A7CA1-43B0-4BA3-B1AB-E86A69C06CA9}" destId="{5ABA798E-3B28-48B4-B5C5-D620F8043DFF}" srcOrd="0" destOrd="0" presId="urn:microsoft.com/office/officeart/2005/8/layout/process5"/>
    <dgm:cxn modelId="{7035BED9-EE40-45D2-A04C-B64C18FF29FF}" type="presParOf" srcId="{7B16C300-B167-41FB-9405-366B3B08B22F}" destId="{2A54CEE4-318E-4699-8AC1-E288F2669FC5}" srcOrd="2" destOrd="0" presId="urn:microsoft.com/office/officeart/2005/8/layout/process5"/>
    <dgm:cxn modelId="{58185F79-25E0-40C8-9E67-C13923738A1E}" type="presParOf" srcId="{7B16C300-B167-41FB-9405-366B3B08B22F}" destId="{EEAFD7E5-948F-46A8-94D1-CBDF3003C2B3}" srcOrd="3" destOrd="0" presId="urn:microsoft.com/office/officeart/2005/8/layout/process5"/>
    <dgm:cxn modelId="{0B4D8842-86CF-443F-A0DF-BDE24E4A9D33}" type="presParOf" srcId="{EEAFD7E5-948F-46A8-94D1-CBDF3003C2B3}" destId="{A599852E-4072-49D9-A8C2-60A0EF41EBA6}" srcOrd="0" destOrd="0" presId="urn:microsoft.com/office/officeart/2005/8/layout/process5"/>
    <dgm:cxn modelId="{82E91348-6844-48D8-8743-1C7A69BC2C30}" type="presParOf" srcId="{7B16C300-B167-41FB-9405-366B3B08B22F}" destId="{2EA4B6AC-F5FE-4947-806F-C8126D3CC133}" srcOrd="4" destOrd="0" presId="urn:microsoft.com/office/officeart/2005/8/layout/process5"/>
    <dgm:cxn modelId="{A6260074-EEF9-4E59-97E3-A9BD6706ACAB}" type="presParOf" srcId="{7B16C300-B167-41FB-9405-366B3B08B22F}" destId="{09DB20DC-F835-46AC-9347-1594FD734C18}" srcOrd="5" destOrd="0" presId="urn:microsoft.com/office/officeart/2005/8/layout/process5"/>
    <dgm:cxn modelId="{218D1CD8-0A38-4648-8880-A6B208B1255F}" type="presParOf" srcId="{09DB20DC-F835-46AC-9347-1594FD734C18}" destId="{842A18F6-0FD0-4EA3-9BB2-F8E19A7B9CA2}" srcOrd="0" destOrd="0" presId="urn:microsoft.com/office/officeart/2005/8/layout/process5"/>
    <dgm:cxn modelId="{FE1855C4-9901-482E-898E-16F68CF974F0}" type="presParOf" srcId="{7B16C300-B167-41FB-9405-366B3B08B22F}" destId="{AFF56720-9C96-4757-BD7C-5CB9E51F09A1}" srcOrd="6" destOrd="0" presId="urn:microsoft.com/office/officeart/2005/8/layout/process5"/>
    <dgm:cxn modelId="{705CB690-01E3-4B6E-B8FF-EC3D7826F6B2}" type="presParOf" srcId="{7B16C300-B167-41FB-9405-366B3B08B22F}" destId="{AF2CE73B-049C-4555-A9F7-39C1995A1EE4}" srcOrd="7" destOrd="0" presId="urn:microsoft.com/office/officeart/2005/8/layout/process5"/>
    <dgm:cxn modelId="{9030021D-DD9B-43CE-BCD6-2EA7EE3511C1}" type="presParOf" srcId="{AF2CE73B-049C-4555-A9F7-39C1995A1EE4}" destId="{019CE6D2-FCB5-4E7D-8E45-F7A8BD03CAE5}" srcOrd="0" destOrd="0" presId="urn:microsoft.com/office/officeart/2005/8/layout/process5"/>
    <dgm:cxn modelId="{BE46346E-FDD4-44A1-ABC4-B24E8E4510C3}" type="presParOf" srcId="{7B16C300-B167-41FB-9405-366B3B08B22F}" destId="{859DFF44-A899-4626-BE32-5AE25D80D3E2}" srcOrd="8"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318A82-5B17-4365-952F-598BA09336C4}">
      <dsp:nvSpPr>
        <dsp:cNvPr id="0" name=""/>
        <dsp:cNvSpPr/>
      </dsp:nvSpPr>
      <dsp:spPr>
        <a:xfrm>
          <a:off x="0" y="7413"/>
          <a:ext cx="11284423" cy="11138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dirty="0"/>
            <a:t>Introduce multiple </a:t>
          </a:r>
          <a:r>
            <a:rPr lang="en-US" sz="2800" b="1" kern="1200" dirty="0"/>
            <a:t>innovative discom-led rooftop solar business models</a:t>
          </a:r>
          <a:endParaRPr lang="en-IN" sz="2800" kern="1200" dirty="0"/>
        </a:p>
      </dsp:txBody>
      <dsp:txXfrm>
        <a:off x="54373" y="61786"/>
        <a:ext cx="11175677" cy="1005094"/>
      </dsp:txXfrm>
    </dsp:sp>
    <dsp:sp modelId="{38A92E3F-356B-44A4-AB9A-28255B6822FB}">
      <dsp:nvSpPr>
        <dsp:cNvPr id="0" name=""/>
        <dsp:cNvSpPr/>
      </dsp:nvSpPr>
      <dsp:spPr>
        <a:xfrm>
          <a:off x="0" y="1282533"/>
          <a:ext cx="11284423" cy="11138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dirty="0"/>
            <a:t>Demonstrate a </a:t>
          </a:r>
          <a:r>
            <a:rPr lang="en-US" sz="2800" b="1" kern="1200" dirty="0"/>
            <a:t>decision-support tool that compares different business models</a:t>
          </a:r>
          <a:r>
            <a:rPr lang="en-US" sz="2800" kern="1200" dirty="0"/>
            <a:t> for respective distribution geographies</a:t>
          </a:r>
          <a:endParaRPr lang="en-IN" sz="2800" kern="1200" dirty="0"/>
        </a:p>
      </dsp:txBody>
      <dsp:txXfrm>
        <a:off x="54373" y="1336906"/>
        <a:ext cx="11175677" cy="1005094"/>
      </dsp:txXfrm>
    </dsp:sp>
    <dsp:sp modelId="{AD1463AF-114C-45A3-96B0-D1054D61576C}">
      <dsp:nvSpPr>
        <dsp:cNvPr id="0" name=""/>
        <dsp:cNvSpPr/>
      </dsp:nvSpPr>
      <dsp:spPr>
        <a:xfrm>
          <a:off x="0" y="2557653"/>
          <a:ext cx="11284423" cy="11138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dirty="0"/>
            <a:t>Receive </a:t>
          </a:r>
          <a:r>
            <a:rPr lang="en-US" sz="2800" b="1" kern="1200" dirty="0"/>
            <a:t>feedback from the participants to improve the tools</a:t>
          </a:r>
          <a:r>
            <a:rPr lang="en-US" sz="2800" kern="1200" dirty="0"/>
            <a:t> to make them more valuable to discoms and other relevant actors</a:t>
          </a:r>
          <a:endParaRPr lang="en-IN" sz="2800" kern="1200" dirty="0"/>
        </a:p>
      </dsp:txBody>
      <dsp:txXfrm>
        <a:off x="54373" y="2612026"/>
        <a:ext cx="11175677" cy="10050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5D9F25-CF15-4C0C-99A3-429A53F5A9F6}">
      <dsp:nvSpPr>
        <dsp:cNvPr id="0" name=""/>
        <dsp:cNvSpPr/>
      </dsp:nvSpPr>
      <dsp:spPr>
        <a:xfrm>
          <a:off x="0" y="657550"/>
          <a:ext cx="2933320" cy="175999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IN" sz="2900" b="1" kern="1200" dirty="0"/>
            <a:t>Clean energy</a:t>
          </a:r>
        </a:p>
      </dsp:txBody>
      <dsp:txXfrm>
        <a:off x="0" y="657550"/>
        <a:ext cx="2933320" cy="1759992"/>
      </dsp:txXfrm>
    </dsp:sp>
    <dsp:sp modelId="{B62E7497-C57E-4E0C-98C8-9C66A4500D06}">
      <dsp:nvSpPr>
        <dsp:cNvPr id="0" name=""/>
        <dsp:cNvSpPr/>
      </dsp:nvSpPr>
      <dsp:spPr>
        <a:xfrm>
          <a:off x="3226653" y="657550"/>
          <a:ext cx="2933320" cy="1759992"/>
        </a:xfrm>
        <a:prstGeom prst="rect">
          <a:avLst/>
        </a:prstGeom>
        <a:solidFill>
          <a:schemeClr val="accent1"/>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IN" sz="2900" b="1" kern="1200" dirty="0"/>
            <a:t>Distributed energy – Rooftop solar and storage</a:t>
          </a:r>
        </a:p>
      </dsp:txBody>
      <dsp:txXfrm>
        <a:off x="3226653" y="657550"/>
        <a:ext cx="2933320" cy="1759992"/>
      </dsp:txXfrm>
    </dsp:sp>
    <dsp:sp modelId="{7107E8D5-A25F-4415-8B08-D8422F22F484}">
      <dsp:nvSpPr>
        <dsp:cNvPr id="0" name=""/>
        <dsp:cNvSpPr/>
      </dsp:nvSpPr>
      <dsp:spPr>
        <a:xfrm>
          <a:off x="6453306" y="657550"/>
          <a:ext cx="2933320" cy="175999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IN" sz="2900" b="1" kern="1200" dirty="0"/>
            <a:t>Electric vehicles</a:t>
          </a:r>
        </a:p>
      </dsp:txBody>
      <dsp:txXfrm>
        <a:off x="6453306" y="657550"/>
        <a:ext cx="2933320" cy="17599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5CABF5-8762-4721-BAFE-B42FD143845B}">
      <dsp:nvSpPr>
        <dsp:cNvPr id="0" name=""/>
        <dsp:cNvSpPr/>
      </dsp:nvSpPr>
      <dsp:spPr>
        <a:xfrm>
          <a:off x="0" y="0"/>
          <a:ext cx="9032832" cy="673920"/>
        </a:xfrm>
        <a:prstGeom prst="roundRect">
          <a:avLst/>
        </a:prstGeom>
        <a:solidFill>
          <a:schemeClr val="lt1">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0" kern="1200" dirty="0"/>
            <a:t>Lack of awareness</a:t>
          </a:r>
          <a:endParaRPr lang="en-IN" sz="2800" b="0" kern="1200" dirty="0"/>
        </a:p>
      </dsp:txBody>
      <dsp:txXfrm>
        <a:off x="32898" y="32898"/>
        <a:ext cx="8967036" cy="608124"/>
      </dsp:txXfrm>
    </dsp:sp>
    <dsp:sp modelId="{5B8A13EA-6F7D-4B8B-BC07-2C8D0A974D6F}">
      <dsp:nvSpPr>
        <dsp:cNvPr id="0" name=""/>
        <dsp:cNvSpPr/>
      </dsp:nvSpPr>
      <dsp:spPr>
        <a:xfrm>
          <a:off x="0" y="769566"/>
          <a:ext cx="9032832" cy="673920"/>
        </a:xfrm>
        <a:prstGeom prst="roundRect">
          <a:avLst/>
        </a:prstGeom>
        <a:solidFill>
          <a:schemeClr val="lt1">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ClrTx/>
            <a:buSzTx/>
            <a:buFontTx/>
            <a:buNone/>
          </a:pPr>
          <a:r>
            <a:rPr lang="en-US" sz="2800" b="0" kern="1200" dirty="0"/>
            <a:t>High upfront cost</a:t>
          </a:r>
          <a:endParaRPr lang="en-IN" sz="2800" b="0" kern="1200" dirty="0"/>
        </a:p>
      </dsp:txBody>
      <dsp:txXfrm>
        <a:off x="32898" y="802464"/>
        <a:ext cx="8967036" cy="608124"/>
      </dsp:txXfrm>
    </dsp:sp>
    <dsp:sp modelId="{C00E2E93-9255-4EF5-A260-88752CBBE819}">
      <dsp:nvSpPr>
        <dsp:cNvPr id="0" name=""/>
        <dsp:cNvSpPr/>
      </dsp:nvSpPr>
      <dsp:spPr>
        <a:xfrm>
          <a:off x="0" y="1535646"/>
          <a:ext cx="9032832" cy="673920"/>
        </a:xfrm>
        <a:prstGeom prst="roundRect">
          <a:avLst/>
        </a:prstGeom>
        <a:solidFill>
          <a:schemeClr val="lt1">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ClrTx/>
            <a:buSzTx/>
            <a:buFontTx/>
            <a:buNone/>
          </a:pPr>
          <a:r>
            <a:rPr lang="en-US" sz="2800" b="0" kern="1200" dirty="0"/>
            <a:t>Lack of access to easy financing</a:t>
          </a:r>
          <a:endParaRPr lang="en-IN" sz="2800" b="0" kern="1200" dirty="0"/>
        </a:p>
      </dsp:txBody>
      <dsp:txXfrm>
        <a:off x="32898" y="1568544"/>
        <a:ext cx="8967036" cy="608124"/>
      </dsp:txXfrm>
    </dsp:sp>
    <dsp:sp modelId="{997D56F6-5695-4F53-82F9-5EB978698664}">
      <dsp:nvSpPr>
        <dsp:cNvPr id="0" name=""/>
        <dsp:cNvSpPr/>
      </dsp:nvSpPr>
      <dsp:spPr>
        <a:xfrm>
          <a:off x="0" y="2301726"/>
          <a:ext cx="9032832" cy="673920"/>
        </a:xfrm>
        <a:prstGeom prst="roundRect">
          <a:avLst/>
        </a:prstGeom>
        <a:solidFill>
          <a:schemeClr val="lt1">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ClrTx/>
            <a:buSzTx/>
            <a:buFontTx/>
            <a:buNone/>
          </a:pPr>
          <a:r>
            <a:rPr lang="en-US" sz="2800" b="0" kern="1200" dirty="0"/>
            <a:t>Small and distributed installations</a:t>
          </a:r>
          <a:endParaRPr lang="en-IN" sz="2800" b="0" kern="1200" dirty="0"/>
        </a:p>
      </dsp:txBody>
      <dsp:txXfrm>
        <a:off x="32898" y="2334624"/>
        <a:ext cx="8967036" cy="608124"/>
      </dsp:txXfrm>
    </dsp:sp>
    <dsp:sp modelId="{D904BF9F-E4E1-4EB3-A1B1-92BB181A6CF6}">
      <dsp:nvSpPr>
        <dsp:cNvPr id="0" name=""/>
        <dsp:cNvSpPr/>
      </dsp:nvSpPr>
      <dsp:spPr>
        <a:xfrm>
          <a:off x="0" y="3067806"/>
          <a:ext cx="9032832" cy="673920"/>
        </a:xfrm>
        <a:prstGeom prst="roundRect">
          <a:avLst/>
        </a:prstGeom>
        <a:solidFill>
          <a:schemeClr val="lt1">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ClrTx/>
            <a:buSzTx/>
            <a:buFontTx/>
            <a:buNone/>
          </a:pPr>
          <a:r>
            <a:rPr lang="en-US" sz="2800" b="0" kern="1200" dirty="0"/>
            <a:t>Lack of access to suitable roof spaces </a:t>
          </a:r>
          <a:endParaRPr lang="en-IN" sz="2800" b="0" kern="1200" dirty="0"/>
        </a:p>
      </dsp:txBody>
      <dsp:txXfrm>
        <a:off x="32898" y="3100704"/>
        <a:ext cx="8967036" cy="608124"/>
      </dsp:txXfrm>
    </dsp:sp>
    <dsp:sp modelId="{8BB7F929-C590-47B6-AE39-55EBEC3FA76D}">
      <dsp:nvSpPr>
        <dsp:cNvPr id="0" name=""/>
        <dsp:cNvSpPr/>
      </dsp:nvSpPr>
      <dsp:spPr>
        <a:xfrm>
          <a:off x="0" y="3833886"/>
          <a:ext cx="9032832" cy="673920"/>
        </a:xfrm>
        <a:prstGeom prst="roundRect">
          <a:avLst/>
        </a:prstGeom>
        <a:solidFill>
          <a:schemeClr val="lt1">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ClrTx/>
            <a:buSzTx/>
            <a:buFontTx/>
            <a:buNone/>
          </a:pPr>
          <a:r>
            <a:rPr lang="en-US" sz="2800" b="0" kern="1200" dirty="0"/>
            <a:t>Difficulty in choosing trust-worthy solar vendors</a:t>
          </a:r>
          <a:endParaRPr lang="en-IN" sz="2800" b="0" kern="1200" dirty="0"/>
        </a:p>
      </dsp:txBody>
      <dsp:txXfrm>
        <a:off x="32898" y="3866784"/>
        <a:ext cx="8967036" cy="6081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F05AA1-E271-4831-9AB0-8813575C9A74}">
      <dsp:nvSpPr>
        <dsp:cNvPr id="0" name=""/>
        <dsp:cNvSpPr/>
      </dsp:nvSpPr>
      <dsp:spPr>
        <a:xfrm>
          <a:off x="3034" y="572548"/>
          <a:ext cx="2407005" cy="14442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IN" sz="2900" kern="1200" dirty="0"/>
            <a:t>Awareness creation</a:t>
          </a:r>
        </a:p>
      </dsp:txBody>
      <dsp:txXfrm>
        <a:off x="3034" y="572548"/>
        <a:ext cx="2407005" cy="1444203"/>
      </dsp:txXfrm>
    </dsp:sp>
    <dsp:sp modelId="{858F3349-77B5-437B-9D77-0D03A5D29710}">
      <dsp:nvSpPr>
        <dsp:cNvPr id="0" name=""/>
        <dsp:cNvSpPr/>
      </dsp:nvSpPr>
      <dsp:spPr>
        <a:xfrm>
          <a:off x="2650740" y="572548"/>
          <a:ext cx="2407005" cy="14442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IN" sz="2900" kern="1200" dirty="0"/>
            <a:t>Community mobilisation</a:t>
          </a:r>
        </a:p>
      </dsp:txBody>
      <dsp:txXfrm>
        <a:off x="2650740" y="572548"/>
        <a:ext cx="2407005" cy="1444203"/>
      </dsp:txXfrm>
    </dsp:sp>
    <dsp:sp modelId="{9992F696-567A-4B48-B43F-0535DDA7B0A6}">
      <dsp:nvSpPr>
        <dsp:cNvPr id="0" name=""/>
        <dsp:cNvSpPr/>
      </dsp:nvSpPr>
      <dsp:spPr>
        <a:xfrm>
          <a:off x="5298446" y="572548"/>
          <a:ext cx="2407005" cy="14442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GB" sz="2900" kern="1200" dirty="0"/>
            <a:t>Aggregated procurement</a:t>
          </a:r>
          <a:endParaRPr lang="en-IN" sz="2900" kern="1200" dirty="0"/>
        </a:p>
      </dsp:txBody>
      <dsp:txXfrm>
        <a:off x="5298446" y="572548"/>
        <a:ext cx="2407005" cy="1444203"/>
      </dsp:txXfrm>
    </dsp:sp>
    <dsp:sp modelId="{BAA01B68-0E4F-4A16-BDC8-492666480F08}">
      <dsp:nvSpPr>
        <dsp:cNvPr id="0" name=""/>
        <dsp:cNvSpPr/>
      </dsp:nvSpPr>
      <dsp:spPr>
        <a:xfrm>
          <a:off x="7946152" y="572548"/>
          <a:ext cx="2407005" cy="14442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GB" sz="2900" kern="1200" dirty="0"/>
            <a:t>Demand aggregation</a:t>
          </a:r>
          <a:endParaRPr lang="en-IN" sz="2900" kern="1200" dirty="0"/>
        </a:p>
      </dsp:txBody>
      <dsp:txXfrm>
        <a:off x="7946152" y="572548"/>
        <a:ext cx="2407005" cy="1444203"/>
      </dsp:txXfrm>
    </dsp:sp>
    <dsp:sp modelId="{195DCC0C-4267-4958-B68B-560263B1D292}">
      <dsp:nvSpPr>
        <dsp:cNvPr id="0" name=""/>
        <dsp:cNvSpPr/>
      </dsp:nvSpPr>
      <dsp:spPr>
        <a:xfrm>
          <a:off x="1326887" y="2257452"/>
          <a:ext cx="2407005" cy="14442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GB" sz="2900" kern="1200"/>
            <a:t>Payment collection </a:t>
          </a:r>
          <a:endParaRPr lang="en-IN" sz="2900" kern="1200"/>
        </a:p>
      </dsp:txBody>
      <dsp:txXfrm>
        <a:off x="1326887" y="2257452"/>
        <a:ext cx="2407005" cy="1444203"/>
      </dsp:txXfrm>
    </dsp:sp>
    <dsp:sp modelId="{69AFEBF1-8F89-490D-81ED-57C1C7E622B3}">
      <dsp:nvSpPr>
        <dsp:cNvPr id="0" name=""/>
        <dsp:cNvSpPr/>
      </dsp:nvSpPr>
      <dsp:spPr>
        <a:xfrm>
          <a:off x="3974593" y="2257452"/>
          <a:ext cx="2407005" cy="14442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GB" sz="2900" kern="1200"/>
            <a:t>Aggregated loan arrangement </a:t>
          </a:r>
          <a:endParaRPr lang="en-IN" sz="2900" kern="1200"/>
        </a:p>
      </dsp:txBody>
      <dsp:txXfrm>
        <a:off x="3974593" y="2257452"/>
        <a:ext cx="2407005" cy="1444203"/>
      </dsp:txXfrm>
    </dsp:sp>
    <dsp:sp modelId="{3696B16E-7A08-4EAD-93A5-1AE8638AF0FC}">
      <dsp:nvSpPr>
        <dsp:cNvPr id="0" name=""/>
        <dsp:cNvSpPr/>
      </dsp:nvSpPr>
      <dsp:spPr>
        <a:xfrm>
          <a:off x="6622299" y="2257452"/>
          <a:ext cx="2407005" cy="14442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GB" sz="2900" kern="1200"/>
            <a:t>Direct investment </a:t>
          </a:r>
          <a:endParaRPr lang="en-IN" sz="2900" kern="1200"/>
        </a:p>
      </dsp:txBody>
      <dsp:txXfrm>
        <a:off x="6622299" y="2257452"/>
        <a:ext cx="2407005" cy="14442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1F854D-201E-41B0-9443-69A46FC15392}">
      <dsp:nvSpPr>
        <dsp:cNvPr id="0" name=""/>
        <dsp:cNvSpPr/>
      </dsp:nvSpPr>
      <dsp:spPr>
        <a:xfrm>
          <a:off x="0" y="584"/>
          <a:ext cx="1128553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B7241F-51E4-4A9B-8F57-8F744A9C4315}">
      <dsp:nvSpPr>
        <dsp:cNvPr id="0" name=""/>
        <dsp:cNvSpPr/>
      </dsp:nvSpPr>
      <dsp:spPr>
        <a:xfrm>
          <a:off x="0" y="584"/>
          <a:ext cx="11285536" cy="683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IN" sz="2200" kern="1200" dirty="0"/>
            <a:t>Business model pilots – BYPL in Delhi (planning stage)</a:t>
          </a:r>
        </a:p>
      </dsp:txBody>
      <dsp:txXfrm>
        <a:off x="0" y="584"/>
        <a:ext cx="11285536" cy="683365"/>
      </dsp:txXfrm>
    </dsp:sp>
    <dsp:sp modelId="{587835ED-315E-4BBF-B403-5817943AE70C}">
      <dsp:nvSpPr>
        <dsp:cNvPr id="0" name=""/>
        <dsp:cNvSpPr/>
      </dsp:nvSpPr>
      <dsp:spPr>
        <a:xfrm>
          <a:off x="0" y="683949"/>
          <a:ext cx="1128553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58B8FC-A725-429B-89B2-A7A53DA2400D}">
      <dsp:nvSpPr>
        <dsp:cNvPr id="0" name=""/>
        <dsp:cNvSpPr/>
      </dsp:nvSpPr>
      <dsp:spPr>
        <a:xfrm>
          <a:off x="0" y="683949"/>
          <a:ext cx="11285536" cy="683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IN" sz="2200" kern="1200" dirty="0"/>
            <a:t>Demand aggregation – BRPL in Delhi</a:t>
          </a:r>
        </a:p>
      </dsp:txBody>
      <dsp:txXfrm>
        <a:off x="0" y="683949"/>
        <a:ext cx="11285536" cy="683365"/>
      </dsp:txXfrm>
    </dsp:sp>
    <dsp:sp modelId="{6E294A93-1473-47E0-A5E2-344EB34E38BB}">
      <dsp:nvSpPr>
        <dsp:cNvPr id="0" name=""/>
        <dsp:cNvSpPr/>
      </dsp:nvSpPr>
      <dsp:spPr>
        <a:xfrm>
          <a:off x="0" y="1367314"/>
          <a:ext cx="1128553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81C2AF-61AE-4716-A05E-2424841EF7DA}">
      <dsp:nvSpPr>
        <dsp:cNvPr id="0" name=""/>
        <dsp:cNvSpPr/>
      </dsp:nvSpPr>
      <dsp:spPr>
        <a:xfrm>
          <a:off x="0" y="1367314"/>
          <a:ext cx="11285536" cy="683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IN" sz="2200" kern="1200" dirty="0"/>
            <a:t>Community solar pilot – Bihar discoms (planning stage)</a:t>
          </a:r>
        </a:p>
      </dsp:txBody>
      <dsp:txXfrm>
        <a:off x="0" y="1367314"/>
        <a:ext cx="11285536" cy="683365"/>
      </dsp:txXfrm>
    </dsp:sp>
    <dsp:sp modelId="{483060F5-1D8B-4440-8198-73629155817E}">
      <dsp:nvSpPr>
        <dsp:cNvPr id="0" name=""/>
        <dsp:cNvSpPr/>
      </dsp:nvSpPr>
      <dsp:spPr>
        <a:xfrm>
          <a:off x="0" y="2050679"/>
          <a:ext cx="1128553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9487FE-C483-49E3-ABD0-E4ADF992119E}">
      <dsp:nvSpPr>
        <dsp:cNvPr id="0" name=""/>
        <dsp:cNvSpPr/>
      </dsp:nvSpPr>
      <dsp:spPr>
        <a:xfrm>
          <a:off x="0" y="2050679"/>
          <a:ext cx="11285536" cy="683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IN" sz="2200" kern="1200" dirty="0"/>
            <a:t>On-bill financing – APEPDCL in Andhra Pradesh</a:t>
          </a:r>
        </a:p>
      </dsp:txBody>
      <dsp:txXfrm>
        <a:off x="0" y="2050679"/>
        <a:ext cx="11285536" cy="683365"/>
      </dsp:txXfrm>
    </dsp:sp>
    <dsp:sp modelId="{E29291A9-D071-4543-B26C-C2D24C0092BC}">
      <dsp:nvSpPr>
        <dsp:cNvPr id="0" name=""/>
        <dsp:cNvSpPr/>
      </dsp:nvSpPr>
      <dsp:spPr>
        <a:xfrm>
          <a:off x="0" y="2734045"/>
          <a:ext cx="1128553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F15FB7-010A-4A2C-B8FF-4C1C49D2B5E3}">
      <dsp:nvSpPr>
        <dsp:cNvPr id="0" name=""/>
        <dsp:cNvSpPr/>
      </dsp:nvSpPr>
      <dsp:spPr>
        <a:xfrm>
          <a:off x="0" y="2734045"/>
          <a:ext cx="11285536" cy="683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IN" sz="2200" kern="1200" dirty="0"/>
            <a:t>Discom-owned RESCO model – KSEB in Kerala</a:t>
          </a:r>
        </a:p>
      </dsp:txBody>
      <dsp:txXfrm>
        <a:off x="0" y="2734045"/>
        <a:ext cx="11285536" cy="683365"/>
      </dsp:txXfrm>
    </dsp:sp>
    <dsp:sp modelId="{E2CF5C3E-C7AA-4365-AD98-9A267FBCAFBE}">
      <dsp:nvSpPr>
        <dsp:cNvPr id="0" name=""/>
        <dsp:cNvSpPr/>
      </dsp:nvSpPr>
      <dsp:spPr>
        <a:xfrm>
          <a:off x="0" y="3417410"/>
          <a:ext cx="1128553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5ED60B-534F-480C-8E9F-219AD96731FF}">
      <dsp:nvSpPr>
        <dsp:cNvPr id="0" name=""/>
        <dsp:cNvSpPr/>
      </dsp:nvSpPr>
      <dsp:spPr>
        <a:xfrm>
          <a:off x="0" y="3417410"/>
          <a:ext cx="11285536" cy="683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IN" sz="2200" kern="1200" dirty="0"/>
            <a:t>Discussion paper on innovative discom-led business models – KERC</a:t>
          </a:r>
        </a:p>
      </dsp:txBody>
      <dsp:txXfrm>
        <a:off x="0" y="3417410"/>
        <a:ext cx="11285536" cy="683365"/>
      </dsp:txXfrm>
    </dsp:sp>
    <dsp:sp modelId="{123CC70F-8D35-4EFA-A951-4D5B62F08E75}">
      <dsp:nvSpPr>
        <dsp:cNvPr id="0" name=""/>
        <dsp:cNvSpPr/>
      </dsp:nvSpPr>
      <dsp:spPr>
        <a:xfrm>
          <a:off x="0" y="4100775"/>
          <a:ext cx="1128553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54F94F-70C9-4250-A5D8-D463CA7C8D8B}">
      <dsp:nvSpPr>
        <dsp:cNvPr id="0" name=""/>
        <dsp:cNvSpPr/>
      </dsp:nvSpPr>
      <dsp:spPr>
        <a:xfrm>
          <a:off x="0" y="4100775"/>
          <a:ext cx="11285536" cy="683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IN" sz="2200" kern="1200" dirty="0"/>
            <a:t>Report proposing new business models – Form of regulators</a:t>
          </a:r>
        </a:p>
      </dsp:txBody>
      <dsp:txXfrm>
        <a:off x="0" y="4100775"/>
        <a:ext cx="11285536" cy="6833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34F3F9-A040-429F-BEAD-F4324F42A617}">
      <dsp:nvSpPr>
        <dsp:cNvPr id="0" name=""/>
        <dsp:cNvSpPr/>
      </dsp:nvSpPr>
      <dsp:spPr>
        <a:xfrm>
          <a:off x="2319274" y="1222858"/>
          <a:ext cx="502749" cy="91440"/>
        </a:xfrm>
        <a:custGeom>
          <a:avLst/>
          <a:gdLst/>
          <a:ahLst/>
          <a:cxnLst/>
          <a:rect l="0" t="0" r="0" b="0"/>
          <a:pathLst>
            <a:path>
              <a:moveTo>
                <a:pt x="0" y="45720"/>
              </a:moveTo>
              <a:lnTo>
                <a:pt x="50274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IN" sz="1800" b="1" kern="1200"/>
        </a:p>
      </dsp:txBody>
      <dsp:txXfrm>
        <a:off x="2557315" y="1265911"/>
        <a:ext cx="26667" cy="5333"/>
      </dsp:txXfrm>
    </dsp:sp>
    <dsp:sp modelId="{9623A8EC-6195-4181-988B-EEEA8B06EC53}">
      <dsp:nvSpPr>
        <dsp:cNvPr id="0" name=""/>
        <dsp:cNvSpPr/>
      </dsp:nvSpPr>
      <dsp:spPr>
        <a:xfrm>
          <a:off x="2164" y="572905"/>
          <a:ext cx="2318909" cy="1391345"/>
        </a:xfrm>
        <a:prstGeom prst="rect">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IN" sz="1800" b="1" kern="1200" dirty="0">
              <a:solidFill>
                <a:schemeClr val="tx1"/>
              </a:solidFill>
            </a:rPr>
            <a:t>Undertake cost-benefit analysis to estimate the value of RTS for the discom</a:t>
          </a:r>
        </a:p>
      </dsp:txBody>
      <dsp:txXfrm>
        <a:off x="2164" y="572905"/>
        <a:ext cx="2318909" cy="1391345"/>
      </dsp:txXfrm>
    </dsp:sp>
    <dsp:sp modelId="{3138CBA7-09BB-4997-9522-6D100E50A569}">
      <dsp:nvSpPr>
        <dsp:cNvPr id="0" name=""/>
        <dsp:cNvSpPr/>
      </dsp:nvSpPr>
      <dsp:spPr>
        <a:xfrm>
          <a:off x="5171533" y="1222858"/>
          <a:ext cx="502749" cy="91440"/>
        </a:xfrm>
        <a:custGeom>
          <a:avLst/>
          <a:gdLst/>
          <a:ahLst/>
          <a:cxnLst/>
          <a:rect l="0" t="0" r="0" b="0"/>
          <a:pathLst>
            <a:path>
              <a:moveTo>
                <a:pt x="0" y="45720"/>
              </a:moveTo>
              <a:lnTo>
                <a:pt x="50274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IN" sz="1800" b="1" kern="1200"/>
        </a:p>
      </dsp:txBody>
      <dsp:txXfrm>
        <a:off x="5409574" y="1265911"/>
        <a:ext cx="26667" cy="5333"/>
      </dsp:txXfrm>
    </dsp:sp>
    <dsp:sp modelId="{A08A25D1-01E5-49B6-ACA2-B9E759467997}">
      <dsp:nvSpPr>
        <dsp:cNvPr id="0" name=""/>
        <dsp:cNvSpPr/>
      </dsp:nvSpPr>
      <dsp:spPr>
        <a:xfrm>
          <a:off x="2854423" y="572905"/>
          <a:ext cx="2318909" cy="1391345"/>
        </a:xfrm>
        <a:prstGeom prst="rect">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IN" sz="1800" b="1" kern="1200" dirty="0">
              <a:solidFill>
                <a:schemeClr val="tx1"/>
              </a:solidFill>
            </a:rPr>
            <a:t>Identify strategic geographies and consumer categories</a:t>
          </a:r>
        </a:p>
      </dsp:txBody>
      <dsp:txXfrm>
        <a:off x="2854423" y="572905"/>
        <a:ext cx="2318909" cy="1391345"/>
      </dsp:txXfrm>
    </dsp:sp>
    <dsp:sp modelId="{791DF5E4-6411-49B5-8517-341BF021253F}">
      <dsp:nvSpPr>
        <dsp:cNvPr id="0" name=""/>
        <dsp:cNvSpPr/>
      </dsp:nvSpPr>
      <dsp:spPr>
        <a:xfrm>
          <a:off x="1159463" y="1962451"/>
          <a:ext cx="5706674" cy="483070"/>
        </a:xfrm>
        <a:custGeom>
          <a:avLst/>
          <a:gdLst/>
          <a:ahLst/>
          <a:cxnLst/>
          <a:rect l="0" t="0" r="0" b="0"/>
          <a:pathLst>
            <a:path>
              <a:moveTo>
                <a:pt x="5706674" y="0"/>
              </a:moveTo>
              <a:lnTo>
                <a:pt x="5706674" y="258635"/>
              </a:lnTo>
              <a:lnTo>
                <a:pt x="0" y="258635"/>
              </a:lnTo>
              <a:lnTo>
                <a:pt x="0" y="48307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IN" sz="1800" b="1" kern="1200"/>
        </a:p>
      </dsp:txBody>
      <dsp:txXfrm>
        <a:off x="3869556" y="2201320"/>
        <a:ext cx="286487" cy="5333"/>
      </dsp:txXfrm>
    </dsp:sp>
    <dsp:sp modelId="{262D4582-8BA6-439B-AC45-390DD9E0FEDF}">
      <dsp:nvSpPr>
        <dsp:cNvPr id="0" name=""/>
        <dsp:cNvSpPr/>
      </dsp:nvSpPr>
      <dsp:spPr>
        <a:xfrm>
          <a:off x="5706682" y="572905"/>
          <a:ext cx="2318909" cy="1391345"/>
        </a:xfrm>
        <a:prstGeom prst="rect">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IN" sz="1800" b="1" kern="1200" dirty="0">
              <a:solidFill>
                <a:schemeClr val="tx1"/>
              </a:solidFill>
            </a:rPr>
            <a:t>Conduct market assessment to identify consumer challenges</a:t>
          </a:r>
        </a:p>
      </dsp:txBody>
      <dsp:txXfrm>
        <a:off x="5706682" y="572905"/>
        <a:ext cx="2318909" cy="1391345"/>
      </dsp:txXfrm>
    </dsp:sp>
    <dsp:sp modelId="{D1D1388C-2E60-47F9-B947-C3355EF03F02}">
      <dsp:nvSpPr>
        <dsp:cNvPr id="0" name=""/>
        <dsp:cNvSpPr/>
      </dsp:nvSpPr>
      <dsp:spPr>
        <a:xfrm>
          <a:off x="2317117" y="3127875"/>
          <a:ext cx="507062" cy="91440"/>
        </a:xfrm>
        <a:custGeom>
          <a:avLst/>
          <a:gdLst/>
          <a:ahLst/>
          <a:cxnLst/>
          <a:rect l="0" t="0" r="0" b="0"/>
          <a:pathLst>
            <a:path>
              <a:moveTo>
                <a:pt x="0" y="45720"/>
              </a:moveTo>
              <a:lnTo>
                <a:pt x="270631" y="45720"/>
              </a:lnTo>
              <a:lnTo>
                <a:pt x="270631" y="50163"/>
              </a:lnTo>
              <a:lnTo>
                <a:pt x="507062" y="50163"/>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IN" sz="1800" b="1" kern="1200"/>
        </a:p>
      </dsp:txBody>
      <dsp:txXfrm>
        <a:off x="2557207" y="3170928"/>
        <a:ext cx="26884" cy="5333"/>
      </dsp:txXfrm>
    </dsp:sp>
    <dsp:sp modelId="{7BD88E03-0642-4FA3-B610-E27C8AEBD199}">
      <dsp:nvSpPr>
        <dsp:cNvPr id="0" name=""/>
        <dsp:cNvSpPr/>
      </dsp:nvSpPr>
      <dsp:spPr>
        <a:xfrm>
          <a:off x="8" y="2477922"/>
          <a:ext cx="2318909" cy="1391345"/>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IN" sz="1800" b="1" kern="1200" dirty="0">
              <a:solidFill>
                <a:schemeClr val="tx1"/>
              </a:solidFill>
            </a:rPr>
            <a:t>Define primary objectives for the discom</a:t>
          </a:r>
        </a:p>
      </dsp:txBody>
      <dsp:txXfrm>
        <a:off x="8" y="2477922"/>
        <a:ext cx="2318909" cy="1391345"/>
      </dsp:txXfrm>
    </dsp:sp>
    <dsp:sp modelId="{F9EE98FE-A05B-4E57-A2AD-606B945FFD0B}">
      <dsp:nvSpPr>
        <dsp:cNvPr id="0" name=""/>
        <dsp:cNvSpPr/>
      </dsp:nvSpPr>
      <dsp:spPr>
        <a:xfrm>
          <a:off x="5173689" y="3132318"/>
          <a:ext cx="502749" cy="91440"/>
        </a:xfrm>
        <a:custGeom>
          <a:avLst/>
          <a:gdLst/>
          <a:ahLst/>
          <a:cxnLst/>
          <a:rect l="0" t="0" r="0" b="0"/>
          <a:pathLst>
            <a:path>
              <a:moveTo>
                <a:pt x="0" y="45720"/>
              </a:moveTo>
              <a:lnTo>
                <a:pt x="50274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IN" sz="1800" b="1" kern="1200"/>
        </a:p>
      </dsp:txBody>
      <dsp:txXfrm>
        <a:off x="5411730" y="3175371"/>
        <a:ext cx="26667" cy="5333"/>
      </dsp:txXfrm>
    </dsp:sp>
    <dsp:sp modelId="{04035FAF-E5D7-4EF6-8D3D-654FDF7DAE6D}">
      <dsp:nvSpPr>
        <dsp:cNvPr id="0" name=""/>
        <dsp:cNvSpPr/>
      </dsp:nvSpPr>
      <dsp:spPr>
        <a:xfrm>
          <a:off x="2856580" y="2482365"/>
          <a:ext cx="2318909" cy="1391345"/>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IN" sz="1800" b="1" kern="1200" dirty="0">
              <a:solidFill>
                <a:schemeClr val="tx1"/>
              </a:solidFill>
            </a:rPr>
            <a:t>Identify suitable business interventions to deploy</a:t>
          </a:r>
        </a:p>
      </dsp:txBody>
      <dsp:txXfrm>
        <a:off x="2856580" y="2482365"/>
        <a:ext cx="2318909" cy="1391345"/>
      </dsp:txXfrm>
    </dsp:sp>
    <dsp:sp modelId="{E9A57CC7-EF2F-4C4E-8172-E6D68ACFCC06}">
      <dsp:nvSpPr>
        <dsp:cNvPr id="0" name=""/>
        <dsp:cNvSpPr/>
      </dsp:nvSpPr>
      <dsp:spPr>
        <a:xfrm>
          <a:off x="8025948" y="3132318"/>
          <a:ext cx="502749" cy="91440"/>
        </a:xfrm>
        <a:custGeom>
          <a:avLst/>
          <a:gdLst/>
          <a:ahLst/>
          <a:cxnLst/>
          <a:rect l="0" t="0" r="0" b="0"/>
          <a:pathLst>
            <a:path>
              <a:moveTo>
                <a:pt x="0" y="45720"/>
              </a:moveTo>
              <a:lnTo>
                <a:pt x="50274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en-IN" sz="1800" b="1" kern="1200"/>
        </a:p>
      </dsp:txBody>
      <dsp:txXfrm>
        <a:off x="8263989" y="3175371"/>
        <a:ext cx="26667" cy="5333"/>
      </dsp:txXfrm>
    </dsp:sp>
    <dsp:sp modelId="{B11E5CD9-9898-4FAB-AE9A-CE277E218225}">
      <dsp:nvSpPr>
        <dsp:cNvPr id="0" name=""/>
        <dsp:cNvSpPr/>
      </dsp:nvSpPr>
      <dsp:spPr>
        <a:xfrm>
          <a:off x="5708839" y="2482365"/>
          <a:ext cx="2318909" cy="1391345"/>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IN" sz="1800" b="1" kern="1200" dirty="0">
              <a:solidFill>
                <a:schemeClr val="tx1"/>
              </a:solidFill>
            </a:rPr>
            <a:t>Undertake pre-feasibility  study</a:t>
          </a:r>
        </a:p>
      </dsp:txBody>
      <dsp:txXfrm>
        <a:off x="5708839" y="2482365"/>
        <a:ext cx="2318909" cy="1391345"/>
      </dsp:txXfrm>
    </dsp:sp>
    <dsp:sp modelId="{FA3D5FEE-272E-4A9C-9A12-6EE7DB8C0C33}">
      <dsp:nvSpPr>
        <dsp:cNvPr id="0" name=""/>
        <dsp:cNvSpPr/>
      </dsp:nvSpPr>
      <dsp:spPr>
        <a:xfrm>
          <a:off x="8561098" y="2482365"/>
          <a:ext cx="2318909" cy="1391345"/>
        </a:xfrm>
        <a:prstGeom prst="rect">
          <a:avLst/>
        </a:prstGeom>
        <a:no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IN" sz="1800" b="1" kern="1200" dirty="0">
              <a:solidFill>
                <a:schemeClr val="tx1"/>
              </a:solidFill>
            </a:rPr>
            <a:t>Undertake a pilot project</a:t>
          </a:r>
        </a:p>
      </dsp:txBody>
      <dsp:txXfrm>
        <a:off x="8561098" y="2482365"/>
        <a:ext cx="2318909" cy="13913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A4C279-DBFE-40EF-ACD8-FB555BE9EEF1}">
      <dsp:nvSpPr>
        <dsp:cNvPr id="0" name=""/>
        <dsp:cNvSpPr/>
      </dsp:nvSpPr>
      <dsp:spPr>
        <a:xfrm>
          <a:off x="163425" y="2777"/>
          <a:ext cx="2820838" cy="169250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N" sz="2400" kern="1200" dirty="0">
              <a:solidFill>
                <a:schemeClr val="tx1"/>
              </a:solidFill>
            </a:rPr>
            <a:t>Choose </a:t>
          </a:r>
          <a:r>
            <a:rPr lang="en-IN" sz="2400" b="1" kern="1200" dirty="0">
              <a:solidFill>
                <a:schemeClr val="tx1"/>
              </a:solidFill>
            </a:rPr>
            <a:t>objective</a:t>
          </a:r>
        </a:p>
      </dsp:txBody>
      <dsp:txXfrm>
        <a:off x="212997" y="52349"/>
        <a:ext cx="2721694" cy="1593358"/>
      </dsp:txXfrm>
    </dsp:sp>
    <dsp:sp modelId="{D03A7CA1-43B0-4BA3-B1AB-E86A69C06CA9}">
      <dsp:nvSpPr>
        <dsp:cNvPr id="0" name=""/>
        <dsp:cNvSpPr/>
      </dsp:nvSpPr>
      <dsp:spPr>
        <a:xfrm>
          <a:off x="3232497" y="499245"/>
          <a:ext cx="598017" cy="6995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IN" sz="2400" kern="1200">
            <a:solidFill>
              <a:schemeClr val="tx1"/>
            </a:solidFill>
          </a:endParaRPr>
        </a:p>
      </dsp:txBody>
      <dsp:txXfrm>
        <a:off x="3232497" y="639158"/>
        <a:ext cx="418612" cy="419741"/>
      </dsp:txXfrm>
    </dsp:sp>
    <dsp:sp modelId="{2A54CEE4-318E-4699-8AC1-E288F2669FC5}">
      <dsp:nvSpPr>
        <dsp:cNvPr id="0" name=""/>
        <dsp:cNvSpPr/>
      </dsp:nvSpPr>
      <dsp:spPr>
        <a:xfrm>
          <a:off x="4112598" y="2777"/>
          <a:ext cx="2820838" cy="169250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N" sz="2400" kern="1200" dirty="0">
              <a:solidFill>
                <a:schemeClr val="tx1"/>
              </a:solidFill>
            </a:rPr>
            <a:t>Output: </a:t>
          </a:r>
          <a:r>
            <a:rPr lang="en-IN" sz="2400" b="1" kern="1200" dirty="0">
              <a:solidFill>
                <a:schemeClr val="tx1"/>
              </a:solidFill>
            </a:rPr>
            <a:t>Business models</a:t>
          </a:r>
        </a:p>
      </dsp:txBody>
      <dsp:txXfrm>
        <a:off x="4162170" y="52349"/>
        <a:ext cx="2721694" cy="1593358"/>
      </dsp:txXfrm>
    </dsp:sp>
    <dsp:sp modelId="{EEAFD7E5-948F-46A8-94D1-CBDF3003C2B3}">
      <dsp:nvSpPr>
        <dsp:cNvPr id="0" name=""/>
        <dsp:cNvSpPr/>
      </dsp:nvSpPr>
      <dsp:spPr>
        <a:xfrm>
          <a:off x="7181670" y="499245"/>
          <a:ext cx="598017" cy="6995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IN" sz="2400" kern="1200">
            <a:solidFill>
              <a:schemeClr val="tx1"/>
            </a:solidFill>
          </a:endParaRPr>
        </a:p>
      </dsp:txBody>
      <dsp:txXfrm>
        <a:off x="7181670" y="639158"/>
        <a:ext cx="418612" cy="419741"/>
      </dsp:txXfrm>
    </dsp:sp>
    <dsp:sp modelId="{2EA4B6AC-F5FE-4947-806F-C8126D3CC133}">
      <dsp:nvSpPr>
        <dsp:cNvPr id="0" name=""/>
        <dsp:cNvSpPr/>
      </dsp:nvSpPr>
      <dsp:spPr>
        <a:xfrm>
          <a:off x="8061772" y="2777"/>
          <a:ext cx="2820838" cy="169250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N" sz="2400" kern="1200" dirty="0">
              <a:solidFill>
                <a:schemeClr val="tx1"/>
              </a:solidFill>
            </a:rPr>
            <a:t>Select business model based </a:t>
          </a:r>
          <a:r>
            <a:rPr lang="en-IN" sz="2400" kern="1200">
              <a:solidFill>
                <a:schemeClr val="tx1"/>
              </a:solidFill>
            </a:rPr>
            <a:t>on priorities</a:t>
          </a:r>
          <a:endParaRPr lang="en-IN" sz="2400" b="1" kern="1200" dirty="0">
            <a:solidFill>
              <a:schemeClr val="tx1"/>
            </a:solidFill>
          </a:endParaRPr>
        </a:p>
      </dsp:txBody>
      <dsp:txXfrm>
        <a:off x="8111344" y="52349"/>
        <a:ext cx="2721694" cy="1593358"/>
      </dsp:txXfrm>
    </dsp:sp>
    <dsp:sp modelId="{09DB20DC-F835-46AC-9347-1594FD734C18}">
      <dsp:nvSpPr>
        <dsp:cNvPr id="0" name=""/>
        <dsp:cNvSpPr/>
      </dsp:nvSpPr>
      <dsp:spPr>
        <a:xfrm rot="5400000">
          <a:off x="9173182" y="1892739"/>
          <a:ext cx="598017" cy="6995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IN" sz="2400" kern="1200">
            <a:solidFill>
              <a:schemeClr val="tx1"/>
            </a:solidFill>
          </a:endParaRPr>
        </a:p>
      </dsp:txBody>
      <dsp:txXfrm rot="-5400000">
        <a:off x="9262321" y="1943514"/>
        <a:ext cx="419741" cy="418612"/>
      </dsp:txXfrm>
    </dsp:sp>
    <dsp:sp modelId="{AFF56720-9C96-4757-BD7C-5CB9E51F09A1}">
      <dsp:nvSpPr>
        <dsp:cNvPr id="0" name=""/>
        <dsp:cNvSpPr/>
      </dsp:nvSpPr>
      <dsp:spPr>
        <a:xfrm>
          <a:off x="8061772" y="2823616"/>
          <a:ext cx="2820838" cy="1692502"/>
        </a:xfrm>
        <a:prstGeom prst="roundRect">
          <a:avLst>
            <a:gd name="adj" fmla="val 10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N" sz="2400" kern="1200" dirty="0">
              <a:solidFill>
                <a:schemeClr val="tx1"/>
              </a:solidFill>
            </a:rPr>
            <a:t>Input</a:t>
          </a:r>
          <a:r>
            <a:rPr lang="en-IN" sz="2400" kern="1200" baseline="0" dirty="0">
              <a:solidFill>
                <a:schemeClr val="tx1"/>
              </a:solidFill>
            </a:rPr>
            <a:t> </a:t>
          </a:r>
          <a:r>
            <a:rPr lang="en-IN" sz="2400" b="1" kern="1200" baseline="0" dirty="0">
              <a:solidFill>
                <a:schemeClr val="tx1"/>
              </a:solidFill>
            </a:rPr>
            <a:t>target consumer data</a:t>
          </a:r>
          <a:endParaRPr lang="en-IN" sz="2400" b="1" kern="1200" dirty="0">
            <a:solidFill>
              <a:schemeClr val="tx1"/>
            </a:solidFill>
          </a:endParaRPr>
        </a:p>
      </dsp:txBody>
      <dsp:txXfrm>
        <a:off x="8111344" y="2873188"/>
        <a:ext cx="2721694" cy="1593358"/>
      </dsp:txXfrm>
    </dsp:sp>
    <dsp:sp modelId="{AF2CE73B-049C-4555-A9F7-39C1995A1EE4}">
      <dsp:nvSpPr>
        <dsp:cNvPr id="0" name=""/>
        <dsp:cNvSpPr/>
      </dsp:nvSpPr>
      <dsp:spPr>
        <a:xfrm rot="10800000">
          <a:off x="7215520" y="3320083"/>
          <a:ext cx="598017" cy="6995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IN" sz="2400" kern="1200">
            <a:solidFill>
              <a:schemeClr val="tx1"/>
            </a:solidFill>
          </a:endParaRPr>
        </a:p>
      </dsp:txBody>
      <dsp:txXfrm rot="10800000">
        <a:off x="7394925" y="3459996"/>
        <a:ext cx="418612" cy="419741"/>
      </dsp:txXfrm>
    </dsp:sp>
    <dsp:sp modelId="{859DFF44-A899-4626-BE32-5AE25D80D3E2}">
      <dsp:nvSpPr>
        <dsp:cNvPr id="0" name=""/>
        <dsp:cNvSpPr/>
      </dsp:nvSpPr>
      <dsp:spPr>
        <a:xfrm>
          <a:off x="4112598" y="2823616"/>
          <a:ext cx="2820838" cy="1692502"/>
        </a:xfrm>
        <a:prstGeom prst="roundRect">
          <a:avLst>
            <a:gd name="adj" fmla="val 10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N" sz="2400" kern="1200" dirty="0">
              <a:solidFill>
                <a:schemeClr val="tx1"/>
              </a:solidFill>
            </a:rPr>
            <a:t>Output: </a:t>
          </a:r>
          <a:r>
            <a:rPr lang="en-IN" sz="2400" b="1" kern="1200" dirty="0">
              <a:solidFill>
                <a:schemeClr val="tx1"/>
              </a:solidFill>
            </a:rPr>
            <a:t>Techno-commercial results</a:t>
          </a:r>
        </a:p>
      </dsp:txBody>
      <dsp:txXfrm>
        <a:off x="4162170" y="2873188"/>
        <a:ext cx="2721694" cy="159335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0256654-F160-584D-9658-48C99E651667}" type="datetimeFigureOut">
              <a:rPr lang="en-US" smtClean="0"/>
              <a:t>7/18/19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106508-A47A-CA4B-AB8B-BB3429016AFE}" type="slidenum">
              <a:rPr lang="en-US" smtClean="0"/>
              <a:t>‹#›</a:t>
            </a:fld>
            <a:endParaRPr lang="en-US"/>
          </a:p>
        </p:txBody>
      </p:sp>
    </p:spTree>
    <p:extLst>
      <p:ext uri="{BB962C8B-B14F-4D97-AF65-F5344CB8AC3E}">
        <p14:creationId xmlns:p14="http://schemas.microsoft.com/office/powerpoint/2010/main" val="13503757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22347B-69B7-4E77-84FF-76C9D6C9772D}" type="datetimeFigureOut">
              <a:rPr lang="en-US" smtClean="0"/>
              <a:t>7/18/19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122C6E-F99A-4F8F-B6FA-24238DF52F23}" type="slidenum">
              <a:rPr lang="en-US" smtClean="0"/>
              <a:t>‹#›</a:t>
            </a:fld>
            <a:endParaRPr lang="en-US"/>
          </a:p>
        </p:txBody>
      </p:sp>
    </p:spTree>
    <p:extLst>
      <p:ext uri="{BB962C8B-B14F-4D97-AF65-F5344CB8AC3E}">
        <p14:creationId xmlns:p14="http://schemas.microsoft.com/office/powerpoint/2010/main" val="4083901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 In the morning session </a:t>
            </a:r>
            <a:r>
              <a:rPr lang="mr-IN" dirty="0"/>
              <a:t>–</a:t>
            </a:r>
            <a:r>
              <a:rPr lang="en-IN" dirty="0"/>
              <a:t> we discussed </a:t>
            </a:r>
            <a:r>
              <a:rPr lang="en-IN" dirty="0" err="1"/>
              <a:t>assessung</a:t>
            </a:r>
            <a:r>
              <a:rPr lang="en-IN" dirty="0"/>
              <a:t> the value of grid</a:t>
            </a:r>
            <a:r>
              <a:rPr lang="en-IN" baseline="0" dirty="0"/>
              <a:t> integrated rooftop solar. During this session, we discuss about choosing the right business intervention to maximise the benefits from rooftop solar.</a:t>
            </a:r>
            <a:endParaRPr lang="en-IN" dirty="0"/>
          </a:p>
        </p:txBody>
      </p:sp>
      <p:sp>
        <p:nvSpPr>
          <p:cNvPr id="4" name="Slide Number Placeholder 3"/>
          <p:cNvSpPr>
            <a:spLocks noGrp="1"/>
          </p:cNvSpPr>
          <p:nvPr>
            <p:ph type="sldNum" sz="quarter" idx="5"/>
          </p:nvPr>
        </p:nvSpPr>
        <p:spPr/>
        <p:txBody>
          <a:bodyPr/>
          <a:lstStyle/>
          <a:p>
            <a:fld id="{E8122C6E-F99A-4F8F-B6FA-24238DF52F23}" type="slidenum">
              <a:rPr lang="en-US" smtClean="0"/>
              <a:t>1</a:t>
            </a:fld>
            <a:endParaRPr lang="en-US"/>
          </a:p>
        </p:txBody>
      </p:sp>
    </p:spTree>
    <p:extLst>
      <p:ext uri="{BB962C8B-B14F-4D97-AF65-F5344CB8AC3E}">
        <p14:creationId xmlns:p14="http://schemas.microsoft.com/office/powerpoint/2010/main" val="12879926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However, the fact is,</a:t>
            </a:r>
            <a:r>
              <a:rPr lang="en-IN" baseline="0" dirty="0"/>
              <a:t> discoms are best placed in the rooftop solar value chain to address some of these market challenges  through greater involvement</a:t>
            </a:r>
          </a:p>
          <a:p>
            <a:r>
              <a:rPr lang="en-IN" baseline="0" dirty="0"/>
              <a:t>These are some of the roles discoms can play that can address these challenges. </a:t>
            </a:r>
          </a:p>
          <a:p>
            <a:endParaRPr lang="en-IN" baseline="0" dirty="0"/>
          </a:p>
          <a:p>
            <a:r>
              <a:rPr lang="en-IN" baseline="0" dirty="0"/>
              <a:t>We already have several examples of discoms undertaking some of these roles. </a:t>
            </a:r>
          </a:p>
          <a:p>
            <a:endParaRPr lang="en-IN" baseline="0" dirty="0"/>
          </a:p>
          <a:p>
            <a:r>
              <a:rPr lang="en-IN" baseline="0" dirty="0"/>
              <a:t>I would like to spend some time hearing from some of the experts in the room regarding this. </a:t>
            </a:r>
          </a:p>
          <a:p>
            <a:endParaRPr lang="en-IN" baseline="0" dirty="0"/>
          </a:p>
          <a:p>
            <a:r>
              <a:rPr lang="en-IN" baseline="0" dirty="0"/>
              <a:t>Starting from BYPL, </a:t>
            </a:r>
            <a:endParaRPr lang="en-IN" dirty="0"/>
          </a:p>
          <a:p>
            <a:endParaRPr lang="en-IN" dirty="0"/>
          </a:p>
          <a:p>
            <a:endParaRPr lang="en-IN" dirty="0"/>
          </a:p>
          <a:p>
            <a:r>
              <a:rPr lang="en-IN" dirty="0"/>
              <a:t>Awareness – </a:t>
            </a:r>
            <a:r>
              <a:rPr lang="en-IN" dirty="0" err="1"/>
              <a:t>Nalwaya</a:t>
            </a:r>
            <a:endParaRPr lang="en-IN" dirty="0"/>
          </a:p>
          <a:p>
            <a:r>
              <a:rPr lang="en-IN" dirty="0"/>
              <a:t>Community mobilisation – Ruth Ku</a:t>
            </a:r>
          </a:p>
          <a:p>
            <a:r>
              <a:rPr lang="en-IN" dirty="0"/>
              <a:t>Awareness and community mobilisation – Abhishek/ BRPL </a:t>
            </a:r>
          </a:p>
          <a:p>
            <a:r>
              <a:rPr lang="en-IN" dirty="0"/>
              <a:t>Demand aggregation – Mani Khurana? / BRPL? </a:t>
            </a:r>
          </a:p>
          <a:p>
            <a:r>
              <a:rPr lang="en-IN" dirty="0"/>
              <a:t>Payment collection/ aggregated loan arrangement – APEPDCL </a:t>
            </a:r>
          </a:p>
          <a:p>
            <a:endParaRPr lang="en-IN" dirty="0"/>
          </a:p>
        </p:txBody>
      </p:sp>
      <p:sp>
        <p:nvSpPr>
          <p:cNvPr id="4" name="Slide Number Placeholder 3"/>
          <p:cNvSpPr>
            <a:spLocks noGrp="1"/>
          </p:cNvSpPr>
          <p:nvPr>
            <p:ph type="sldNum" sz="quarter" idx="5"/>
          </p:nvPr>
        </p:nvSpPr>
        <p:spPr/>
        <p:txBody>
          <a:bodyPr/>
          <a:lstStyle/>
          <a:p>
            <a:fld id="{E8122C6E-F99A-4F8F-B6FA-24238DF52F23}" type="slidenum">
              <a:rPr lang="en-US" smtClean="0"/>
              <a:t>10</a:t>
            </a:fld>
            <a:endParaRPr lang="en-US"/>
          </a:p>
        </p:txBody>
      </p:sp>
    </p:spTree>
    <p:extLst>
      <p:ext uri="{BB962C8B-B14F-4D97-AF65-F5344CB8AC3E}">
        <p14:creationId xmlns:p14="http://schemas.microsoft.com/office/powerpoint/2010/main" val="22033916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Coming back to the earlier session, the benefits for the discoms are dependent on the location and consumer category. Even with the residential consumer category, depending on their location and consumption slab, the value to the discom can vary. </a:t>
            </a:r>
          </a:p>
          <a:p>
            <a:r>
              <a:rPr lang="en-IN" dirty="0"/>
              <a:t>Therefore, while developing a rooftop solar programme for the discom licence area, these factors needs to be kept in mind. </a:t>
            </a:r>
          </a:p>
        </p:txBody>
      </p:sp>
      <p:sp>
        <p:nvSpPr>
          <p:cNvPr id="4" name="Slide Number Placeholder 3"/>
          <p:cNvSpPr>
            <a:spLocks noGrp="1"/>
          </p:cNvSpPr>
          <p:nvPr>
            <p:ph type="sldNum" sz="quarter" idx="5"/>
          </p:nvPr>
        </p:nvSpPr>
        <p:spPr/>
        <p:txBody>
          <a:bodyPr/>
          <a:lstStyle/>
          <a:p>
            <a:fld id="{E8122C6E-F99A-4F8F-B6FA-24238DF52F23}" type="slidenum">
              <a:rPr lang="en-US" smtClean="0"/>
              <a:t>11</a:t>
            </a:fld>
            <a:endParaRPr lang="en-US"/>
          </a:p>
        </p:txBody>
      </p:sp>
    </p:spTree>
    <p:extLst>
      <p:ext uri="{BB962C8B-B14F-4D97-AF65-F5344CB8AC3E}">
        <p14:creationId xmlns:p14="http://schemas.microsoft.com/office/powerpoint/2010/main" val="944280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8122C6E-F99A-4F8F-B6FA-24238DF52F23}" type="slidenum">
              <a:rPr lang="en-US" smtClean="0"/>
              <a:t>15</a:t>
            </a:fld>
            <a:endParaRPr lang="en-US"/>
          </a:p>
        </p:txBody>
      </p:sp>
    </p:spTree>
    <p:extLst>
      <p:ext uri="{BB962C8B-B14F-4D97-AF65-F5344CB8AC3E}">
        <p14:creationId xmlns:p14="http://schemas.microsoft.com/office/powerpoint/2010/main" val="1752984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8122C6E-F99A-4F8F-B6FA-24238DF52F23}" type="slidenum">
              <a:rPr lang="en-US" smtClean="0"/>
              <a:t>16</a:t>
            </a:fld>
            <a:endParaRPr lang="en-US"/>
          </a:p>
        </p:txBody>
      </p:sp>
    </p:spTree>
    <p:extLst>
      <p:ext uri="{BB962C8B-B14F-4D97-AF65-F5344CB8AC3E}">
        <p14:creationId xmlns:p14="http://schemas.microsoft.com/office/powerpoint/2010/main" val="1644301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Our</a:t>
            </a:r>
            <a:r>
              <a:rPr lang="en-GB" baseline="0" dirty="0"/>
              <a:t> objectives today are to </a:t>
            </a:r>
          </a:p>
          <a:p>
            <a:r>
              <a:rPr lang="en-GB" baseline="0" dirty="0"/>
              <a:t>-discuss some of the roles the discoms can play in the rooftop solar value chain and</a:t>
            </a:r>
          </a:p>
          <a:p>
            <a:r>
              <a:rPr lang="en-GB" baseline="0" dirty="0"/>
              <a:t>-introduce a rooftop solar business model decision support tool that we have developed, which is in its beta version. </a:t>
            </a:r>
            <a:endParaRPr lang="en-GB" dirty="0"/>
          </a:p>
        </p:txBody>
      </p:sp>
      <p:sp>
        <p:nvSpPr>
          <p:cNvPr id="4" name="Slide Number Placeholder 3"/>
          <p:cNvSpPr>
            <a:spLocks noGrp="1"/>
          </p:cNvSpPr>
          <p:nvPr>
            <p:ph type="sldNum" sz="quarter" idx="10"/>
          </p:nvPr>
        </p:nvSpPr>
        <p:spPr/>
        <p:txBody>
          <a:bodyPr/>
          <a:lstStyle/>
          <a:p>
            <a:fld id="{E8122C6E-F99A-4F8F-B6FA-24238DF52F23}" type="slidenum">
              <a:rPr lang="en-US" smtClean="0"/>
              <a:t>2</a:t>
            </a:fld>
            <a:endParaRPr lang="en-US"/>
          </a:p>
        </p:txBody>
      </p:sp>
    </p:spTree>
    <p:extLst>
      <p:ext uri="{BB962C8B-B14F-4D97-AF65-F5344CB8AC3E}">
        <p14:creationId xmlns:p14="http://schemas.microsoft.com/office/powerpoint/2010/main" val="2116023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20 mins </a:t>
            </a:r>
            <a:r>
              <a:rPr lang="mr-IN" dirty="0"/>
              <a:t>–</a:t>
            </a:r>
            <a:r>
              <a:rPr lang="en-GB" dirty="0"/>
              <a:t> give</a:t>
            </a:r>
            <a:r>
              <a:rPr lang="en-GB" baseline="0" dirty="0"/>
              <a:t> some background, discuss the need for discom involvement and introduce decision support tool</a:t>
            </a:r>
          </a:p>
          <a:p>
            <a:r>
              <a:rPr lang="en-GB" baseline="0" dirty="0"/>
              <a:t>Last 20 mins </a:t>
            </a:r>
            <a:r>
              <a:rPr lang="mr-IN" baseline="0" dirty="0"/>
              <a:t>–</a:t>
            </a:r>
            <a:r>
              <a:rPr lang="en-GB" baseline="0" dirty="0"/>
              <a:t> will demonstrate the tool, have some hands-on experience and then we can have discussions around it</a:t>
            </a:r>
            <a:endParaRPr lang="en-GB" dirty="0"/>
          </a:p>
        </p:txBody>
      </p:sp>
      <p:sp>
        <p:nvSpPr>
          <p:cNvPr id="4" name="Slide Number Placeholder 3"/>
          <p:cNvSpPr>
            <a:spLocks noGrp="1"/>
          </p:cNvSpPr>
          <p:nvPr>
            <p:ph type="sldNum" sz="quarter" idx="10"/>
          </p:nvPr>
        </p:nvSpPr>
        <p:spPr/>
        <p:txBody>
          <a:bodyPr/>
          <a:lstStyle/>
          <a:p>
            <a:fld id="{E8122C6E-F99A-4F8F-B6FA-24238DF52F23}" type="slidenum">
              <a:rPr lang="en-US" smtClean="0"/>
              <a:t>3</a:t>
            </a:fld>
            <a:endParaRPr lang="en-US"/>
          </a:p>
        </p:txBody>
      </p:sp>
    </p:spTree>
    <p:extLst>
      <p:ext uri="{BB962C8B-B14F-4D97-AF65-F5344CB8AC3E}">
        <p14:creationId xmlns:p14="http://schemas.microsoft.com/office/powerpoint/2010/main" val="1502774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-Energy</a:t>
            </a:r>
            <a:r>
              <a:rPr lang="en-IN" baseline="0" dirty="0"/>
              <a:t> systems undergoing transition </a:t>
            </a:r>
          </a:p>
          <a:p>
            <a:pPr marL="171450" indent="-171450">
              <a:buFontTx/>
              <a:buChar char="-"/>
            </a:pPr>
            <a:r>
              <a:rPr lang="en-IN" baseline="0" dirty="0"/>
              <a:t>RTS and storage </a:t>
            </a:r>
            <a:r>
              <a:rPr lang="mr-IN" baseline="0" dirty="0"/>
              <a:t>–</a:t>
            </a:r>
            <a:r>
              <a:rPr lang="en-IN" baseline="0" dirty="0"/>
              <a:t> 2 of the technologies that are changing and going to further change the distribution network</a:t>
            </a:r>
          </a:p>
          <a:p>
            <a:pPr marL="171450" indent="-171450">
              <a:buFontTx/>
              <a:buChar char="-"/>
            </a:pPr>
            <a:r>
              <a:rPr lang="en-IN" baseline="0" dirty="0"/>
              <a:t>As we move from centralised to more decentralised system, two of the consequences for the discoms are the uncertainty in assessing their demand and </a:t>
            </a:r>
            <a:r>
              <a:rPr lang="en-IN" baseline="0" dirty="0" err="1"/>
              <a:t>lossing</a:t>
            </a:r>
            <a:r>
              <a:rPr lang="en-IN" baseline="0" dirty="0"/>
              <a:t> their best paying consumers</a:t>
            </a:r>
          </a:p>
          <a:p>
            <a:pPr marL="171450" indent="-171450">
              <a:buFontTx/>
              <a:buChar char="-"/>
            </a:pPr>
            <a:endParaRPr lang="en-IN" baseline="0" dirty="0"/>
          </a:p>
          <a:p>
            <a:pPr marL="171450" indent="-171450">
              <a:buFontTx/>
              <a:buChar char="-"/>
            </a:pPr>
            <a:r>
              <a:rPr lang="en-IN" baseline="0" dirty="0"/>
              <a:t>How can the discoms manage this challenges that come with the transition?</a:t>
            </a:r>
          </a:p>
        </p:txBody>
      </p:sp>
      <p:sp>
        <p:nvSpPr>
          <p:cNvPr id="4" name="Slide Number Placeholder 3"/>
          <p:cNvSpPr>
            <a:spLocks noGrp="1"/>
          </p:cNvSpPr>
          <p:nvPr>
            <p:ph type="sldNum" sz="quarter" idx="5"/>
          </p:nvPr>
        </p:nvSpPr>
        <p:spPr/>
        <p:txBody>
          <a:bodyPr/>
          <a:lstStyle/>
          <a:p>
            <a:fld id="{E8122C6E-F99A-4F8F-B6FA-24238DF52F23}" type="slidenum">
              <a:rPr lang="en-US" smtClean="0"/>
              <a:t>4</a:t>
            </a:fld>
            <a:endParaRPr lang="en-US"/>
          </a:p>
        </p:txBody>
      </p:sp>
    </p:spTree>
    <p:extLst>
      <p:ext uri="{BB962C8B-B14F-4D97-AF65-F5344CB8AC3E}">
        <p14:creationId xmlns:p14="http://schemas.microsoft.com/office/powerpoint/2010/main" val="850518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IN" dirty="0"/>
              <a:t>Mention DT level. </a:t>
            </a:r>
          </a:p>
          <a:p>
            <a:pPr marL="171450" indent="-171450">
              <a:buFontTx/>
              <a:buChar char="-"/>
            </a:pPr>
            <a:endParaRPr lang="en-IN" dirty="0"/>
          </a:p>
          <a:p>
            <a:pPr marL="171450" indent="-171450">
              <a:buFontTx/>
              <a:buChar char="-"/>
            </a:pPr>
            <a:r>
              <a:rPr lang="en-IN" dirty="0"/>
              <a:t>As we saw in the previous session, distributed</a:t>
            </a:r>
            <a:r>
              <a:rPr lang="en-IN" baseline="0" dirty="0"/>
              <a:t> energy sources such as rooftop solar offers various benefits to the discom</a:t>
            </a:r>
          </a:p>
          <a:p>
            <a:pPr marL="171450" indent="-171450">
              <a:buFontTx/>
              <a:buChar char="-"/>
            </a:pPr>
            <a:r>
              <a:rPr lang="en-IN" baseline="0" dirty="0"/>
              <a:t>Rooftop solar generation coincides with 15-17% of the peak load of the discoms across the country. </a:t>
            </a:r>
          </a:p>
          <a:p>
            <a:pPr marL="171450" indent="-171450">
              <a:buFontTx/>
              <a:buChar char="-"/>
            </a:pPr>
            <a:r>
              <a:rPr lang="en-IN" baseline="0" dirty="0"/>
              <a:t>So, RTS alone, without storage can contribute to reducing the peak demand for discoms. </a:t>
            </a:r>
          </a:p>
          <a:p>
            <a:pPr marL="171450" indent="-171450">
              <a:buFontTx/>
              <a:buChar char="-"/>
            </a:pPr>
            <a:r>
              <a:rPr lang="en-IN" baseline="0" dirty="0"/>
              <a:t>There are multiple such benefits that rooftop solar offers the discoms</a:t>
            </a:r>
          </a:p>
          <a:p>
            <a:pPr marL="171450" indent="-171450">
              <a:buFontTx/>
              <a:buChar char="-"/>
            </a:pPr>
            <a:r>
              <a:rPr lang="en-IN" baseline="0" dirty="0"/>
              <a:t>However, these benefits vary at a distribution transformer level, so the benefits are dependent on location of the consumers and also the consumer category of consumers. </a:t>
            </a:r>
            <a:endParaRPr lang="en-IN" dirty="0"/>
          </a:p>
        </p:txBody>
      </p:sp>
      <p:sp>
        <p:nvSpPr>
          <p:cNvPr id="4" name="Slide Number Placeholder 3"/>
          <p:cNvSpPr>
            <a:spLocks noGrp="1"/>
          </p:cNvSpPr>
          <p:nvPr>
            <p:ph type="sldNum" sz="quarter" idx="5"/>
          </p:nvPr>
        </p:nvSpPr>
        <p:spPr/>
        <p:txBody>
          <a:bodyPr/>
          <a:lstStyle/>
          <a:p>
            <a:fld id="{E8122C6E-F99A-4F8F-B6FA-24238DF52F23}" type="slidenum">
              <a:rPr lang="en-US" smtClean="0"/>
              <a:t>5</a:t>
            </a:fld>
            <a:endParaRPr lang="en-US"/>
          </a:p>
        </p:txBody>
      </p:sp>
    </p:spTree>
    <p:extLst>
      <p:ext uri="{BB962C8B-B14F-4D97-AF65-F5344CB8AC3E}">
        <p14:creationId xmlns:p14="http://schemas.microsoft.com/office/powerpoint/2010/main" val="3569865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cost benefit analysis</a:t>
            </a:r>
            <a:r>
              <a:rPr lang="en-GB" baseline="0" dirty="0"/>
              <a:t> we did for one of the </a:t>
            </a:r>
            <a:r>
              <a:rPr lang="en-GB" baseline="0" dirty="0" err="1"/>
              <a:t>delhi</a:t>
            </a:r>
            <a:r>
              <a:rPr lang="en-GB" baseline="0" dirty="0"/>
              <a:t> discoms show that the benefits for the discoms are highest when the rooftop solar deployment is in the residential sector. </a:t>
            </a:r>
          </a:p>
          <a:p>
            <a:r>
              <a:rPr lang="en-GB" baseline="0" dirty="0"/>
              <a:t>So residential sector offers a great opportunity for the discoms. </a:t>
            </a:r>
            <a:endParaRPr lang="en-GB" dirty="0"/>
          </a:p>
        </p:txBody>
      </p:sp>
      <p:sp>
        <p:nvSpPr>
          <p:cNvPr id="4" name="Slide Number Placeholder 3"/>
          <p:cNvSpPr>
            <a:spLocks noGrp="1"/>
          </p:cNvSpPr>
          <p:nvPr>
            <p:ph type="sldNum" sz="quarter" idx="10"/>
          </p:nvPr>
        </p:nvSpPr>
        <p:spPr/>
        <p:txBody>
          <a:bodyPr/>
          <a:lstStyle/>
          <a:p>
            <a:fld id="{E8122C6E-F99A-4F8F-B6FA-24238DF52F23}" type="slidenum">
              <a:rPr lang="en-US" smtClean="0"/>
              <a:t>6</a:t>
            </a:fld>
            <a:endParaRPr lang="en-US"/>
          </a:p>
        </p:txBody>
      </p:sp>
    </p:spTree>
    <p:extLst>
      <p:ext uri="{BB962C8B-B14F-4D97-AF65-F5344CB8AC3E}">
        <p14:creationId xmlns:p14="http://schemas.microsoft.com/office/powerpoint/2010/main" val="3199166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However, the sector is not performing very well right now. </a:t>
            </a:r>
          </a:p>
          <a:p>
            <a:r>
              <a:rPr lang="en-IN" dirty="0"/>
              <a:t>Despite a very high technical</a:t>
            </a:r>
            <a:r>
              <a:rPr lang="en-IN" baseline="0" dirty="0"/>
              <a:t> potential, the actual deployment in the sector is very low </a:t>
            </a:r>
            <a:r>
              <a:rPr lang="mr-IN" baseline="0" dirty="0"/>
              <a:t>–</a:t>
            </a:r>
            <a:r>
              <a:rPr lang="en-IN" baseline="0" dirty="0"/>
              <a:t> around 500 MW </a:t>
            </a:r>
            <a:r>
              <a:rPr lang="mr-IN" baseline="0" dirty="0"/>
              <a:t>–</a:t>
            </a:r>
            <a:r>
              <a:rPr lang="en-IN" baseline="0" dirty="0"/>
              <a:t> which is only 15% of the total installations. </a:t>
            </a:r>
            <a:endParaRPr lang="en-IN" dirty="0"/>
          </a:p>
        </p:txBody>
      </p:sp>
      <p:sp>
        <p:nvSpPr>
          <p:cNvPr id="4" name="Slide Number Placeholder 3"/>
          <p:cNvSpPr>
            <a:spLocks noGrp="1"/>
          </p:cNvSpPr>
          <p:nvPr>
            <p:ph type="sldNum" sz="quarter" idx="5"/>
          </p:nvPr>
        </p:nvSpPr>
        <p:spPr/>
        <p:txBody>
          <a:bodyPr/>
          <a:lstStyle/>
          <a:p>
            <a:fld id="{E8122C6E-F99A-4F8F-B6FA-24238DF52F23}" type="slidenum">
              <a:rPr lang="en-US" smtClean="0"/>
              <a:t>7</a:t>
            </a:fld>
            <a:endParaRPr lang="en-US"/>
          </a:p>
        </p:txBody>
      </p:sp>
    </p:spTree>
    <p:extLst>
      <p:ext uri="{BB962C8B-B14F-4D97-AF65-F5344CB8AC3E}">
        <p14:creationId xmlns:p14="http://schemas.microsoft.com/office/powerpoint/2010/main" val="3188364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reasons</a:t>
            </a:r>
            <a:r>
              <a:rPr lang="en-GB" baseline="0" dirty="0"/>
              <a:t> for this low adoption are quite well known to most of us. </a:t>
            </a:r>
          </a:p>
          <a:p>
            <a:r>
              <a:rPr lang="en-GB" baseline="0" dirty="0"/>
              <a:t>We recently undertook a survey of around 600 households in East Delhi and analysed around 420 responses collected to understand consumer perspective on rooftop solar. </a:t>
            </a:r>
          </a:p>
          <a:p>
            <a:r>
              <a:rPr lang="en-GB" baseline="0" dirty="0"/>
              <a:t>Our findings reiterates what we already know. </a:t>
            </a:r>
          </a:p>
          <a:p>
            <a:r>
              <a:rPr lang="en-GB" baseline="0" dirty="0"/>
              <a:t>Main challenge </a:t>
            </a:r>
            <a:r>
              <a:rPr lang="mr-IN" baseline="0" dirty="0"/>
              <a:t>–</a:t>
            </a:r>
            <a:r>
              <a:rPr lang="en-GB" baseline="0" dirty="0"/>
              <a:t> lack awareness - </a:t>
            </a:r>
            <a:r>
              <a:rPr lang="mr-IN" baseline="0" dirty="0"/>
              <a:t>…</a:t>
            </a:r>
            <a:r>
              <a:rPr lang="en-US" baseline="0" dirty="0"/>
              <a:t>. </a:t>
            </a:r>
          </a:p>
          <a:p>
            <a:r>
              <a:rPr lang="en-US" baseline="0" dirty="0"/>
              <a:t>Specifics that will help the consumers make an informed investment decision. </a:t>
            </a:r>
          </a:p>
          <a:p>
            <a:endParaRPr lang="en-US" baseline="0" dirty="0"/>
          </a:p>
          <a:p>
            <a:r>
              <a:rPr lang="en-US" baseline="0" dirty="0"/>
              <a:t>Secondly, high upfront cost </a:t>
            </a:r>
            <a:r>
              <a:rPr lang="mr-IN" baseline="0" dirty="0"/>
              <a:t>–</a:t>
            </a:r>
            <a:r>
              <a:rPr lang="en-US" baseline="0" dirty="0"/>
              <a:t> only 25% willing spend above 40k per kw which is </a:t>
            </a:r>
            <a:r>
              <a:rPr lang="en-US" baseline="0" dirty="0" err="1"/>
              <a:t>approx</a:t>
            </a:r>
            <a:r>
              <a:rPr lang="en-US" baseline="0" dirty="0"/>
              <a:t> how much the residential systems after subsidy. </a:t>
            </a:r>
            <a:endParaRPr lang="en-GB" dirty="0"/>
          </a:p>
        </p:txBody>
      </p:sp>
      <p:sp>
        <p:nvSpPr>
          <p:cNvPr id="4" name="Slide Number Placeholder 3"/>
          <p:cNvSpPr>
            <a:spLocks noGrp="1"/>
          </p:cNvSpPr>
          <p:nvPr>
            <p:ph type="sldNum" sz="quarter" idx="10"/>
          </p:nvPr>
        </p:nvSpPr>
        <p:spPr/>
        <p:txBody>
          <a:bodyPr/>
          <a:lstStyle/>
          <a:p>
            <a:fld id="{E8122C6E-F99A-4F8F-B6FA-24238DF52F23}" type="slidenum">
              <a:rPr lang="en-US" smtClean="0"/>
              <a:t>8</a:t>
            </a:fld>
            <a:endParaRPr lang="en-US"/>
          </a:p>
        </p:txBody>
      </p:sp>
    </p:spTree>
    <p:extLst>
      <p:ext uri="{BB962C8B-B14F-4D97-AF65-F5344CB8AC3E}">
        <p14:creationId xmlns:p14="http://schemas.microsoft.com/office/powerpoint/2010/main" val="1142430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Other challenges </a:t>
            </a:r>
            <a:r>
              <a:rPr lang="mr-IN" dirty="0"/>
              <a:t>–</a:t>
            </a:r>
            <a:r>
              <a:rPr lang="en-GB" dirty="0"/>
              <a:t> access to financing </a:t>
            </a:r>
            <a:r>
              <a:rPr lang="mr-IN" dirty="0"/>
              <a:t>–</a:t>
            </a:r>
            <a:r>
              <a:rPr lang="en-GB" dirty="0"/>
              <a:t> residential solar loans are almost non-existent. </a:t>
            </a:r>
          </a:p>
          <a:p>
            <a:r>
              <a:rPr lang="en-GB" dirty="0"/>
              <a:t>The reason</a:t>
            </a:r>
            <a:r>
              <a:rPr lang="en-GB" baseline="0" dirty="0"/>
              <a:t> for that is because of the next challenge </a:t>
            </a:r>
            <a:r>
              <a:rPr lang="mr-IN" baseline="0" dirty="0"/>
              <a:t>–</a:t>
            </a:r>
            <a:r>
              <a:rPr lang="en-GB" baseline="0" dirty="0"/>
              <a:t> small and distributed nature of residential systems which are usually less than 10kW. </a:t>
            </a:r>
          </a:p>
          <a:p>
            <a:r>
              <a:rPr lang="en-GB" baseline="0" dirty="0"/>
              <a:t>This increases the costs for developers as well as for the financiers. </a:t>
            </a:r>
          </a:p>
          <a:p>
            <a:r>
              <a:rPr lang="en-GB" baseline="0" dirty="0"/>
              <a:t>---</a:t>
            </a:r>
          </a:p>
          <a:p>
            <a:r>
              <a:rPr lang="en-GB" baseline="0" dirty="0"/>
              <a:t>---</a:t>
            </a:r>
          </a:p>
          <a:p>
            <a:endParaRPr lang="en-GB" baseline="0" dirty="0"/>
          </a:p>
          <a:p>
            <a:r>
              <a:rPr lang="en-GB" baseline="0" dirty="0"/>
              <a:t>So on one side you have discoms </a:t>
            </a:r>
            <a:r>
              <a:rPr lang="mr-IN" baseline="0" dirty="0"/>
              <a:t>–</a:t>
            </a:r>
            <a:r>
              <a:rPr lang="en-GB" baseline="0" dirty="0"/>
              <a:t> who has an opportunity with increased deployment of rooftop solar in the residential sector</a:t>
            </a:r>
          </a:p>
          <a:p>
            <a:r>
              <a:rPr lang="en-GB" baseline="0" dirty="0"/>
              <a:t>And on other, a residential rooftop solar sector which is facing several market challenges. </a:t>
            </a:r>
          </a:p>
        </p:txBody>
      </p:sp>
      <p:sp>
        <p:nvSpPr>
          <p:cNvPr id="4" name="Slide Number Placeholder 3"/>
          <p:cNvSpPr>
            <a:spLocks noGrp="1"/>
          </p:cNvSpPr>
          <p:nvPr>
            <p:ph type="sldNum" sz="quarter" idx="10"/>
          </p:nvPr>
        </p:nvSpPr>
        <p:spPr/>
        <p:txBody>
          <a:bodyPr/>
          <a:lstStyle/>
          <a:p>
            <a:fld id="{E8122C6E-F99A-4F8F-B6FA-24238DF52F23}" type="slidenum">
              <a:rPr lang="en-US" smtClean="0"/>
              <a:t>9</a:t>
            </a:fld>
            <a:endParaRPr lang="en-US"/>
          </a:p>
        </p:txBody>
      </p:sp>
    </p:spTree>
    <p:extLst>
      <p:ext uri="{BB962C8B-B14F-4D97-AF65-F5344CB8AC3E}">
        <p14:creationId xmlns:p14="http://schemas.microsoft.com/office/powerpoint/2010/main" val="1178774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B7C82F13-A157-4F0F-8F0E-F6EC507F02A5}"/>
              </a:ext>
            </a:extLst>
          </p:cNvPr>
          <p:cNvSpPr/>
          <p:nvPr userDrawn="1"/>
        </p:nvSpPr>
        <p:spPr>
          <a:xfrm>
            <a:off x="3834065" y="0"/>
            <a:ext cx="8385865" cy="6858000"/>
          </a:xfrm>
          <a:prstGeom prst="rect">
            <a:avLst/>
          </a:prstGeom>
          <a:solidFill>
            <a:schemeClr val="accent4">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N" sz="1800"/>
          </a:p>
        </p:txBody>
      </p:sp>
      <p:sp>
        <p:nvSpPr>
          <p:cNvPr id="2" name="Title 1">
            <a:extLst>
              <a:ext uri="{FF2B5EF4-FFF2-40B4-BE49-F238E27FC236}">
                <a16:creationId xmlns="" xmlns:a16="http://schemas.microsoft.com/office/drawing/2014/main" id="{04E25470-921C-4F65-AC4A-144175631AF9}"/>
              </a:ext>
            </a:extLst>
          </p:cNvPr>
          <p:cNvSpPr>
            <a:spLocks noGrp="1"/>
          </p:cNvSpPr>
          <p:nvPr>
            <p:ph type="title"/>
          </p:nvPr>
        </p:nvSpPr>
        <p:spPr>
          <a:xfrm>
            <a:off x="4165601" y="2695074"/>
            <a:ext cx="7812505" cy="1315453"/>
          </a:xfrm>
        </p:spPr>
        <p:txBody>
          <a:bodyPr>
            <a:normAutofit/>
          </a:bodyPr>
          <a:lstStyle>
            <a:lvl1pPr>
              <a:defRPr sz="3600">
                <a:solidFill>
                  <a:schemeClr val="bg1"/>
                </a:solidFill>
              </a:defRPr>
            </a:lvl1pPr>
          </a:lstStyle>
          <a:p>
            <a:r>
              <a:rPr lang="en-US" dirty="0"/>
              <a:t>Click to edit Master title style</a:t>
            </a:r>
            <a:endParaRPr lang="en-IN" dirty="0"/>
          </a:p>
        </p:txBody>
      </p:sp>
      <p:sp>
        <p:nvSpPr>
          <p:cNvPr id="9" name="Content Placeholder 8">
            <a:extLst>
              <a:ext uri="{FF2B5EF4-FFF2-40B4-BE49-F238E27FC236}">
                <a16:creationId xmlns="" xmlns:a16="http://schemas.microsoft.com/office/drawing/2014/main" id="{1B20E931-5B39-4543-A772-EEE26550EA39}"/>
              </a:ext>
            </a:extLst>
          </p:cNvPr>
          <p:cNvSpPr>
            <a:spLocks noGrp="1"/>
          </p:cNvSpPr>
          <p:nvPr>
            <p:ph sz="quarter" idx="13" hasCustomPrompt="1"/>
          </p:nvPr>
        </p:nvSpPr>
        <p:spPr>
          <a:xfrm>
            <a:off x="4165600" y="4319588"/>
            <a:ext cx="4540251" cy="1803400"/>
          </a:xfrm>
        </p:spPr>
        <p:txBody>
          <a:bodyPr/>
          <a:lstStyle>
            <a:lvl1pPr marL="0" indent="0">
              <a:buNone/>
              <a:defRPr sz="2000"/>
            </a:lvl1pPr>
          </a:lstStyle>
          <a:p>
            <a:pPr lvl="0"/>
            <a:r>
              <a:rPr lang="en-IN" dirty="0"/>
              <a:t>Author</a:t>
            </a:r>
          </a:p>
          <a:p>
            <a:pPr lvl="0"/>
            <a:endParaRPr lang="en-IN" dirty="0"/>
          </a:p>
          <a:p>
            <a:pPr lvl="0"/>
            <a:endParaRPr lang="en-IN" dirty="0"/>
          </a:p>
          <a:p>
            <a:pPr lvl="0"/>
            <a:endParaRPr lang="en-IN" dirty="0"/>
          </a:p>
          <a:p>
            <a:pPr lvl="0"/>
            <a:r>
              <a:rPr lang="en-IN" dirty="0"/>
              <a:t>Location</a:t>
            </a:r>
          </a:p>
          <a:p>
            <a:pPr lvl="0"/>
            <a:endParaRPr lang="en-IN" dirty="0"/>
          </a:p>
        </p:txBody>
      </p:sp>
      <p:sp>
        <p:nvSpPr>
          <p:cNvPr id="11" name="Content Placeholder 10">
            <a:extLst>
              <a:ext uri="{FF2B5EF4-FFF2-40B4-BE49-F238E27FC236}">
                <a16:creationId xmlns="" xmlns:a16="http://schemas.microsoft.com/office/drawing/2014/main" id="{50A7140C-1B9A-48B1-8203-945F8092FEB4}"/>
              </a:ext>
            </a:extLst>
          </p:cNvPr>
          <p:cNvSpPr>
            <a:spLocks noGrp="1"/>
          </p:cNvSpPr>
          <p:nvPr>
            <p:ph sz="quarter" idx="14" hasCustomPrompt="1"/>
          </p:nvPr>
        </p:nvSpPr>
        <p:spPr>
          <a:xfrm>
            <a:off x="4165601" y="6303964"/>
            <a:ext cx="7812505" cy="401637"/>
          </a:xfrm>
        </p:spPr>
        <p:txBody>
          <a:bodyPr>
            <a:normAutofit/>
          </a:bodyPr>
          <a:lstStyle>
            <a:lvl1pPr marL="0" indent="0">
              <a:buNone/>
              <a:defRPr sz="1600"/>
            </a:lvl1pPr>
          </a:lstStyle>
          <a:p>
            <a:pPr lvl="0"/>
            <a:r>
              <a:rPr lang="en-IN" dirty="0"/>
              <a:t>© Council on Energy, Environment and Water 2019</a:t>
            </a: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925" y="1835714"/>
            <a:ext cx="4365625" cy="3084972"/>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2220" y="1022968"/>
            <a:ext cx="1915438" cy="1015945"/>
          </a:xfrm>
          <a:prstGeom prst="rect">
            <a:avLst/>
          </a:prstGeom>
        </p:spPr>
      </p:pic>
      <p:cxnSp>
        <p:nvCxnSpPr>
          <p:cNvPr id="6" name="Straight Connector 5"/>
          <p:cNvCxnSpPr/>
          <p:nvPr userDrawn="1"/>
        </p:nvCxnSpPr>
        <p:spPr>
          <a:xfrm>
            <a:off x="292100" y="863600"/>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13" name="Content Placeholder 10">
            <a:extLst>
              <a:ext uri="{FF2B5EF4-FFF2-40B4-BE49-F238E27FC236}">
                <a16:creationId xmlns="" xmlns:a16="http://schemas.microsoft.com/office/drawing/2014/main" id="{50A7140C-1B9A-48B1-8203-945F8092FEB4}"/>
              </a:ext>
            </a:extLst>
          </p:cNvPr>
          <p:cNvSpPr>
            <a:spLocks noGrp="1"/>
          </p:cNvSpPr>
          <p:nvPr>
            <p:ph sz="quarter" idx="15" hasCustomPrompt="1"/>
          </p:nvPr>
        </p:nvSpPr>
        <p:spPr>
          <a:xfrm>
            <a:off x="170447" y="5243983"/>
            <a:ext cx="1772653" cy="401637"/>
          </a:xfrm>
        </p:spPr>
        <p:txBody>
          <a:bodyPr>
            <a:normAutofit/>
          </a:bodyPr>
          <a:lstStyle>
            <a:lvl1pPr marL="0" indent="0">
              <a:buNone/>
              <a:defRPr sz="1600"/>
            </a:lvl1pPr>
          </a:lstStyle>
          <a:p>
            <a:pPr lvl="0"/>
            <a:r>
              <a:rPr lang="en-IN" dirty="0"/>
              <a:t>Session Partners</a:t>
            </a:r>
          </a:p>
        </p:txBody>
      </p:sp>
    </p:spTree>
    <p:extLst>
      <p:ext uri="{BB962C8B-B14F-4D97-AF65-F5344CB8AC3E}">
        <p14:creationId xmlns:p14="http://schemas.microsoft.com/office/powerpoint/2010/main" val="3786567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9" name="Slide Number Placeholder 5">
            <a:extLst>
              <a:ext uri="{FF2B5EF4-FFF2-40B4-BE49-F238E27FC236}">
                <a16:creationId xmlns="" xmlns:a16="http://schemas.microsoft.com/office/drawing/2014/main" id="{FF0297AF-9EE0-4B9A-9090-1527693B9EEB}"/>
              </a:ext>
            </a:extLst>
          </p:cNvPr>
          <p:cNvSpPr>
            <a:spLocks noGrp="1"/>
          </p:cNvSpPr>
          <p:nvPr>
            <p:ph type="sldNum" sz="quarter" idx="4"/>
          </p:nvPr>
        </p:nvSpPr>
        <p:spPr>
          <a:xfrm>
            <a:off x="11418627" y="6512064"/>
            <a:ext cx="77337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4FB0FA-1F4E-0144-8AFC-60E32D3AB949}" type="slidenum">
              <a:rPr lang="en-US" smtClean="0"/>
              <a:pPr/>
              <a:t>‹#›</a:t>
            </a:fld>
            <a:r>
              <a:rPr lang="en-US" dirty="0"/>
              <a:t>|</a:t>
            </a:r>
          </a:p>
        </p:txBody>
      </p:sp>
      <p:sp>
        <p:nvSpPr>
          <p:cNvPr id="2" name="Title 1"/>
          <p:cNvSpPr>
            <a:spLocks noGrp="1"/>
          </p:cNvSpPr>
          <p:nvPr>
            <p:ph type="title" hasCustomPrompt="1"/>
          </p:nvPr>
        </p:nvSpPr>
        <p:spPr>
          <a:xfrm>
            <a:off x="395707" y="194428"/>
            <a:ext cx="11284423" cy="793914"/>
          </a:xfrm>
        </p:spPr>
        <p:txBody>
          <a:bodyPr anchor="t">
            <a:normAutofit/>
          </a:bodyPr>
          <a:lstStyle>
            <a:lvl1pPr algn="l">
              <a:defRPr sz="2400" b="1" cap="none">
                <a:solidFill>
                  <a:schemeClr val="accent1"/>
                </a:solidFill>
                <a:latin typeface="Calibri"/>
                <a:cs typeface="Calibri"/>
              </a:defRPr>
            </a:lvl1pPr>
          </a:lstStyle>
          <a:p>
            <a:r>
              <a:rPr lang="en-US" dirty="0"/>
              <a:t>Click to edit master title style</a:t>
            </a:r>
          </a:p>
        </p:txBody>
      </p:sp>
      <p:sp>
        <p:nvSpPr>
          <p:cNvPr id="3" name="Content Placeholder 2"/>
          <p:cNvSpPr>
            <a:spLocks noGrp="1"/>
          </p:cNvSpPr>
          <p:nvPr>
            <p:ph idx="1" hasCustomPrompt="1"/>
          </p:nvPr>
        </p:nvSpPr>
        <p:spPr>
          <a:xfrm>
            <a:off x="395706" y="988343"/>
            <a:ext cx="11284423" cy="4784897"/>
          </a:xfrm>
        </p:spPr>
        <p:txBody>
          <a:bodyPr/>
          <a:lstStyle>
            <a:lvl1pPr>
              <a:defRPr>
                <a:solidFill>
                  <a:schemeClr val="tx1"/>
                </a:solidFill>
                <a:latin typeface="+mj-lt"/>
                <a:cs typeface="Arial"/>
              </a:defRPr>
            </a:lvl1pPr>
            <a:lvl2pPr>
              <a:defRPr>
                <a:latin typeface="+mj-lt"/>
                <a:cs typeface="Arial"/>
              </a:defRPr>
            </a:lvl2pPr>
            <a:lvl3pPr>
              <a:defRPr sz="1800">
                <a:latin typeface="+mj-lt"/>
                <a:cs typeface="Arial"/>
              </a:defRPr>
            </a:lvl3pPr>
            <a:lvl4pPr>
              <a:defRPr>
                <a:latin typeface="Arial"/>
                <a:cs typeface="Arial"/>
              </a:defRPr>
            </a:lvl4pPr>
            <a:lvl5pPr>
              <a:defRPr>
                <a:latin typeface="Arial"/>
                <a:cs typeface="Arial"/>
              </a:defRPr>
            </a:lvl5pPr>
          </a:lstStyle>
          <a:p>
            <a:pPr lvl="0"/>
            <a:r>
              <a:rPr lang="en-US" dirty="0"/>
              <a:t>Click to edit Master text styles</a:t>
            </a:r>
          </a:p>
          <a:p>
            <a:pPr lvl="1"/>
            <a:r>
              <a:rPr lang="en-US" dirty="0"/>
              <a:t>Second level</a:t>
            </a:r>
          </a:p>
          <a:p>
            <a:pPr lvl="2"/>
            <a:r>
              <a:rPr lang="en-US" dirty="0"/>
              <a:t>Third level</a:t>
            </a:r>
          </a:p>
        </p:txBody>
      </p:sp>
      <p:sp>
        <p:nvSpPr>
          <p:cNvPr id="13" name="Text Placeholder 4"/>
          <p:cNvSpPr>
            <a:spLocks noGrp="1"/>
          </p:cNvSpPr>
          <p:nvPr>
            <p:ph type="body" sz="quarter" idx="10" hasCustomPrompt="1"/>
          </p:nvPr>
        </p:nvSpPr>
        <p:spPr>
          <a:xfrm>
            <a:off x="2019300" y="6600015"/>
            <a:ext cx="8205973" cy="257985"/>
          </a:xfrm>
        </p:spPr>
        <p:txBody>
          <a:bodyPr lIns="0" anchor="ctr" anchorCtr="0">
            <a:noAutofit/>
          </a:bodyPr>
          <a:lstStyle>
            <a:lvl1pPr marL="0" indent="0" algn="l">
              <a:buNone/>
              <a:defRPr sz="900" b="0" cap="none" baseline="0"/>
            </a:lvl1pPr>
            <a:lvl2pPr marL="457200" indent="0">
              <a:buNone/>
              <a:defRPr/>
            </a:lvl2pPr>
            <a:lvl3pPr marL="914400" indent="0">
              <a:buNone/>
              <a:defRPr/>
            </a:lvl3pPr>
            <a:lvl4pPr marL="1371600" indent="0">
              <a:buNone/>
              <a:defRPr/>
            </a:lvl4pPr>
            <a:lvl5pPr marL="1828800" indent="0">
              <a:buNone/>
              <a:defRPr/>
            </a:lvl5pPr>
          </a:lstStyle>
          <a:p>
            <a:pPr lvl="0"/>
            <a:r>
              <a:rPr lang="en-US" dirty="0"/>
              <a:t>NOTES AND SOURCE go here</a:t>
            </a:r>
          </a:p>
        </p:txBody>
      </p:sp>
    </p:spTree>
    <p:extLst>
      <p:ext uri="{BB962C8B-B14F-4D97-AF65-F5344CB8AC3E}">
        <p14:creationId xmlns:p14="http://schemas.microsoft.com/office/powerpoint/2010/main" val="2562072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7" name="Slide Number Placeholder 5">
            <a:extLst>
              <a:ext uri="{FF2B5EF4-FFF2-40B4-BE49-F238E27FC236}">
                <a16:creationId xmlns="" xmlns:a16="http://schemas.microsoft.com/office/drawing/2014/main" id="{FF0297AF-9EE0-4B9A-9090-1527693B9EEB}"/>
              </a:ext>
            </a:extLst>
          </p:cNvPr>
          <p:cNvSpPr>
            <a:spLocks noGrp="1"/>
          </p:cNvSpPr>
          <p:nvPr>
            <p:ph type="sldNum" sz="quarter" idx="4"/>
          </p:nvPr>
        </p:nvSpPr>
        <p:spPr>
          <a:xfrm>
            <a:off x="11418627" y="6512064"/>
            <a:ext cx="77337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4FB0FA-1F4E-0144-8AFC-60E32D3AB949}" type="slidenum">
              <a:rPr lang="en-US" smtClean="0"/>
              <a:pPr/>
              <a:t>‹#›</a:t>
            </a:fld>
            <a:r>
              <a:rPr lang="en-US" dirty="0"/>
              <a:t>|</a:t>
            </a:r>
          </a:p>
        </p:txBody>
      </p:sp>
      <p:sp>
        <p:nvSpPr>
          <p:cNvPr id="2" name="Title 1"/>
          <p:cNvSpPr>
            <a:spLocks noGrp="1"/>
          </p:cNvSpPr>
          <p:nvPr>
            <p:ph type="title" hasCustomPrompt="1"/>
          </p:nvPr>
        </p:nvSpPr>
        <p:spPr>
          <a:xfrm>
            <a:off x="354419" y="226512"/>
            <a:ext cx="11227981" cy="893762"/>
          </a:xfrm>
        </p:spPr>
        <p:txBody>
          <a:bodyPr anchor="t" anchorCtr="0">
            <a:noAutofit/>
          </a:bodyPr>
          <a:lstStyle>
            <a:lvl1pPr algn="l">
              <a:defRPr sz="2400" b="1" cap="none">
                <a:solidFill>
                  <a:schemeClr val="accent1"/>
                </a:solidFill>
              </a:defRPr>
            </a:lvl1pPr>
          </a:lstStyle>
          <a:p>
            <a:r>
              <a:rPr lang="en-US" dirty="0"/>
              <a:t>Click to edit master title style</a:t>
            </a:r>
          </a:p>
        </p:txBody>
      </p:sp>
      <p:sp>
        <p:nvSpPr>
          <p:cNvPr id="3" name="Content Placeholder 2"/>
          <p:cNvSpPr>
            <a:spLocks noGrp="1"/>
          </p:cNvSpPr>
          <p:nvPr>
            <p:ph sz="half" idx="1" hasCustomPrompt="1"/>
          </p:nvPr>
        </p:nvSpPr>
        <p:spPr>
          <a:xfrm>
            <a:off x="354419" y="1152457"/>
            <a:ext cx="5639981" cy="4525963"/>
          </a:xfrm>
        </p:spPr>
        <p:txBody>
          <a:bodyPr/>
          <a:lstStyle>
            <a:lvl1pPr>
              <a:defRPr sz="22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hasCustomPrompt="1"/>
          </p:nvPr>
        </p:nvSpPr>
        <p:spPr>
          <a:xfrm>
            <a:off x="6197600" y="1152457"/>
            <a:ext cx="5384800" cy="4525963"/>
          </a:xfrm>
        </p:spPr>
        <p:txBody>
          <a:bodyPr/>
          <a:lstStyle>
            <a:lvl1pPr>
              <a:defRPr sz="22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4" name="Text Placeholder 4"/>
          <p:cNvSpPr>
            <a:spLocks noGrp="1"/>
          </p:cNvSpPr>
          <p:nvPr>
            <p:ph type="body" sz="quarter" idx="10" hasCustomPrompt="1"/>
          </p:nvPr>
        </p:nvSpPr>
        <p:spPr>
          <a:xfrm>
            <a:off x="1903819" y="6525681"/>
            <a:ext cx="6339892" cy="383119"/>
          </a:xfrm>
        </p:spPr>
        <p:txBody>
          <a:bodyPr lIns="0" anchor="ctr" anchorCtr="0">
            <a:noAutofit/>
          </a:bodyPr>
          <a:lstStyle>
            <a:lvl1pPr marL="0" indent="0" algn="l">
              <a:buNone/>
              <a:defRPr sz="900" b="0" cap="none" baseline="0"/>
            </a:lvl1pPr>
            <a:lvl2pPr marL="457200" indent="0">
              <a:buNone/>
              <a:defRPr/>
            </a:lvl2pPr>
            <a:lvl3pPr marL="914400" indent="0">
              <a:buNone/>
              <a:defRPr/>
            </a:lvl3pPr>
            <a:lvl4pPr marL="1371600" indent="0">
              <a:buNone/>
              <a:defRPr/>
            </a:lvl4pPr>
            <a:lvl5pPr marL="1828800" indent="0">
              <a:buNone/>
              <a:defRPr/>
            </a:lvl5pPr>
          </a:lstStyle>
          <a:p>
            <a:pPr lvl="0"/>
            <a:r>
              <a:rPr lang="en-US" dirty="0"/>
              <a:t>NOTES AND SOURCE go here</a:t>
            </a:r>
          </a:p>
        </p:txBody>
      </p:sp>
    </p:spTree>
    <p:extLst>
      <p:ext uri="{BB962C8B-B14F-4D97-AF65-F5344CB8AC3E}">
        <p14:creationId xmlns:p14="http://schemas.microsoft.com/office/powerpoint/2010/main" val="1040800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Layout">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16" name="Slide Number Placeholder 5">
            <a:extLst>
              <a:ext uri="{FF2B5EF4-FFF2-40B4-BE49-F238E27FC236}">
                <a16:creationId xmlns="" xmlns:a16="http://schemas.microsoft.com/office/drawing/2014/main" id="{FF0297AF-9EE0-4B9A-9090-1527693B9EEB}"/>
              </a:ext>
            </a:extLst>
          </p:cNvPr>
          <p:cNvSpPr>
            <a:spLocks noGrp="1"/>
          </p:cNvSpPr>
          <p:nvPr>
            <p:ph type="sldNum" sz="quarter" idx="4"/>
          </p:nvPr>
        </p:nvSpPr>
        <p:spPr>
          <a:xfrm>
            <a:off x="11418627" y="6512064"/>
            <a:ext cx="77337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4FB0FA-1F4E-0144-8AFC-60E32D3AB949}" type="slidenum">
              <a:rPr lang="en-US" smtClean="0"/>
              <a:pPr/>
              <a:t>‹#›</a:t>
            </a:fld>
            <a:r>
              <a:rPr lang="en-US" dirty="0"/>
              <a:t>|</a:t>
            </a:r>
          </a:p>
        </p:txBody>
      </p:sp>
      <p:sp>
        <p:nvSpPr>
          <p:cNvPr id="2" name="Title 1">
            <a:extLst>
              <a:ext uri="{FF2B5EF4-FFF2-40B4-BE49-F238E27FC236}">
                <a16:creationId xmlns="" xmlns:a16="http://schemas.microsoft.com/office/drawing/2014/main" id="{513498FE-0708-4C5A-A073-EFB5F3D42F97}"/>
              </a:ext>
            </a:extLst>
          </p:cNvPr>
          <p:cNvSpPr>
            <a:spLocks noGrp="1"/>
          </p:cNvSpPr>
          <p:nvPr>
            <p:ph type="title" hasCustomPrompt="1"/>
          </p:nvPr>
        </p:nvSpPr>
        <p:spPr>
          <a:xfrm>
            <a:off x="661288" y="4389058"/>
            <a:ext cx="11411283" cy="589343"/>
          </a:xfrm>
        </p:spPr>
        <p:txBody>
          <a:bodyPr>
            <a:normAutofit/>
          </a:bodyPr>
          <a:lstStyle>
            <a:lvl1pPr>
              <a:defRPr sz="2800"/>
            </a:lvl1pPr>
          </a:lstStyle>
          <a:p>
            <a:r>
              <a:rPr lang="en-US" dirty="0"/>
              <a:t>Section Title</a:t>
            </a:r>
            <a:endParaRPr lang="en-IN" dirty="0"/>
          </a:p>
        </p:txBody>
      </p:sp>
      <p:sp>
        <p:nvSpPr>
          <p:cNvPr id="14" name="Text Placeholder 13">
            <a:extLst>
              <a:ext uri="{FF2B5EF4-FFF2-40B4-BE49-F238E27FC236}">
                <a16:creationId xmlns="" xmlns:a16="http://schemas.microsoft.com/office/drawing/2014/main" id="{A158AA6A-60EE-4676-AFFB-078D0912362E}"/>
              </a:ext>
            </a:extLst>
          </p:cNvPr>
          <p:cNvSpPr>
            <a:spLocks noGrp="1"/>
          </p:cNvSpPr>
          <p:nvPr>
            <p:ph type="body" sz="quarter" idx="10"/>
          </p:nvPr>
        </p:nvSpPr>
        <p:spPr>
          <a:xfrm>
            <a:off x="582992" y="4005943"/>
            <a:ext cx="11413067" cy="356507"/>
          </a:xfrm>
        </p:spPr>
        <p:txBody>
          <a:bodyPr>
            <a:normAutofit/>
          </a:bodyPr>
          <a:lstStyle>
            <a:lvl1pPr marL="0" indent="0">
              <a:buNone/>
              <a:defRPr sz="2000"/>
            </a:lvl1pPr>
          </a:lstStyle>
          <a:p>
            <a:pPr lvl="0"/>
            <a:endParaRPr lang="en-IN"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33797" y="6168088"/>
            <a:ext cx="1061304" cy="562914"/>
          </a:xfrm>
          <a:prstGeom prst="rect">
            <a:avLst/>
          </a:prstGeom>
        </p:spPr>
      </p:pic>
      <p:cxnSp>
        <p:nvCxnSpPr>
          <p:cNvPr id="12" name="Straight Connector 11"/>
          <p:cNvCxnSpPr>
            <a:cxnSpLocks/>
          </p:cNvCxnSpPr>
          <p:nvPr userDrawn="1"/>
        </p:nvCxnSpPr>
        <p:spPr>
          <a:xfrm>
            <a:off x="1850302" y="6483356"/>
            <a:ext cx="8491395" cy="0"/>
          </a:xfrm>
          <a:prstGeom prst="line">
            <a:avLst/>
          </a:prstGeom>
          <a:ln/>
        </p:spPr>
        <p:style>
          <a:lnRef idx="1">
            <a:schemeClr val="accent4"/>
          </a:lnRef>
          <a:fillRef idx="0">
            <a:schemeClr val="accent4"/>
          </a:fillRef>
          <a:effectRef idx="0">
            <a:schemeClr val="accent4"/>
          </a:effectRef>
          <a:fontRef idx="minor">
            <a:schemeClr val="tx1"/>
          </a:fontRef>
        </p:style>
      </p:cxn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9" y="5749537"/>
            <a:ext cx="1981201" cy="1400017"/>
          </a:xfrm>
          <a:prstGeom prst="rect">
            <a:avLst/>
          </a:prstGeom>
        </p:spPr>
      </p:pic>
    </p:spTree>
    <p:extLst>
      <p:ext uri="{BB962C8B-B14F-4D97-AF65-F5344CB8AC3E}">
        <p14:creationId xmlns:p14="http://schemas.microsoft.com/office/powerpoint/2010/main" val="21749765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6" Type="http://schemas.openxmlformats.org/officeDocument/2006/relationships/image" Target="../media/image1.png"/><Relationship Id="rId7"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4317" y="194429"/>
            <a:ext cx="11411283" cy="911041"/>
          </a:xfrm>
          <a:prstGeom prst="rect">
            <a:avLst/>
          </a:prstGeom>
        </p:spPr>
        <p:txBody>
          <a:bodyPr vert="horz" lIns="0" tIns="45720" rIns="0" bIns="45720" rtlCol="0" anchor="t" anchorCtr="0">
            <a:normAutofit/>
          </a:bodyPr>
          <a:lstStyle/>
          <a:p>
            <a:r>
              <a:rPr lang="en-US" dirty="0"/>
              <a:t>Click to edit master title style</a:t>
            </a:r>
          </a:p>
        </p:txBody>
      </p:sp>
      <p:sp>
        <p:nvSpPr>
          <p:cNvPr id="3" name="Text Placeholder 2"/>
          <p:cNvSpPr>
            <a:spLocks noGrp="1"/>
          </p:cNvSpPr>
          <p:nvPr>
            <p:ph type="body" idx="1"/>
          </p:nvPr>
        </p:nvSpPr>
        <p:spPr>
          <a:xfrm>
            <a:off x="377510" y="1105470"/>
            <a:ext cx="11389893" cy="49404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4" name="Date Placeholder 3"/>
          <p:cNvSpPr>
            <a:spLocks noGrp="1"/>
          </p:cNvSpPr>
          <p:nvPr>
            <p:ph type="dt" sz="half" idx="2"/>
          </p:nvPr>
        </p:nvSpPr>
        <p:spPr>
          <a:xfrm>
            <a:off x="1944110" y="6546853"/>
            <a:ext cx="1883498" cy="234949"/>
          </a:xfrm>
          <a:prstGeom prst="rect">
            <a:avLst/>
          </a:prstGeom>
        </p:spPr>
        <p:txBody>
          <a:bodyPr vert="horz" lIns="91440" tIns="45720" rIns="91440" bIns="45720" rtlCol="0" anchor="t" anchorCtr="0"/>
          <a:lstStyle>
            <a:lvl1pPr algn="l">
              <a:defRPr sz="900" cap="all" baseline="0">
                <a:solidFill>
                  <a:schemeClr val="tx1"/>
                </a:solidFill>
                <a:latin typeface=""/>
              </a:defRPr>
            </a:lvl1pPr>
          </a:lstStyle>
          <a:p>
            <a:endParaRPr lang="en-US" dirty="0"/>
          </a:p>
        </p:txBody>
      </p:sp>
      <p:sp>
        <p:nvSpPr>
          <p:cNvPr id="5" name="Footer Placeholder 4"/>
          <p:cNvSpPr>
            <a:spLocks noGrp="1"/>
          </p:cNvSpPr>
          <p:nvPr>
            <p:ph type="ftr" sz="quarter" idx="3"/>
          </p:nvPr>
        </p:nvSpPr>
        <p:spPr>
          <a:xfrm>
            <a:off x="4419600" y="6546853"/>
            <a:ext cx="3594100" cy="23494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8" name="Picture 7"/>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99" y="5749537"/>
            <a:ext cx="1981201" cy="1400017"/>
          </a:xfrm>
          <a:prstGeom prst="rect">
            <a:avLst/>
          </a:prstGeom>
        </p:spPr>
      </p:pic>
      <p:pic>
        <p:nvPicPr>
          <p:cNvPr id="9" name="Picture 8"/>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633797" y="6168088"/>
            <a:ext cx="1061304" cy="562914"/>
          </a:xfrm>
          <a:prstGeom prst="rect">
            <a:avLst/>
          </a:prstGeom>
        </p:spPr>
      </p:pic>
      <p:cxnSp>
        <p:nvCxnSpPr>
          <p:cNvPr id="10" name="Straight Connector 9"/>
          <p:cNvCxnSpPr>
            <a:cxnSpLocks/>
          </p:cNvCxnSpPr>
          <p:nvPr userDrawn="1"/>
        </p:nvCxnSpPr>
        <p:spPr>
          <a:xfrm>
            <a:off x="1850302" y="6483356"/>
            <a:ext cx="8491395" cy="0"/>
          </a:xfrm>
          <a:prstGeom prst="line">
            <a:avLst/>
          </a:prstGeom>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255988116"/>
      </p:ext>
    </p:extLst>
  </p:cSld>
  <p:clrMap bg1="lt1" tx1="dk1" bg2="lt2" tx2="dk2" accent1="accent1" accent2="accent2" accent3="accent3" accent4="accent4" accent5="accent5" accent6="accent6" hlink="hlink" folHlink="folHlink"/>
  <p:sldLayoutIdLst>
    <p:sldLayoutId id="2147483667" r:id="rId1"/>
    <p:sldLayoutId id="2147483666" r:id="rId2"/>
    <p:sldLayoutId id="2147483652" r:id="rId3"/>
    <p:sldLayoutId id="2147483668" r:id="rId4"/>
  </p:sldLayoutIdLst>
  <p:hf hdr="0" ftr="0" dt="0"/>
  <p:txStyles>
    <p:titleStyle>
      <a:lvl1pPr algn="l" defTabSz="457200" rtl="0" eaLnBrk="1" latinLnBrk="0" hangingPunct="1">
        <a:spcBef>
          <a:spcPct val="0"/>
        </a:spcBef>
        <a:buNone/>
        <a:defRPr sz="2400" b="1" kern="1200" cap="none">
          <a:solidFill>
            <a:schemeClr val="accent1"/>
          </a:solidFill>
          <a:latin typeface="Calibri"/>
          <a:ea typeface="+mj-ea"/>
          <a:cs typeface="Calibri"/>
        </a:defRPr>
      </a:lvl1pPr>
    </p:titleStyle>
    <p:bodyStyle>
      <a:lvl1pPr marL="342900" indent="-342900" algn="l" defTabSz="457200" rtl="0" eaLnBrk="1" latinLnBrk="0" hangingPunct="1">
        <a:spcBef>
          <a:spcPct val="20000"/>
        </a:spcBef>
        <a:buFont typeface="Arial"/>
        <a:buChar char="•"/>
        <a:defRPr sz="2200" kern="1200">
          <a:solidFill>
            <a:schemeClr val="tx1"/>
          </a:solidFill>
          <a:latin typeface="Calibri"/>
          <a:ea typeface="+mn-ea"/>
          <a:cs typeface="Calibri"/>
        </a:defRPr>
      </a:lvl1pPr>
      <a:lvl2pPr marL="742950" indent="-285750" algn="l" defTabSz="457200" rtl="0" eaLnBrk="1" latinLnBrk="0" hangingPunct="1">
        <a:spcBef>
          <a:spcPct val="20000"/>
        </a:spcBef>
        <a:buFont typeface="Arial"/>
        <a:buChar char="–"/>
        <a:defRPr sz="2000" kern="1200">
          <a:solidFill>
            <a:schemeClr val="tx1"/>
          </a:solidFill>
          <a:latin typeface="Calibri"/>
          <a:ea typeface="+mn-ea"/>
          <a:cs typeface="Calibri"/>
        </a:defRPr>
      </a:lvl2pPr>
      <a:lvl3pPr marL="1143000" indent="-228600" algn="l" defTabSz="457200" rtl="0" eaLnBrk="1" latinLnBrk="0" hangingPunct="1">
        <a:spcBef>
          <a:spcPct val="20000"/>
        </a:spcBef>
        <a:buFont typeface="Arial"/>
        <a:buChar char="•"/>
        <a:defRPr sz="1800" kern="1200">
          <a:solidFill>
            <a:schemeClr val="tx1"/>
          </a:solidFill>
          <a:latin typeface="Calibri"/>
          <a:ea typeface="+mn-ea"/>
          <a:cs typeface="Calibri"/>
        </a:defRPr>
      </a:lvl3pPr>
      <a:lvl4pPr marL="1600200" indent="-228600" algn="l" defTabSz="457200" rtl="0" eaLnBrk="1" latinLnBrk="0" hangingPunct="1">
        <a:spcBef>
          <a:spcPct val="20000"/>
        </a:spcBef>
        <a:buFont typeface="Arial"/>
        <a:buChar char="–"/>
        <a:defRPr sz="1800" kern="1200">
          <a:solidFill>
            <a:schemeClr val="tx1"/>
          </a:solidFill>
          <a:latin typeface="Calibri"/>
          <a:ea typeface="+mn-ea"/>
          <a:cs typeface="Calibri"/>
        </a:defRPr>
      </a:lvl4pPr>
      <a:lvl5pPr marL="2057400" indent="-228600" algn="l" defTabSz="457200" rtl="0" eaLnBrk="1" latinLnBrk="0" hangingPunct="1">
        <a:spcBef>
          <a:spcPct val="20000"/>
        </a:spcBef>
        <a:buFont typeface="Arial"/>
        <a:buChar char="»"/>
        <a:defRPr sz="1600" kern="1200">
          <a:solidFill>
            <a:schemeClr val="tx1"/>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diagramData" Target="../diagrams/data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7.xml"/><Relationship Id="rId4" Type="http://schemas.openxmlformats.org/officeDocument/2006/relationships/diagramLayout" Target="../diagrams/layout7.xml"/><Relationship Id="rId5" Type="http://schemas.openxmlformats.org/officeDocument/2006/relationships/diagramQuickStyle" Target="../diagrams/quickStyle7.xml"/><Relationship Id="rId6" Type="http://schemas.openxmlformats.org/officeDocument/2006/relationships/diagramColors" Target="../diagrams/colors7.xml"/><Relationship Id="rId7" Type="http://schemas.microsoft.com/office/2007/relationships/diagramDrawing" Target="../diagrams/drawing7.xml"/><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ef.ceew.in/rooftop_solar"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4" Type="http://schemas.openxmlformats.org/officeDocument/2006/relationships/hyperlink" Target="https://bridgetoindia.com/reports/" TargetMode="External"/><Relationship Id="rId5" Type="http://schemas.openxmlformats.org/officeDocument/2006/relationships/chart" Target="../charts/chart4.xm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4" Type="http://schemas.openxmlformats.org/officeDocument/2006/relationships/chart" Target="../charts/chart6.xm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 xmlns:a16="http://schemas.microsoft.com/office/drawing/2014/main" id="{00930B57-C37D-482B-812F-710D2880F94A}"/>
              </a:ext>
            </a:extLst>
          </p:cNvPr>
          <p:cNvSpPr>
            <a:spLocks noGrp="1"/>
          </p:cNvSpPr>
          <p:nvPr>
            <p:ph type="title"/>
          </p:nvPr>
        </p:nvSpPr>
        <p:spPr>
          <a:xfrm>
            <a:off x="4293671" y="2069431"/>
            <a:ext cx="7624009" cy="1315453"/>
          </a:xfrm>
        </p:spPr>
        <p:txBody>
          <a:bodyPr>
            <a:normAutofit/>
          </a:bodyPr>
          <a:lstStyle/>
          <a:p>
            <a:r>
              <a:rPr lang="en-US" sz="3200" dirty="0">
                <a:solidFill>
                  <a:schemeClr val="accent4">
                    <a:lumMod val="75000"/>
                  </a:schemeClr>
                </a:solidFill>
              </a:rPr>
              <a:t>Grid integration of rooftop solar: Choosing a business intervention</a:t>
            </a:r>
          </a:p>
        </p:txBody>
      </p:sp>
      <p:sp>
        <p:nvSpPr>
          <p:cNvPr id="9" name="Content Placeholder 8">
            <a:extLst>
              <a:ext uri="{FF2B5EF4-FFF2-40B4-BE49-F238E27FC236}">
                <a16:creationId xmlns="" xmlns:a16="http://schemas.microsoft.com/office/drawing/2014/main" id="{84FDA439-AECF-4322-9132-4A7689062882}"/>
              </a:ext>
            </a:extLst>
          </p:cNvPr>
          <p:cNvSpPr>
            <a:spLocks noGrp="1"/>
          </p:cNvSpPr>
          <p:nvPr>
            <p:ph sz="quarter" idx="13"/>
          </p:nvPr>
        </p:nvSpPr>
        <p:spPr>
          <a:xfrm>
            <a:off x="4293671" y="3664872"/>
            <a:ext cx="4110789" cy="2177462"/>
          </a:xfrm>
        </p:spPr>
        <p:txBody>
          <a:bodyPr>
            <a:normAutofit/>
          </a:bodyPr>
          <a:lstStyle/>
          <a:p>
            <a:r>
              <a:rPr lang="en-IN" b="1" dirty="0">
                <a:solidFill>
                  <a:schemeClr val="accent1"/>
                </a:solidFill>
              </a:rPr>
              <a:t>Selna Saji</a:t>
            </a:r>
          </a:p>
          <a:p>
            <a:r>
              <a:rPr lang="en-IN" b="1" dirty="0">
                <a:solidFill>
                  <a:schemeClr val="accent1"/>
                </a:solidFill>
              </a:rPr>
              <a:t>Neeraj Kuldeep</a:t>
            </a:r>
          </a:p>
          <a:p>
            <a:endParaRPr lang="en-IN" b="1" dirty="0">
              <a:solidFill>
                <a:schemeClr val="accent4">
                  <a:lumMod val="75000"/>
                </a:schemeClr>
              </a:solidFill>
            </a:endParaRPr>
          </a:p>
          <a:p>
            <a:endParaRPr lang="en-IN" b="1" dirty="0">
              <a:solidFill>
                <a:schemeClr val="accent4">
                  <a:lumMod val="75000"/>
                </a:schemeClr>
              </a:solidFill>
            </a:endParaRPr>
          </a:p>
          <a:p>
            <a:r>
              <a:rPr lang="en-IN" sz="1600" dirty="0">
                <a:solidFill>
                  <a:schemeClr val="accent4">
                    <a:lumMod val="75000"/>
                  </a:schemeClr>
                </a:solidFill>
              </a:rPr>
              <a:t>Energy Horizons 2019</a:t>
            </a:r>
          </a:p>
          <a:p>
            <a:r>
              <a:rPr lang="en-IN" sz="1600" dirty="0">
                <a:solidFill>
                  <a:schemeClr val="accent4">
                    <a:lumMod val="75000"/>
                  </a:schemeClr>
                </a:solidFill>
              </a:rPr>
              <a:t>18 July 2019</a:t>
            </a:r>
          </a:p>
          <a:p>
            <a:endParaRPr lang="en-IN" b="1" dirty="0">
              <a:solidFill>
                <a:schemeClr val="accent4">
                  <a:lumMod val="75000"/>
                </a:schemeClr>
              </a:solidFill>
            </a:endParaRPr>
          </a:p>
        </p:txBody>
      </p:sp>
      <p:sp>
        <p:nvSpPr>
          <p:cNvPr id="10" name="Content Placeholder 9">
            <a:extLst>
              <a:ext uri="{FF2B5EF4-FFF2-40B4-BE49-F238E27FC236}">
                <a16:creationId xmlns="" xmlns:a16="http://schemas.microsoft.com/office/drawing/2014/main" id="{9F323AF5-41E7-4F08-9189-2641E6EE8DEF}"/>
              </a:ext>
            </a:extLst>
          </p:cNvPr>
          <p:cNvSpPr>
            <a:spLocks noGrp="1"/>
          </p:cNvSpPr>
          <p:nvPr>
            <p:ph sz="quarter" idx="14"/>
          </p:nvPr>
        </p:nvSpPr>
        <p:spPr>
          <a:xfrm>
            <a:off x="4293671" y="6544594"/>
            <a:ext cx="5859379" cy="401637"/>
          </a:xfrm>
        </p:spPr>
        <p:txBody>
          <a:bodyPr>
            <a:normAutofit/>
          </a:bodyPr>
          <a:lstStyle/>
          <a:p>
            <a:r>
              <a:rPr lang="en-IN" sz="1300" dirty="0"/>
              <a:t>© Council on Energy, Environment and Water, 2019 and BSES Yamuna</a:t>
            </a:r>
            <a:endParaRPr lang="en-IN" sz="1300" dirty="0">
              <a:solidFill>
                <a:srgbClr val="FF0000"/>
              </a:solidFill>
            </a:endParaRPr>
          </a:p>
        </p:txBody>
      </p:sp>
      <p:sp>
        <p:nvSpPr>
          <p:cNvPr id="5" name="Content Placeholder 10">
            <a:extLst>
              <a:ext uri="{FF2B5EF4-FFF2-40B4-BE49-F238E27FC236}">
                <a16:creationId xmlns="" xmlns:a16="http://schemas.microsoft.com/office/drawing/2014/main" id="{50A7140C-1B9A-48B1-8203-945F8092FEB4}"/>
              </a:ext>
            </a:extLst>
          </p:cNvPr>
          <p:cNvSpPr>
            <a:spLocks noGrp="1"/>
          </p:cNvSpPr>
          <p:nvPr>
            <p:ph sz="quarter" idx="15" hasCustomPrompt="1"/>
          </p:nvPr>
        </p:nvSpPr>
        <p:spPr>
          <a:xfrm>
            <a:off x="170447" y="5243983"/>
            <a:ext cx="1772653" cy="401637"/>
          </a:xfrm>
        </p:spPr>
        <p:txBody>
          <a:bodyPr>
            <a:normAutofit/>
          </a:bodyPr>
          <a:lstStyle>
            <a:lvl1pPr marL="0" indent="0">
              <a:buNone/>
              <a:defRPr sz="1600"/>
            </a:lvl1pPr>
          </a:lstStyle>
          <a:p>
            <a:pPr lvl="0"/>
            <a:r>
              <a:rPr lang="en-IN" dirty="0"/>
              <a:t>Session Partner</a:t>
            </a:r>
          </a:p>
        </p:txBody>
      </p:sp>
      <p:pic>
        <p:nvPicPr>
          <p:cNvPr id="3" name="Picture 2">
            <a:extLst>
              <a:ext uri="{FF2B5EF4-FFF2-40B4-BE49-F238E27FC236}">
                <a16:creationId xmlns="" xmlns:a16="http://schemas.microsoft.com/office/drawing/2014/main" id="{0C18987F-3286-4CF4-BD47-233A24144C54}"/>
              </a:ext>
            </a:extLst>
          </p:cNvPr>
          <p:cNvPicPr>
            <a:picLocks noChangeAspect="1"/>
          </p:cNvPicPr>
          <p:nvPr/>
        </p:nvPicPr>
        <p:blipFill>
          <a:blip r:embed="rId3"/>
          <a:stretch>
            <a:fillRect/>
          </a:stretch>
        </p:blipFill>
        <p:spPr>
          <a:xfrm>
            <a:off x="170447" y="5645620"/>
            <a:ext cx="2221230" cy="725144"/>
          </a:xfrm>
          <a:prstGeom prst="rect">
            <a:avLst/>
          </a:prstGeom>
        </p:spPr>
      </p:pic>
    </p:spTree>
    <p:extLst>
      <p:ext uri="{BB962C8B-B14F-4D97-AF65-F5344CB8AC3E}">
        <p14:creationId xmlns:p14="http://schemas.microsoft.com/office/powerpoint/2010/main" val="3253535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4510433C-4E49-45FA-A001-76A7E05AFB0B}"/>
              </a:ext>
            </a:extLst>
          </p:cNvPr>
          <p:cNvSpPr>
            <a:spLocks noGrp="1"/>
          </p:cNvSpPr>
          <p:nvPr>
            <p:ph type="sldNum" sz="quarter" idx="4"/>
          </p:nvPr>
        </p:nvSpPr>
        <p:spPr/>
        <p:txBody>
          <a:bodyPr/>
          <a:lstStyle/>
          <a:p>
            <a:fld id="{454FB0FA-1F4E-0144-8AFC-60E32D3AB949}" type="slidenum">
              <a:rPr lang="en-US" smtClean="0"/>
              <a:pPr/>
              <a:t>10</a:t>
            </a:fld>
            <a:r>
              <a:rPr lang="en-US"/>
              <a:t>|</a:t>
            </a:r>
            <a:endParaRPr lang="en-US" dirty="0"/>
          </a:p>
        </p:txBody>
      </p:sp>
      <p:sp>
        <p:nvSpPr>
          <p:cNvPr id="3" name="Title 2">
            <a:extLst>
              <a:ext uri="{FF2B5EF4-FFF2-40B4-BE49-F238E27FC236}">
                <a16:creationId xmlns="" xmlns:a16="http://schemas.microsoft.com/office/drawing/2014/main" id="{BB8E4BD4-8FAC-4CD9-A78B-8E605D8E82E0}"/>
              </a:ext>
            </a:extLst>
          </p:cNvPr>
          <p:cNvSpPr>
            <a:spLocks noGrp="1"/>
          </p:cNvSpPr>
          <p:nvPr>
            <p:ph type="title"/>
          </p:nvPr>
        </p:nvSpPr>
        <p:spPr/>
        <p:txBody>
          <a:bodyPr/>
          <a:lstStyle/>
          <a:p>
            <a:r>
              <a:rPr lang="en-GB" dirty="0"/>
              <a:t>What can discoms do?</a:t>
            </a:r>
          </a:p>
        </p:txBody>
      </p:sp>
      <p:sp>
        <p:nvSpPr>
          <p:cNvPr id="5" name="Text Placeholder 4">
            <a:extLst>
              <a:ext uri="{FF2B5EF4-FFF2-40B4-BE49-F238E27FC236}">
                <a16:creationId xmlns="" xmlns:a16="http://schemas.microsoft.com/office/drawing/2014/main" id="{901CCFA6-9C07-4187-B336-51C0D0CF3234}"/>
              </a:ext>
            </a:extLst>
          </p:cNvPr>
          <p:cNvSpPr>
            <a:spLocks noGrp="1"/>
          </p:cNvSpPr>
          <p:nvPr>
            <p:ph type="body" sz="quarter" idx="10"/>
          </p:nvPr>
        </p:nvSpPr>
        <p:spPr/>
        <p:txBody>
          <a:bodyPr/>
          <a:lstStyle/>
          <a:p>
            <a:endParaRPr lang="en-IN"/>
          </a:p>
        </p:txBody>
      </p:sp>
      <p:graphicFrame>
        <p:nvGraphicFramePr>
          <p:cNvPr id="6" name="Diagram 5">
            <a:extLst>
              <a:ext uri="{FF2B5EF4-FFF2-40B4-BE49-F238E27FC236}">
                <a16:creationId xmlns="" xmlns:a16="http://schemas.microsoft.com/office/drawing/2014/main" id="{AC572A98-705D-4166-BCC3-3E5FA5AC8C7B}"/>
              </a:ext>
            </a:extLst>
          </p:cNvPr>
          <p:cNvGraphicFramePr/>
          <p:nvPr>
            <p:extLst>
              <p:ext uri="{D42A27DB-BD31-4B8C-83A1-F6EECF244321}">
                <p14:modId xmlns:p14="http://schemas.microsoft.com/office/powerpoint/2010/main" val="1792193540"/>
              </p:ext>
            </p:extLst>
          </p:nvPr>
        </p:nvGraphicFramePr>
        <p:xfrm>
          <a:off x="944190" y="707018"/>
          <a:ext cx="10356192" cy="42742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 xmlns:a16="http://schemas.microsoft.com/office/drawing/2014/main" id="{94E50B0C-B1BD-4841-B75C-28DD7E24F6D0}"/>
              </a:ext>
            </a:extLst>
          </p:cNvPr>
          <p:cNvSpPr txBox="1"/>
          <p:nvPr/>
        </p:nvSpPr>
        <p:spPr>
          <a:xfrm>
            <a:off x="539101" y="4986385"/>
            <a:ext cx="11166370" cy="954107"/>
          </a:xfrm>
          <a:prstGeom prst="rect">
            <a:avLst/>
          </a:prstGeom>
          <a:noFill/>
        </p:spPr>
        <p:txBody>
          <a:bodyPr wrap="square" rtlCol="0">
            <a:spAutoFit/>
          </a:bodyPr>
          <a:lstStyle/>
          <a:p>
            <a:pPr algn="ctr"/>
            <a:r>
              <a:rPr lang="en-IN" sz="2800" b="1" dirty="0">
                <a:solidFill>
                  <a:schemeClr val="accent2"/>
                </a:solidFill>
              </a:rPr>
              <a:t>Discoms are best placed in the value chain to address the market challenges for residential rooftop solar sector </a:t>
            </a:r>
          </a:p>
        </p:txBody>
      </p:sp>
    </p:spTree>
    <p:extLst>
      <p:ext uri="{BB962C8B-B14F-4D97-AF65-F5344CB8AC3E}">
        <p14:creationId xmlns:p14="http://schemas.microsoft.com/office/powerpoint/2010/main" val="21808096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82C7754D-B76C-41CE-BBD6-9F8A45E2EC6A}"/>
              </a:ext>
            </a:extLst>
          </p:cNvPr>
          <p:cNvSpPr>
            <a:spLocks noGrp="1"/>
          </p:cNvSpPr>
          <p:nvPr>
            <p:ph type="sldNum" sz="quarter" idx="4"/>
          </p:nvPr>
        </p:nvSpPr>
        <p:spPr/>
        <p:txBody>
          <a:bodyPr/>
          <a:lstStyle/>
          <a:p>
            <a:fld id="{454FB0FA-1F4E-0144-8AFC-60E32D3AB949}" type="slidenum">
              <a:rPr lang="en-US" smtClean="0"/>
              <a:pPr/>
              <a:t>11</a:t>
            </a:fld>
            <a:r>
              <a:rPr lang="en-US"/>
              <a:t>|</a:t>
            </a:r>
            <a:endParaRPr lang="en-US" dirty="0"/>
          </a:p>
        </p:txBody>
      </p:sp>
      <p:sp>
        <p:nvSpPr>
          <p:cNvPr id="3" name="Title 2">
            <a:extLst>
              <a:ext uri="{FF2B5EF4-FFF2-40B4-BE49-F238E27FC236}">
                <a16:creationId xmlns="" xmlns:a16="http://schemas.microsoft.com/office/drawing/2014/main" id="{1AE1F471-9EF2-4C84-BF7F-C5829164FD36}"/>
              </a:ext>
            </a:extLst>
          </p:cNvPr>
          <p:cNvSpPr>
            <a:spLocks noGrp="1"/>
          </p:cNvSpPr>
          <p:nvPr>
            <p:ph type="title"/>
          </p:nvPr>
        </p:nvSpPr>
        <p:spPr/>
        <p:txBody>
          <a:bodyPr/>
          <a:lstStyle/>
          <a:p>
            <a:r>
              <a:rPr lang="en-IN" dirty="0"/>
              <a:t>Discom – the necessary catalyst to accelerate growth</a:t>
            </a:r>
          </a:p>
        </p:txBody>
      </p:sp>
      <p:sp>
        <p:nvSpPr>
          <p:cNvPr id="5" name="Text Placeholder 4">
            <a:extLst>
              <a:ext uri="{FF2B5EF4-FFF2-40B4-BE49-F238E27FC236}">
                <a16:creationId xmlns="" xmlns:a16="http://schemas.microsoft.com/office/drawing/2014/main" id="{F0B9A028-039B-4487-92D5-7F13617AB6BE}"/>
              </a:ext>
            </a:extLst>
          </p:cNvPr>
          <p:cNvSpPr>
            <a:spLocks noGrp="1"/>
          </p:cNvSpPr>
          <p:nvPr>
            <p:ph type="body" sz="quarter" idx="10"/>
          </p:nvPr>
        </p:nvSpPr>
        <p:spPr/>
        <p:txBody>
          <a:bodyPr/>
          <a:lstStyle/>
          <a:p>
            <a:endParaRPr lang="en-IN"/>
          </a:p>
        </p:txBody>
      </p:sp>
      <p:graphicFrame>
        <p:nvGraphicFramePr>
          <p:cNvPr id="9" name="Content Placeholder 8">
            <a:extLst>
              <a:ext uri="{FF2B5EF4-FFF2-40B4-BE49-F238E27FC236}">
                <a16:creationId xmlns="" xmlns:a16="http://schemas.microsoft.com/office/drawing/2014/main" id="{093AE5D7-BDF8-4485-852A-813D362FF34C}"/>
              </a:ext>
            </a:extLst>
          </p:cNvPr>
          <p:cNvGraphicFramePr>
            <a:graphicFrameLocks noGrp="1"/>
          </p:cNvGraphicFramePr>
          <p:nvPr>
            <p:ph idx="1"/>
            <p:extLst>
              <p:ext uri="{D42A27DB-BD31-4B8C-83A1-F6EECF244321}">
                <p14:modId xmlns:p14="http://schemas.microsoft.com/office/powerpoint/2010/main" val="2770760890"/>
              </p:ext>
            </p:extLst>
          </p:nvPr>
        </p:nvGraphicFramePr>
        <p:xfrm>
          <a:off x="958101" y="762303"/>
          <a:ext cx="10039352" cy="4663440"/>
        </p:xfrm>
        <a:graphic>
          <a:graphicData uri="http://schemas.openxmlformats.org/drawingml/2006/table">
            <a:tbl>
              <a:tblPr firstRow="1">
                <a:tableStyleId>{B301B821-A1FF-4177-AEE7-76D212191A09}</a:tableStyleId>
              </a:tblPr>
              <a:tblGrid>
                <a:gridCol w="6191251">
                  <a:extLst>
                    <a:ext uri="{9D8B030D-6E8A-4147-A177-3AD203B41FA5}">
                      <a16:colId xmlns="" xmlns:a16="http://schemas.microsoft.com/office/drawing/2014/main" val="1805466599"/>
                    </a:ext>
                  </a:extLst>
                </a:gridCol>
                <a:gridCol w="3848101">
                  <a:extLst>
                    <a:ext uri="{9D8B030D-6E8A-4147-A177-3AD203B41FA5}">
                      <a16:colId xmlns="" xmlns:a16="http://schemas.microsoft.com/office/drawing/2014/main" val="2121854704"/>
                    </a:ext>
                  </a:extLst>
                </a:gridCol>
              </a:tblGrid>
              <a:tr h="421767">
                <a:tc>
                  <a:txBody>
                    <a:bodyPr/>
                    <a:lstStyle/>
                    <a:p>
                      <a:r>
                        <a:rPr lang="en-IN" sz="2200" dirty="0"/>
                        <a:t>Market challenges</a:t>
                      </a:r>
                    </a:p>
                  </a:txBody>
                  <a:tcPr/>
                </a:tc>
                <a:tc>
                  <a:txBody>
                    <a:bodyPr/>
                    <a:lstStyle/>
                    <a:p>
                      <a:pPr lvl="1"/>
                      <a:r>
                        <a:rPr lang="en-IN" sz="2200" dirty="0"/>
                        <a:t>Role of discom</a:t>
                      </a:r>
                    </a:p>
                  </a:txBody>
                  <a:tcPr/>
                </a:tc>
                <a:extLst>
                  <a:ext uri="{0D108BD9-81ED-4DB2-BD59-A6C34878D82A}">
                    <a16:rowId xmlns="" xmlns:a16="http://schemas.microsoft.com/office/drawing/2014/main" val="1539638893"/>
                  </a:ext>
                </a:extLst>
              </a:tr>
              <a:tr h="421767">
                <a:tc>
                  <a:txBody>
                    <a:bodyPr/>
                    <a:lstStyle/>
                    <a:p>
                      <a:r>
                        <a:rPr lang="en-US" sz="2200" dirty="0"/>
                        <a:t>Lack of awareness</a:t>
                      </a:r>
                    </a:p>
                  </a:txBody>
                  <a:tcPr>
                    <a:lnR w="38100" cap="flat" cmpd="sng" algn="ctr">
                      <a:solidFill>
                        <a:schemeClr val="tx1"/>
                      </a:solidFill>
                      <a:prstDash val="solid"/>
                      <a:round/>
                      <a:headEnd type="none" w="med" len="med"/>
                      <a:tailEnd type="none" w="med" len="med"/>
                    </a:lnR>
                  </a:tcPr>
                </a:tc>
                <a:tc>
                  <a:txBody>
                    <a:bodyPr/>
                    <a:lstStyle/>
                    <a:p>
                      <a:pPr lvl="1"/>
                      <a:r>
                        <a:rPr lang="en-IN" sz="2200" dirty="0"/>
                        <a:t>Awareness creation</a:t>
                      </a:r>
                    </a:p>
                  </a:txBody>
                  <a:tcPr>
                    <a:lnL w="381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2027128557"/>
                  </a:ext>
                </a:extLst>
              </a:tr>
              <a:tr h="75315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200" dirty="0"/>
                        <a:t>High upfront cost</a:t>
                      </a:r>
                    </a:p>
                  </a:txBody>
                  <a:tcPr>
                    <a:lnR w="38100" cap="flat" cmpd="sng" algn="ctr">
                      <a:solidFill>
                        <a:schemeClr val="tx1"/>
                      </a:solidFill>
                      <a:prstDash val="solid"/>
                      <a:round/>
                      <a:headEnd type="none" w="med" len="med"/>
                      <a:tailEnd type="none" w="med" len="med"/>
                    </a:lnR>
                  </a:tcPr>
                </a:tc>
                <a:tc>
                  <a:txBody>
                    <a:bodyPr/>
                    <a:lstStyle/>
                    <a:p>
                      <a:pPr marL="457200" marR="0" lvl="1" indent="0" algn="l" defTabSz="457200" rtl="0" eaLnBrk="1" fontAlgn="auto" latinLnBrk="0" hangingPunct="1">
                        <a:lnSpc>
                          <a:spcPct val="100000"/>
                        </a:lnSpc>
                        <a:spcBef>
                          <a:spcPts val="0"/>
                        </a:spcBef>
                        <a:spcAft>
                          <a:spcPts val="0"/>
                        </a:spcAft>
                        <a:buClrTx/>
                        <a:buSzTx/>
                        <a:buFontTx/>
                        <a:buNone/>
                        <a:tabLst/>
                        <a:defRPr/>
                      </a:pPr>
                      <a:r>
                        <a:rPr lang="en-IN" sz="2200" dirty="0"/>
                        <a:t>On-bill financing</a:t>
                      </a:r>
                    </a:p>
                    <a:p>
                      <a:pPr lvl="1"/>
                      <a:r>
                        <a:rPr lang="en-IN" sz="2200" dirty="0"/>
                        <a:t>Payment collection</a:t>
                      </a:r>
                    </a:p>
                  </a:txBody>
                  <a:tcPr>
                    <a:lnL w="381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888894741"/>
                  </a:ext>
                </a:extLst>
              </a:tr>
              <a:tr h="75315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200" dirty="0"/>
                        <a:t>Lack of access to easy financing</a:t>
                      </a:r>
                    </a:p>
                  </a:txBody>
                  <a:tcPr>
                    <a:lnR w="38100" cap="flat" cmpd="sng" algn="ctr">
                      <a:solidFill>
                        <a:schemeClr val="tx1"/>
                      </a:solidFill>
                      <a:prstDash val="solid"/>
                      <a:round/>
                      <a:headEnd type="none" w="med" len="med"/>
                      <a:tailEnd type="none" w="med" len="med"/>
                    </a:lnR>
                  </a:tcPr>
                </a:tc>
                <a:tc>
                  <a:txBody>
                    <a:bodyPr/>
                    <a:lstStyle/>
                    <a:p>
                      <a:pPr marL="457200" marR="0" lvl="1" indent="0" algn="l" defTabSz="457200" rtl="0" eaLnBrk="1" fontAlgn="auto" latinLnBrk="0" hangingPunct="1">
                        <a:lnSpc>
                          <a:spcPct val="100000"/>
                        </a:lnSpc>
                        <a:spcBef>
                          <a:spcPts val="0"/>
                        </a:spcBef>
                        <a:spcAft>
                          <a:spcPts val="0"/>
                        </a:spcAft>
                        <a:buClrTx/>
                        <a:buSzTx/>
                        <a:buFontTx/>
                        <a:buNone/>
                        <a:tabLst/>
                        <a:defRPr/>
                      </a:pPr>
                      <a:r>
                        <a:rPr lang="en-IN" sz="2200" dirty="0"/>
                        <a:t>On-bill financing</a:t>
                      </a:r>
                    </a:p>
                    <a:p>
                      <a:pPr lvl="1"/>
                      <a:r>
                        <a:rPr lang="en-IN" sz="2200" dirty="0"/>
                        <a:t>Payment collection</a:t>
                      </a:r>
                    </a:p>
                  </a:txBody>
                  <a:tcPr>
                    <a:lnL w="381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3684171749"/>
                  </a:ext>
                </a:extLst>
              </a:tr>
              <a:tr h="75315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200" dirty="0"/>
                        <a:t>Small and distributed installations</a:t>
                      </a:r>
                    </a:p>
                    <a:p>
                      <a:endParaRPr lang="en-IN" sz="2200" dirty="0"/>
                    </a:p>
                  </a:txBody>
                  <a:tcPr>
                    <a:lnR w="38100" cap="flat" cmpd="sng" algn="ctr">
                      <a:solidFill>
                        <a:schemeClr val="tx1"/>
                      </a:solidFill>
                      <a:prstDash val="solid"/>
                      <a:round/>
                      <a:headEnd type="none" w="med" len="med"/>
                      <a:tailEnd type="none" w="med" len="med"/>
                    </a:lnR>
                  </a:tcPr>
                </a:tc>
                <a:tc>
                  <a:txBody>
                    <a:bodyPr/>
                    <a:lstStyle/>
                    <a:p>
                      <a:pPr marL="457200" marR="0" lvl="1" indent="0" algn="l" defTabSz="457200" rtl="0" eaLnBrk="1" fontAlgn="auto" latinLnBrk="0" hangingPunct="1">
                        <a:lnSpc>
                          <a:spcPct val="100000"/>
                        </a:lnSpc>
                        <a:spcBef>
                          <a:spcPts val="0"/>
                        </a:spcBef>
                        <a:spcAft>
                          <a:spcPts val="0"/>
                        </a:spcAft>
                        <a:buClrTx/>
                        <a:buSzTx/>
                        <a:buFontTx/>
                        <a:buNone/>
                        <a:tabLst/>
                        <a:defRPr/>
                      </a:pPr>
                      <a:r>
                        <a:rPr lang="en-IN" sz="2200" dirty="0"/>
                        <a:t>Demand aggregation</a:t>
                      </a:r>
                    </a:p>
                    <a:p>
                      <a:pPr lvl="1"/>
                      <a:r>
                        <a:rPr lang="en-IN" sz="2200" dirty="0"/>
                        <a:t>Aggregated procurement</a:t>
                      </a:r>
                    </a:p>
                  </a:txBody>
                  <a:tcPr>
                    <a:lnL w="381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1872075818"/>
                  </a:ext>
                </a:extLst>
              </a:tr>
              <a:tr h="75315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200" dirty="0"/>
                        <a:t>Lack of access to suitable roof spaces </a:t>
                      </a:r>
                    </a:p>
                    <a:p>
                      <a:endParaRPr lang="en-IN" sz="2200" dirty="0"/>
                    </a:p>
                  </a:txBody>
                  <a:tcPr>
                    <a:lnR w="38100" cap="flat" cmpd="sng" algn="ctr">
                      <a:solidFill>
                        <a:schemeClr val="tx1"/>
                      </a:solidFill>
                      <a:prstDash val="solid"/>
                      <a:round/>
                      <a:headEnd type="none" w="med" len="med"/>
                      <a:tailEnd type="none" w="med" len="med"/>
                    </a:lnR>
                  </a:tcPr>
                </a:tc>
                <a:tc>
                  <a:txBody>
                    <a:bodyPr/>
                    <a:lstStyle/>
                    <a:p>
                      <a:pPr lvl="1"/>
                      <a:r>
                        <a:rPr lang="en-IN" sz="2200" dirty="0"/>
                        <a:t>Community mobilisation</a:t>
                      </a:r>
                    </a:p>
                  </a:txBody>
                  <a:tcPr>
                    <a:lnL w="381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754717446"/>
                  </a:ext>
                </a:extLst>
              </a:tr>
              <a:tr h="75315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200" dirty="0"/>
                        <a:t>Difficulty in choosing trust-worthy solar vendors</a:t>
                      </a:r>
                    </a:p>
                  </a:txBody>
                  <a:tcPr>
                    <a:lnR w="38100" cap="flat" cmpd="sng" algn="ctr">
                      <a:solidFill>
                        <a:schemeClr val="tx1"/>
                      </a:solidFill>
                      <a:prstDash val="solid"/>
                      <a:round/>
                      <a:headEnd type="none" w="med" len="med"/>
                      <a:tailEnd type="none" w="med" len="med"/>
                    </a:lnR>
                  </a:tcPr>
                </a:tc>
                <a:tc>
                  <a:txBody>
                    <a:bodyPr/>
                    <a:lstStyle/>
                    <a:p>
                      <a:pPr marL="457200" marR="0" lvl="1" indent="0" algn="l" defTabSz="457200" rtl="0" eaLnBrk="1" fontAlgn="auto" latinLnBrk="0" hangingPunct="1">
                        <a:lnSpc>
                          <a:spcPct val="100000"/>
                        </a:lnSpc>
                        <a:spcBef>
                          <a:spcPts val="0"/>
                        </a:spcBef>
                        <a:spcAft>
                          <a:spcPts val="0"/>
                        </a:spcAft>
                        <a:buClrTx/>
                        <a:buSzTx/>
                        <a:buFontTx/>
                        <a:buNone/>
                        <a:tabLst/>
                        <a:defRPr/>
                      </a:pPr>
                      <a:r>
                        <a:rPr lang="en-IN" sz="2200" dirty="0"/>
                        <a:t>Aggregated procurement</a:t>
                      </a:r>
                    </a:p>
                    <a:p>
                      <a:pPr lvl="1"/>
                      <a:endParaRPr lang="en-IN" sz="2200" dirty="0"/>
                    </a:p>
                  </a:txBody>
                  <a:tcPr>
                    <a:lnL w="381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740870363"/>
                  </a:ext>
                </a:extLst>
              </a:tr>
            </a:tbl>
          </a:graphicData>
        </a:graphic>
      </p:graphicFrame>
      <p:sp>
        <p:nvSpPr>
          <p:cNvPr id="7" name="TextBox 6">
            <a:extLst>
              <a:ext uri="{FF2B5EF4-FFF2-40B4-BE49-F238E27FC236}">
                <a16:creationId xmlns="" xmlns:a16="http://schemas.microsoft.com/office/drawing/2014/main" id="{21D3F358-F28E-49C6-9B9C-FF51857AA8ED}"/>
              </a:ext>
            </a:extLst>
          </p:cNvPr>
          <p:cNvSpPr txBox="1"/>
          <p:nvPr/>
        </p:nvSpPr>
        <p:spPr>
          <a:xfrm>
            <a:off x="394592" y="5501943"/>
            <a:ext cx="11166370" cy="954107"/>
          </a:xfrm>
          <a:prstGeom prst="rect">
            <a:avLst/>
          </a:prstGeom>
          <a:noFill/>
        </p:spPr>
        <p:txBody>
          <a:bodyPr wrap="square" rtlCol="0">
            <a:spAutoFit/>
          </a:bodyPr>
          <a:lstStyle/>
          <a:p>
            <a:pPr algn="ctr"/>
            <a:r>
              <a:rPr lang="en-IN" sz="2800" b="1" dirty="0">
                <a:solidFill>
                  <a:schemeClr val="accent2"/>
                </a:solidFill>
              </a:rPr>
              <a:t>Innovative discom-led business models can increase the adoption of rooftop solar among residential consumers</a:t>
            </a:r>
          </a:p>
        </p:txBody>
      </p:sp>
    </p:spTree>
    <p:extLst>
      <p:ext uri="{BB962C8B-B14F-4D97-AF65-F5344CB8AC3E}">
        <p14:creationId xmlns:p14="http://schemas.microsoft.com/office/powerpoint/2010/main" val="42217053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6A66AC6F-44B8-46EE-87AB-97BB7225BDAC}"/>
              </a:ext>
            </a:extLst>
          </p:cNvPr>
          <p:cNvSpPr>
            <a:spLocks noGrp="1"/>
          </p:cNvSpPr>
          <p:nvPr>
            <p:ph type="sldNum" sz="quarter" idx="4"/>
          </p:nvPr>
        </p:nvSpPr>
        <p:spPr/>
        <p:txBody>
          <a:bodyPr/>
          <a:lstStyle/>
          <a:p>
            <a:fld id="{454FB0FA-1F4E-0144-8AFC-60E32D3AB949}" type="slidenum">
              <a:rPr lang="en-US" smtClean="0"/>
              <a:pPr/>
              <a:t>12</a:t>
            </a:fld>
            <a:r>
              <a:rPr lang="en-US"/>
              <a:t>|</a:t>
            </a:r>
            <a:endParaRPr lang="en-US" dirty="0"/>
          </a:p>
        </p:txBody>
      </p:sp>
      <p:sp>
        <p:nvSpPr>
          <p:cNvPr id="3" name="Title 2">
            <a:extLst>
              <a:ext uri="{FF2B5EF4-FFF2-40B4-BE49-F238E27FC236}">
                <a16:creationId xmlns="" xmlns:a16="http://schemas.microsoft.com/office/drawing/2014/main" id="{AB0F3BC0-1597-48DB-8F94-A57D7391584B}"/>
              </a:ext>
            </a:extLst>
          </p:cNvPr>
          <p:cNvSpPr>
            <a:spLocks noGrp="1"/>
          </p:cNvSpPr>
          <p:nvPr>
            <p:ph type="title"/>
          </p:nvPr>
        </p:nvSpPr>
        <p:spPr/>
        <p:txBody>
          <a:bodyPr/>
          <a:lstStyle/>
          <a:p>
            <a:r>
              <a:rPr lang="en-IN" dirty="0"/>
              <a:t>Who are the first movers? </a:t>
            </a:r>
          </a:p>
        </p:txBody>
      </p:sp>
      <p:sp>
        <p:nvSpPr>
          <p:cNvPr id="5" name="Text Placeholder 4">
            <a:extLst>
              <a:ext uri="{FF2B5EF4-FFF2-40B4-BE49-F238E27FC236}">
                <a16:creationId xmlns="" xmlns:a16="http://schemas.microsoft.com/office/drawing/2014/main" id="{21528D97-93C5-46E1-91CD-63D128199891}"/>
              </a:ext>
            </a:extLst>
          </p:cNvPr>
          <p:cNvSpPr>
            <a:spLocks noGrp="1"/>
          </p:cNvSpPr>
          <p:nvPr>
            <p:ph type="body" sz="quarter" idx="10"/>
          </p:nvPr>
        </p:nvSpPr>
        <p:spPr/>
        <p:txBody>
          <a:bodyPr/>
          <a:lstStyle/>
          <a:p>
            <a:endParaRPr lang="en-IN" dirty="0"/>
          </a:p>
        </p:txBody>
      </p:sp>
      <p:graphicFrame>
        <p:nvGraphicFramePr>
          <p:cNvPr id="8" name="Content Placeholder 7">
            <a:extLst>
              <a:ext uri="{FF2B5EF4-FFF2-40B4-BE49-F238E27FC236}">
                <a16:creationId xmlns="" xmlns:a16="http://schemas.microsoft.com/office/drawing/2014/main" id="{E57BF1DD-DEB5-4E9C-B2E0-9E15C1DFF10D}"/>
              </a:ext>
            </a:extLst>
          </p:cNvPr>
          <p:cNvGraphicFramePr>
            <a:graphicFrameLocks noGrp="1"/>
          </p:cNvGraphicFramePr>
          <p:nvPr>
            <p:ph idx="1"/>
            <p:extLst>
              <p:ext uri="{D42A27DB-BD31-4B8C-83A1-F6EECF244321}">
                <p14:modId xmlns:p14="http://schemas.microsoft.com/office/powerpoint/2010/main" val="3262391289"/>
              </p:ext>
            </p:extLst>
          </p:nvPr>
        </p:nvGraphicFramePr>
        <p:xfrm>
          <a:off x="453231" y="1313865"/>
          <a:ext cx="11285537" cy="4784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 xmlns:a16="http://schemas.microsoft.com/office/drawing/2014/main" id="{F817462E-7B74-4BC0-A25C-550A34DD0519}"/>
              </a:ext>
            </a:extLst>
          </p:cNvPr>
          <p:cNvSpPr txBox="1"/>
          <p:nvPr/>
        </p:nvSpPr>
        <p:spPr>
          <a:xfrm>
            <a:off x="395707" y="700336"/>
            <a:ext cx="8380656" cy="400110"/>
          </a:xfrm>
          <a:prstGeom prst="rect">
            <a:avLst/>
          </a:prstGeom>
          <a:noFill/>
        </p:spPr>
        <p:txBody>
          <a:bodyPr wrap="square" rtlCol="0">
            <a:spAutoFit/>
          </a:bodyPr>
          <a:lstStyle/>
          <a:p>
            <a:r>
              <a:rPr lang="en-IN" sz="2000" b="1" dirty="0"/>
              <a:t>Discom and regulatory initiatives to promote new business models </a:t>
            </a:r>
          </a:p>
        </p:txBody>
      </p:sp>
    </p:spTree>
    <p:extLst>
      <p:ext uri="{BB962C8B-B14F-4D97-AF65-F5344CB8AC3E}">
        <p14:creationId xmlns:p14="http://schemas.microsoft.com/office/powerpoint/2010/main" val="3148334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DA381635-B9AD-4399-AEF7-CADC5483435C}"/>
              </a:ext>
            </a:extLst>
          </p:cNvPr>
          <p:cNvSpPr>
            <a:spLocks noGrp="1"/>
          </p:cNvSpPr>
          <p:nvPr>
            <p:ph type="sldNum" sz="quarter" idx="4"/>
          </p:nvPr>
        </p:nvSpPr>
        <p:spPr/>
        <p:txBody>
          <a:bodyPr/>
          <a:lstStyle/>
          <a:p>
            <a:fld id="{454FB0FA-1F4E-0144-8AFC-60E32D3AB949}" type="slidenum">
              <a:rPr lang="en-US" smtClean="0"/>
              <a:pPr/>
              <a:t>13</a:t>
            </a:fld>
            <a:r>
              <a:rPr lang="en-US"/>
              <a:t>|</a:t>
            </a:r>
            <a:endParaRPr lang="en-US" dirty="0"/>
          </a:p>
        </p:txBody>
      </p:sp>
      <p:sp>
        <p:nvSpPr>
          <p:cNvPr id="3" name="Title 2">
            <a:extLst>
              <a:ext uri="{FF2B5EF4-FFF2-40B4-BE49-F238E27FC236}">
                <a16:creationId xmlns="" xmlns:a16="http://schemas.microsoft.com/office/drawing/2014/main" id="{086D0710-89DF-44CB-8106-2DB6EE64D583}"/>
              </a:ext>
            </a:extLst>
          </p:cNvPr>
          <p:cNvSpPr>
            <a:spLocks noGrp="1"/>
          </p:cNvSpPr>
          <p:nvPr>
            <p:ph type="title"/>
          </p:nvPr>
        </p:nvSpPr>
        <p:spPr/>
        <p:txBody>
          <a:bodyPr/>
          <a:lstStyle/>
          <a:p>
            <a:r>
              <a:rPr lang="en-IN" dirty="0"/>
              <a:t>Developing a rooftop solar programme </a:t>
            </a:r>
            <a:r>
              <a:rPr lang="en-IN" dirty="0" smtClean="0"/>
              <a:t>to maximise benefits for the discom</a:t>
            </a:r>
            <a:endParaRPr lang="en-IN" dirty="0"/>
          </a:p>
        </p:txBody>
      </p:sp>
      <p:graphicFrame>
        <p:nvGraphicFramePr>
          <p:cNvPr id="6" name="Content Placeholder 5">
            <a:extLst>
              <a:ext uri="{FF2B5EF4-FFF2-40B4-BE49-F238E27FC236}">
                <a16:creationId xmlns="" xmlns:a16="http://schemas.microsoft.com/office/drawing/2014/main" id="{8C8BABBB-30BE-431D-9166-56A080753ADB}"/>
              </a:ext>
            </a:extLst>
          </p:cNvPr>
          <p:cNvGraphicFramePr>
            <a:graphicFrameLocks noGrp="1" noChangeAspect="1"/>
          </p:cNvGraphicFramePr>
          <p:nvPr>
            <p:ph idx="1"/>
            <p:extLst>
              <p:ext uri="{D42A27DB-BD31-4B8C-83A1-F6EECF244321}">
                <p14:modId xmlns:p14="http://schemas.microsoft.com/office/powerpoint/2010/main" val="868696325"/>
              </p:ext>
            </p:extLst>
          </p:nvPr>
        </p:nvGraphicFramePr>
        <p:xfrm>
          <a:off x="608404" y="684559"/>
          <a:ext cx="10880016" cy="4461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4">
            <a:extLst>
              <a:ext uri="{FF2B5EF4-FFF2-40B4-BE49-F238E27FC236}">
                <a16:creationId xmlns="" xmlns:a16="http://schemas.microsoft.com/office/drawing/2014/main" id="{5FD58CE8-2B95-4764-A052-5DA9AEF93BAC}"/>
              </a:ext>
            </a:extLst>
          </p:cNvPr>
          <p:cNvSpPr>
            <a:spLocks noGrp="1"/>
          </p:cNvSpPr>
          <p:nvPr>
            <p:ph type="body" sz="quarter" idx="10"/>
          </p:nvPr>
        </p:nvSpPr>
        <p:spPr/>
        <p:txBody>
          <a:bodyPr/>
          <a:lstStyle/>
          <a:p>
            <a:endParaRPr lang="en-IN"/>
          </a:p>
        </p:txBody>
      </p:sp>
      <p:sp>
        <p:nvSpPr>
          <p:cNvPr id="9" name="Right Brace 8">
            <a:extLst>
              <a:ext uri="{FF2B5EF4-FFF2-40B4-BE49-F238E27FC236}">
                <a16:creationId xmlns="" xmlns:a16="http://schemas.microsoft.com/office/drawing/2014/main" id="{D5D66F01-D5B5-40EE-BE77-12A634FD145A}"/>
              </a:ext>
            </a:extLst>
          </p:cNvPr>
          <p:cNvSpPr/>
          <p:nvPr/>
        </p:nvSpPr>
        <p:spPr>
          <a:xfrm rot="5400000">
            <a:off x="4505362" y="967513"/>
            <a:ext cx="205740" cy="7999656"/>
          </a:xfrm>
          <a:prstGeom prst="rightBrace">
            <a:avLst/>
          </a:prstGeom>
          <a:ln>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IN"/>
          </a:p>
        </p:txBody>
      </p:sp>
      <p:sp>
        <p:nvSpPr>
          <p:cNvPr id="10" name="TextBox 9">
            <a:extLst>
              <a:ext uri="{FF2B5EF4-FFF2-40B4-BE49-F238E27FC236}">
                <a16:creationId xmlns="" xmlns:a16="http://schemas.microsoft.com/office/drawing/2014/main" id="{435CB254-DEE8-4149-8867-71E6D55ECEB9}"/>
              </a:ext>
            </a:extLst>
          </p:cNvPr>
          <p:cNvSpPr txBox="1"/>
          <p:nvPr/>
        </p:nvSpPr>
        <p:spPr>
          <a:xfrm>
            <a:off x="1463749" y="5248676"/>
            <a:ext cx="6288966" cy="400110"/>
          </a:xfrm>
          <a:prstGeom prst="rect">
            <a:avLst/>
          </a:prstGeom>
          <a:noFill/>
        </p:spPr>
        <p:txBody>
          <a:bodyPr wrap="square" rtlCol="0">
            <a:spAutoFit/>
          </a:bodyPr>
          <a:lstStyle/>
          <a:p>
            <a:pPr algn="ctr"/>
            <a:r>
              <a:rPr lang="en-IN" sz="2000" b="1" dirty="0">
                <a:solidFill>
                  <a:schemeClr val="accent2"/>
                </a:solidFill>
              </a:rPr>
              <a:t>Rooftop solar business model decision-making tool</a:t>
            </a:r>
          </a:p>
        </p:txBody>
      </p:sp>
    </p:spTree>
    <p:extLst>
      <p:ext uri="{BB962C8B-B14F-4D97-AF65-F5344CB8AC3E}">
        <p14:creationId xmlns:p14="http://schemas.microsoft.com/office/powerpoint/2010/main" val="12141044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D5144790-6433-4842-B3D2-7256370190EF}"/>
              </a:ext>
            </a:extLst>
          </p:cNvPr>
          <p:cNvSpPr>
            <a:spLocks noGrp="1"/>
          </p:cNvSpPr>
          <p:nvPr>
            <p:ph type="sldNum" sz="quarter" idx="4"/>
          </p:nvPr>
        </p:nvSpPr>
        <p:spPr/>
        <p:txBody>
          <a:bodyPr/>
          <a:lstStyle/>
          <a:p>
            <a:fld id="{454FB0FA-1F4E-0144-8AFC-60E32D3AB949}" type="slidenum">
              <a:rPr lang="en-US" smtClean="0"/>
              <a:pPr/>
              <a:t>14</a:t>
            </a:fld>
            <a:r>
              <a:rPr lang="en-US"/>
              <a:t>|</a:t>
            </a:r>
            <a:endParaRPr lang="en-US" dirty="0"/>
          </a:p>
        </p:txBody>
      </p:sp>
      <p:sp>
        <p:nvSpPr>
          <p:cNvPr id="3" name="Title 2">
            <a:extLst>
              <a:ext uri="{FF2B5EF4-FFF2-40B4-BE49-F238E27FC236}">
                <a16:creationId xmlns="" xmlns:a16="http://schemas.microsoft.com/office/drawing/2014/main" id="{4526C24F-3FC9-445E-9372-6FA985D9E2EF}"/>
              </a:ext>
            </a:extLst>
          </p:cNvPr>
          <p:cNvSpPr>
            <a:spLocks noGrp="1"/>
          </p:cNvSpPr>
          <p:nvPr>
            <p:ph type="title"/>
          </p:nvPr>
        </p:nvSpPr>
        <p:spPr/>
        <p:txBody>
          <a:bodyPr/>
          <a:lstStyle/>
          <a:p>
            <a:r>
              <a:rPr lang="en-IN" dirty="0"/>
              <a:t>What is business model decision making tool?</a:t>
            </a:r>
          </a:p>
        </p:txBody>
      </p:sp>
      <p:sp>
        <p:nvSpPr>
          <p:cNvPr id="5" name="Text Placeholder 4">
            <a:extLst>
              <a:ext uri="{FF2B5EF4-FFF2-40B4-BE49-F238E27FC236}">
                <a16:creationId xmlns="" xmlns:a16="http://schemas.microsoft.com/office/drawing/2014/main" id="{BFFDFF17-4725-4C32-B142-91C003EF59AE}"/>
              </a:ext>
            </a:extLst>
          </p:cNvPr>
          <p:cNvSpPr>
            <a:spLocks noGrp="1"/>
          </p:cNvSpPr>
          <p:nvPr>
            <p:ph type="body" sz="quarter" idx="10"/>
          </p:nvPr>
        </p:nvSpPr>
        <p:spPr/>
        <p:txBody>
          <a:bodyPr/>
          <a:lstStyle/>
          <a:p>
            <a:endParaRPr lang="en-IN"/>
          </a:p>
        </p:txBody>
      </p:sp>
      <p:sp>
        <p:nvSpPr>
          <p:cNvPr id="6" name="Content Placeholder 2">
            <a:extLst>
              <a:ext uri="{FF2B5EF4-FFF2-40B4-BE49-F238E27FC236}">
                <a16:creationId xmlns="" xmlns:a16="http://schemas.microsoft.com/office/drawing/2014/main" id="{A6C04610-659B-436A-8FA5-48C1BE7EC5BF}"/>
              </a:ext>
            </a:extLst>
          </p:cNvPr>
          <p:cNvSpPr>
            <a:spLocks noGrp="1"/>
          </p:cNvSpPr>
          <p:nvPr>
            <p:ph idx="1"/>
          </p:nvPr>
        </p:nvSpPr>
        <p:spPr>
          <a:xfrm>
            <a:off x="395288" y="989013"/>
            <a:ext cx="11285537" cy="4784725"/>
          </a:xfrm>
          <a:ln>
            <a:noFill/>
          </a:ln>
        </p:spPr>
        <p:txBody>
          <a:bodyPr/>
          <a:lstStyle/>
          <a:p>
            <a:pPr marL="0" indent="0">
              <a:buNone/>
            </a:pPr>
            <a:r>
              <a:rPr lang="en-IN" b="1" dirty="0"/>
              <a:t>Allows discoms to choose between different models based on:</a:t>
            </a:r>
            <a:endParaRPr lang="en-GB" b="1" dirty="0"/>
          </a:p>
          <a:p>
            <a:r>
              <a:rPr lang="en-GB" dirty="0"/>
              <a:t>Geography</a:t>
            </a:r>
          </a:p>
          <a:p>
            <a:r>
              <a:rPr lang="en-GB" dirty="0"/>
              <a:t>Consumer category</a:t>
            </a:r>
          </a:p>
          <a:p>
            <a:r>
              <a:rPr lang="en-GB" dirty="0"/>
              <a:t>Building type</a:t>
            </a:r>
          </a:p>
          <a:p>
            <a:r>
              <a:rPr lang="en-GB" dirty="0"/>
              <a:t>Other market challenges</a:t>
            </a:r>
          </a:p>
          <a:p>
            <a:endParaRPr lang="en-GB" dirty="0"/>
          </a:p>
          <a:p>
            <a:pPr marL="0" indent="0">
              <a:buNone/>
            </a:pPr>
            <a:endParaRPr lang="en-GB" dirty="0"/>
          </a:p>
          <a:p>
            <a:r>
              <a:rPr lang="en-GB" dirty="0"/>
              <a:t>Consumption per consumer</a:t>
            </a:r>
          </a:p>
          <a:p>
            <a:r>
              <a:rPr lang="en-GB" dirty="0"/>
              <a:t>Cost-benefit</a:t>
            </a:r>
          </a:p>
          <a:p>
            <a:endParaRPr lang="en-GB" dirty="0"/>
          </a:p>
        </p:txBody>
      </p:sp>
      <p:sp>
        <p:nvSpPr>
          <p:cNvPr id="4" name="Right Brace 3">
            <a:extLst>
              <a:ext uri="{FF2B5EF4-FFF2-40B4-BE49-F238E27FC236}">
                <a16:creationId xmlns="" xmlns:a16="http://schemas.microsoft.com/office/drawing/2014/main" id="{4628D1EB-E240-43F3-B232-32AC9B7CD9E1}"/>
              </a:ext>
            </a:extLst>
          </p:cNvPr>
          <p:cNvSpPr/>
          <p:nvPr/>
        </p:nvSpPr>
        <p:spPr>
          <a:xfrm>
            <a:off x="5810250" y="1466850"/>
            <a:ext cx="438150" cy="15621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IN"/>
          </a:p>
        </p:txBody>
      </p:sp>
      <p:sp>
        <p:nvSpPr>
          <p:cNvPr id="7" name="Right Brace 6">
            <a:extLst>
              <a:ext uri="{FF2B5EF4-FFF2-40B4-BE49-F238E27FC236}">
                <a16:creationId xmlns="" xmlns:a16="http://schemas.microsoft.com/office/drawing/2014/main" id="{958C3530-91D8-43AF-8123-6EEC98C7D7F5}"/>
              </a:ext>
            </a:extLst>
          </p:cNvPr>
          <p:cNvSpPr/>
          <p:nvPr/>
        </p:nvSpPr>
        <p:spPr>
          <a:xfrm>
            <a:off x="5863590" y="3759977"/>
            <a:ext cx="331469" cy="792973"/>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IN"/>
          </a:p>
        </p:txBody>
      </p:sp>
      <p:sp>
        <p:nvSpPr>
          <p:cNvPr id="10" name="TextBox 9">
            <a:extLst>
              <a:ext uri="{FF2B5EF4-FFF2-40B4-BE49-F238E27FC236}">
                <a16:creationId xmlns="" xmlns:a16="http://schemas.microsoft.com/office/drawing/2014/main" id="{2F1021C1-56EB-4BE4-98E3-DA2A93EC9702}"/>
              </a:ext>
            </a:extLst>
          </p:cNvPr>
          <p:cNvSpPr txBox="1"/>
          <p:nvPr/>
        </p:nvSpPr>
        <p:spPr>
          <a:xfrm>
            <a:off x="6457950" y="2057400"/>
            <a:ext cx="2476500" cy="369332"/>
          </a:xfrm>
          <a:prstGeom prst="rect">
            <a:avLst/>
          </a:prstGeom>
          <a:noFill/>
        </p:spPr>
        <p:txBody>
          <a:bodyPr wrap="square" rtlCol="0">
            <a:spAutoFit/>
          </a:bodyPr>
          <a:lstStyle/>
          <a:p>
            <a:r>
              <a:rPr lang="en-IN" b="1" dirty="0"/>
              <a:t>Primary objective</a:t>
            </a:r>
          </a:p>
        </p:txBody>
      </p:sp>
      <p:sp>
        <p:nvSpPr>
          <p:cNvPr id="11" name="TextBox 10">
            <a:extLst>
              <a:ext uri="{FF2B5EF4-FFF2-40B4-BE49-F238E27FC236}">
                <a16:creationId xmlns="" xmlns:a16="http://schemas.microsoft.com/office/drawing/2014/main" id="{CF937B89-EDAC-4DD8-948B-859C8CCC8BF6}"/>
              </a:ext>
            </a:extLst>
          </p:cNvPr>
          <p:cNvSpPr txBox="1"/>
          <p:nvPr/>
        </p:nvSpPr>
        <p:spPr>
          <a:xfrm>
            <a:off x="6457950" y="3971797"/>
            <a:ext cx="2476500" cy="369332"/>
          </a:xfrm>
          <a:prstGeom prst="rect">
            <a:avLst/>
          </a:prstGeom>
          <a:noFill/>
        </p:spPr>
        <p:txBody>
          <a:bodyPr wrap="square" rtlCol="0">
            <a:spAutoFit/>
          </a:bodyPr>
          <a:lstStyle/>
          <a:p>
            <a:r>
              <a:rPr lang="en-IN" b="1" dirty="0"/>
              <a:t>Pre-feasibility analysis</a:t>
            </a:r>
          </a:p>
        </p:txBody>
      </p:sp>
    </p:spTree>
    <p:extLst>
      <p:ext uri="{BB962C8B-B14F-4D97-AF65-F5344CB8AC3E}">
        <p14:creationId xmlns:p14="http://schemas.microsoft.com/office/powerpoint/2010/main" val="1411514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8AA4CAC6-9B66-49AF-8EDB-B49A6B561F21}"/>
              </a:ext>
            </a:extLst>
          </p:cNvPr>
          <p:cNvSpPr>
            <a:spLocks noGrp="1"/>
          </p:cNvSpPr>
          <p:nvPr>
            <p:ph type="sldNum" sz="quarter" idx="4"/>
          </p:nvPr>
        </p:nvSpPr>
        <p:spPr/>
        <p:txBody>
          <a:bodyPr/>
          <a:lstStyle/>
          <a:p>
            <a:fld id="{454FB0FA-1F4E-0144-8AFC-60E32D3AB949}" type="slidenum">
              <a:rPr lang="en-US" smtClean="0"/>
              <a:pPr/>
              <a:t>15</a:t>
            </a:fld>
            <a:r>
              <a:rPr lang="en-US"/>
              <a:t>|</a:t>
            </a:r>
            <a:endParaRPr lang="en-US" dirty="0"/>
          </a:p>
        </p:txBody>
      </p:sp>
      <p:sp>
        <p:nvSpPr>
          <p:cNvPr id="3" name="Title 2">
            <a:extLst>
              <a:ext uri="{FF2B5EF4-FFF2-40B4-BE49-F238E27FC236}">
                <a16:creationId xmlns="" xmlns:a16="http://schemas.microsoft.com/office/drawing/2014/main" id="{B5C94495-75C8-4AE4-99A9-D2F038925032}"/>
              </a:ext>
            </a:extLst>
          </p:cNvPr>
          <p:cNvSpPr>
            <a:spLocks noGrp="1"/>
          </p:cNvSpPr>
          <p:nvPr>
            <p:ph type="title"/>
          </p:nvPr>
        </p:nvSpPr>
        <p:spPr/>
        <p:txBody>
          <a:bodyPr/>
          <a:lstStyle/>
          <a:p>
            <a:r>
              <a:rPr lang="en-IN" dirty="0"/>
              <a:t>Methodology - Tool components</a:t>
            </a:r>
          </a:p>
        </p:txBody>
      </p:sp>
      <p:sp>
        <p:nvSpPr>
          <p:cNvPr id="5" name="Text Placeholder 4">
            <a:extLst>
              <a:ext uri="{FF2B5EF4-FFF2-40B4-BE49-F238E27FC236}">
                <a16:creationId xmlns="" xmlns:a16="http://schemas.microsoft.com/office/drawing/2014/main" id="{B78F900A-FA42-4DE7-820B-65D0F5856358}"/>
              </a:ext>
            </a:extLst>
          </p:cNvPr>
          <p:cNvSpPr>
            <a:spLocks noGrp="1"/>
          </p:cNvSpPr>
          <p:nvPr>
            <p:ph type="body" sz="quarter" idx="10"/>
          </p:nvPr>
        </p:nvSpPr>
        <p:spPr/>
        <p:txBody>
          <a:bodyPr/>
          <a:lstStyle/>
          <a:p>
            <a:endParaRPr lang="en-IN" dirty="0"/>
          </a:p>
        </p:txBody>
      </p:sp>
      <p:graphicFrame>
        <p:nvGraphicFramePr>
          <p:cNvPr id="6" name="Diagram 5">
            <a:extLst>
              <a:ext uri="{FF2B5EF4-FFF2-40B4-BE49-F238E27FC236}">
                <a16:creationId xmlns="" xmlns:a16="http://schemas.microsoft.com/office/drawing/2014/main" id="{A3243CDE-CDD5-4133-9A32-A10CFA11F70D}"/>
              </a:ext>
            </a:extLst>
          </p:cNvPr>
          <p:cNvGraphicFramePr/>
          <p:nvPr>
            <p:extLst>
              <p:ext uri="{D42A27DB-BD31-4B8C-83A1-F6EECF244321}">
                <p14:modId xmlns:p14="http://schemas.microsoft.com/office/powerpoint/2010/main" val="794923226"/>
              </p:ext>
            </p:extLst>
          </p:nvPr>
        </p:nvGraphicFramePr>
        <p:xfrm>
          <a:off x="572982" y="1169551"/>
          <a:ext cx="11046036" cy="45188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873093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AB7913F8-0CDC-463B-94EB-ECED36B48DA6}"/>
              </a:ext>
            </a:extLst>
          </p:cNvPr>
          <p:cNvSpPr>
            <a:spLocks noGrp="1"/>
          </p:cNvSpPr>
          <p:nvPr>
            <p:ph type="sldNum" sz="quarter" idx="4"/>
          </p:nvPr>
        </p:nvSpPr>
        <p:spPr/>
        <p:txBody>
          <a:bodyPr/>
          <a:lstStyle/>
          <a:p>
            <a:fld id="{454FB0FA-1F4E-0144-8AFC-60E32D3AB949}" type="slidenum">
              <a:rPr lang="en-US" smtClean="0"/>
              <a:pPr/>
              <a:t>16</a:t>
            </a:fld>
            <a:r>
              <a:rPr lang="en-US"/>
              <a:t>|</a:t>
            </a:r>
            <a:endParaRPr lang="en-US" dirty="0"/>
          </a:p>
        </p:txBody>
      </p:sp>
      <p:sp>
        <p:nvSpPr>
          <p:cNvPr id="3" name="Title 2">
            <a:extLst>
              <a:ext uri="{FF2B5EF4-FFF2-40B4-BE49-F238E27FC236}">
                <a16:creationId xmlns="" xmlns:a16="http://schemas.microsoft.com/office/drawing/2014/main" id="{1C5E0C5D-AFFB-4C42-9395-8B5930D1B070}"/>
              </a:ext>
            </a:extLst>
          </p:cNvPr>
          <p:cNvSpPr>
            <a:spLocks noGrp="1"/>
          </p:cNvSpPr>
          <p:nvPr>
            <p:ph type="title"/>
          </p:nvPr>
        </p:nvSpPr>
        <p:spPr/>
        <p:txBody>
          <a:bodyPr/>
          <a:lstStyle/>
          <a:p>
            <a:r>
              <a:rPr lang="en-IN" dirty="0"/>
              <a:t>Methodology - Tool framework </a:t>
            </a:r>
          </a:p>
        </p:txBody>
      </p:sp>
      <p:graphicFrame>
        <p:nvGraphicFramePr>
          <p:cNvPr id="6" name="Content Placeholder 5">
            <a:extLst>
              <a:ext uri="{FF2B5EF4-FFF2-40B4-BE49-F238E27FC236}">
                <a16:creationId xmlns="" xmlns:a16="http://schemas.microsoft.com/office/drawing/2014/main" id="{AB62215E-6240-4B95-80AD-64884B0E2D30}"/>
              </a:ext>
            </a:extLst>
          </p:cNvPr>
          <p:cNvGraphicFramePr>
            <a:graphicFrameLocks noGrp="1"/>
          </p:cNvGraphicFramePr>
          <p:nvPr>
            <p:ph idx="1"/>
            <p:extLst>
              <p:ext uri="{D42A27DB-BD31-4B8C-83A1-F6EECF244321}">
                <p14:modId xmlns:p14="http://schemas.microsoft.com/office/powerpoint/2010/main" val="3490414133"/>
              </p:ext>
            </p:extLst>
          </p:nvPr>
        </p:nvGraphicFramePr>
        <p:xfrm>
          <a:off x="394592" y="1155512"/>
          <a:ext cx="11401701" cy="3132898"/>
        </p:xfrm>
        <a:graphic>
          <a:graphicData uri="http://schemas.openxmlformats.org/drawingml/2006/table">
            <a:tbl>
              <a:tblPr firstRow="1">
                <a:tableStyleId>{6E25E649-3F16-4E02-A733-19D2CDBF48F0}</a:tableStyleId>
              </a:tblPr>
              <a:tblGrid>
                <a:gridCol w="6538493">
                  <a:extLst>
                    <a:ext uri="{9D8B030D-6E8A-4147-A177-3AD203B41FA5}">
                      <a16:colId xmlns="" xmlns:a16="http://schemas.microsoft.com/office/drawing/2014/main" val="2513066545"/>
                    </a:ext>
                  </a:extLst>
                </a:gridCol>
                <a:gridCol w="4863208">
                  <a:extLst>
                    <a:ext uri="{9D8B030D-6E8A-4147-A177-3AD203B41FA5}">
                      <a16:colId xmlns="" xmlns:a16="http://schemas.microsoft.com/office/drawing/2014/main" val="1891181978"/>
                    </a:ext>
                  </a:extLst>
                </a:gridCol>
              </a:tblGrid>
              <a:tr h="405224">
                <a:tc>
                  <a:txBody>
                    <a:bodyPr/>
                    <a:lstStyle/>
                    <a:p>
                      <a:r>
                        <a:rPr lang="en-IN" dirty="0"/>
                        <a:t>Objective</a:t>
                      </a:r>
                    </a:p>
                  </a:txBody>
                  <a:tcPr/>
                </a:tc>
                <a:tc>
                  <a:txBody>
                    <a:bodyPr/>
                    <a:lstStyle/>
                    <a:p>
                      <a:r>
                        <a:rPr lang="en-IN" dirty="0"/>
                        <a:t>Business model features </a:t>
                      </a:r>
                    </a:p>
                  </a:txBody>
                  <a:tcPr/>
                </a:tc>
                <a:extLst>
                  <a:ext uri="{0D108BD9-81ED-4DB2-BD59-A6C34878D82A}">
                    <a16:rowId xmlns="" xmlns:a16="http://schemas.microsoft.com/office/drawing/2014/main" val="2972399661"/>
                  </a:ext>
                </a:extLst>
              </a:tr>
              <a:tr h="676530">
                <a:tc>
                  <a:txBody>
                    <a:bodyPr/>
                    <a:lstStyle/>
                    <a:p>
                      <a:pPr algn="l" fontAlgn="b"/>
                      <a:r>
                        <a:rPr lang="en-US" sz="2000" u="none" strike="noStrike" dirty="0">
                          <a:effectLst/>
                        </a:rPr>
                        <a:t>Address the challenge of upfront investment requirement for the consumers</a:t>
                      </a:r>
                      <a:endParaRPr lang="en-US" sz="20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r>
                        <a:rPr lang="en-IN" dirty="0"/>
                        <a:t>Periodical payment – subscription/ on-bill EMI</a:t>
                      </a:r>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2477657228"/>
                  </a:ext>
                </a:extLst>
              </a:tr>
              <a:tr h="405224">
                <a:tc>
                  <a:txBody>
                    <a:bodyPr/>
                    <a:lstStyle/>
                    <a:p>
                      <a:pPr algn="l" fontAlgn="b"/>
                      <a:r>
                        <a:rPr lang="en-US" sz="2000" u="none" strike="noStrike" dirty="0">
                          <a:effectLst/>
                        </a:rPr>
                        <a:t>Target consumers without exclusive roof access - apartments</a:t>
                      </a:r>
                      <a:endParaRPr lang="en-US" sz="20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r>
                        <a:rPr lang="en-IN" dirty="0"/>
                        <a:t>Community solar systems, virtual net-metering</a:t>
                      </a:r>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4006841442"/>
                  </a:ext>
                </a:extLst>
              </a:tr>
              <a:tr h="405224">
                <a:tc>
                  <a:txBody>
                    <a:bodyPr/>
                    <a:lstStyle/>
                    <a:p>
                      <a:pPr algn="l" fontAlgn="b"/>
                      <a:r>
                        <a:rPr lang="en-US" sz="2000" u="none" strike="noStrike" dirty="0">
                          <a:effectLst/>
                        </a:rPr>
                        <a:t>Target low- and medium-paying consumers</a:t>
                      </a:r>
                      <a:endParaRPr lang="en-US" sz="20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r>
                        <a:rPr lang="en-IN" dirty="0"/>
                        <a:t>Solar subscription programmes with differentiated tariff mechanism, discom-supported EMI</a:t>
                      </a:r>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1395634297"/>
                  </a:ext>
                </a:extLst>
              </a:tr>
              <a:tr h="405224">
                <a:tc>
                  <a:txBody>
                    <a:bodyPr/>
                    <a:lstStyle/>
                    <a:p>
                      <a:pPr algn="l" fontAlgn="b"/>
                      <a:r>
                        <a:rPr lang="en-US" sz="2000" u="none" strike="noStrike" dirty="0">
                          <a:effectLst/>
                        </a:rPr>
                        <a:t>Reduce the investment risks for developers and financiers</a:t>
                      </a:r>
                      <a:endParaRPr lang="en-US" sz="20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r>
                        <a:rPr lang="en-IN" dirty="0"/>
                        <a:t>Demand aggregation and payment collection by discoms</a:t>
                      </a:r>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1893053593"/>
                  </a:ext>
                </a:extLst>
              </a:tr>
              <a:tr h="0">
                <a:tc>
                  <a:txBody>
                    <a:bodyPr/>
                    <a:lstStyle/>
                    <a:p>
                      <a:pPr algn="l" fontAlgn="b"/>
                      <a:r>
                        <a:rPr lang="en-US" sz="2000" u="none" strike="noStrike" dirty="0">
                          <a:effectLst/>
                        </a:rPr>
                        <a:t>Lower the cost of supplying electricity to residential consumers</a:t>
                      </a:r>
                      <a:endParaRPr lang="en-US" sz="20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r>
                        <a:rPr lang="en-IN" dirty="0"/>
                        <a:t>Feeder level solar, aggregated power plants </a:t>
                      </a:r>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548723206"/>
                  </a:ext>
                </a:extLst>
              </a:tr>
            </a:tbl>
          </a:graphicData>
        </a:graphic>
      </p:graphicFrame>
      <p:sp>
        <p:nvSpPr>
          <p:cNvPr id="5" name="Text Placeholder 4">
            <a:extLst>
              <a:ext uri="{FF2B5EF4-FFF2-40B4-BE49-F238E27FC236}">
                <a16:creationId xmlns="" xmlns:a16="http://schemas.microsoft.com/office/drawing/2014/main" id="{DB455460-A1C5-44DD-81A3-9DA0D6B0A6CB}"/>
              </a:ext>
            </a:extLst>
          </p:cNvPr>
          <p:cNvSpPr>
            <a:spLocks noGrp="1"/>
          </p:cNvSpPr>
          <p:nvPr>
            <p:ph type="body" sz="quarter" idx="10"/>
          </p:nvPr>
        </p:nvSpPr>
        <p:spPr/>
        <p:txBody>
          <a:bodyPr/>
          <a:lstStyle/>
          <a:p>
            <a:endParaRPr lang="en-IN"/>
          </a:p>
        </p:txBody>
      </p:sp>
      <p:sp>
        <p:nvSpPr>
          <p:cNvPr id="7" name="TextBox 6">
            <a:extLst>
              <a:ext uri="{FF2B5EF4-FFF2-40B4-BE49-F238E27FC236}">
                <a16:creationId xmlns="" xmlns:a16="http://schemas.microsoft.com/office/drawing/2014/main" id="{7DB4752C-04DC-410B-A200-68C8BE1EB918}"/>
              </a:ext>
            </a:extLst>
          </p:cNvPr>
          <p:cNvSpPr txBox="1"/>
          <p:nvPr/>
        </p:nvSpPr>
        <p:spPr>
          <a:xfrm>
            <a:off x="394592" y="4733444"/>
            <a:ext cx="11166370" cy="523220"/>
          </a:xfrm>
          <a:prstGeom prst="rect">
            <a:avLst/>
          </a:prstGeom>
          <a:noFill/>
        </p:spPr>
        <p:txBody>
          <a:bodyPr wrap="square" rtlCol="0">
            <a:spAutoFit/>
          </a:bodyPr>
          <a:lstStyle/>
          <a:p>
            <a:pPr algn="ctr"/>
            <a:r>
              <a:rPr lang="en-IN" sz="2800" b="1" dirty="0">
                <a:solidFill>
                  <a:schemeClr val="accent2"/>
                </a:solidFill>
              </a:rPr>
              <a:t>Objectives based on discom priority</a:t>
            </a:r>
          </a:p>
        </p:txBody>
      </p:sp>
    </p:spTree>
    <p:extLst>
      <p:ext uri="{BB962C8B-B14F-4D97-AF65-F5344CB8AC3E}">
        <p14:creationId xmlns:p14="http://schemas.microsoft.com/office/powerpoint/2010/main" val="8473943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93C60FA7-9D43-45A3-895B-0CAEC94CBEF2}"/>
              </a:ext>
            </a:extLst>
          </p:cNvPr>
          <p:cNvSpPr>
            <a:spLocks noGrp="1"/>
          </p:cNvSpPr>
          <p:nvPr>
            <p:ph type="sldNum" sz="quarter" idx="4"/>
          </p:nvPr>
        </p:nvSpPr>
        <p:spPr/>
        <p:txBody>
          <a:bodyPr/>
          <a:lstStyle/>
          <a:p>
            <a:fld id="{454FB0FA-1F4E-0144-8AFC-60E32D3AB949}" type="slidenum">
              <a:rPr lang="en-US" smtClean="0"/>
              <a:pPr/>
              <a:t>17</a:t>
            </a:fld>
            <a:r>
              <a:rPr lang="en-US"/>
              <a:t>|</a:t>
            </a:r>
            <a:endParaRPr lang="en-US" dirty="0"/>
          </a:p>
        </p:txBody>
      </p:sp>
      <p:sp>
        <p:nvSpPr>
          <p:cNvPr id="3" name="Title 2">
            <a:extLst>
              <a:ext uri="{FF2B5EF4-FFF2-40B4-BE49-F238E27FC236}">
                <a16:creationId xmlns="" xmlns:a16="http://schemas.microsoft.com/office/drawing/2014/main" id="{1EBC7052-3886-436E-A605-511761478016}"/>
              </a:ext>
            </a:extLst>
          </p:cNvPr>
          <p:cNvSpPr>
            <a:spLocks noGrp="1"/>
          </p:cNvSpPr>
          <p:nvPr>
            <p:ph type="title"/>
          </p:nvPr>
        </p:nvSpPr>
        <p:spPr/>
        <p:txBody>
          <a:bodyPr/>
          <a:lstStyle/>
          <a:p>
            <a:r>
              <a:rPr lang="en-IN" dirty="0"/>
              <a:t>Tool Demonstration</a:t>
            </a:r>
          </a:p>
        </p:txBody>
      </p:sp>
      <p:sp>
        <p:nvSpPr>
          <p:cNvPr id="4" name="Text Placeholder 3">
            <a:extLst>
              <a:ext uri="{FF2B5EF4-FFF2-40B4-BE49-F238E27FC236}">
                <a16:creationId xmlns="" xmlns:a16="http://schemas.microsoft.com/office/drawing/2014/main" id="{CC27FF67-7C5E-43D1-AA7E-93156AFE8403}"/>
              </a:ext>
            </a:extLst>
          </p:cNvPr>
          <p:cNvSpPr>
            <a:spLocks noGrp="1"/>
          </p:cNvSpPr>
          <p:nvPr>
            <p:ph type="body" sz="quarter" idx="10"/>
          </p:nvPr>
        </p:nvSpPr>
        <p:spPr/>
        <p:txBody>
          <a:bodyPr>
            <a:normAutofit fontScale="92500" lnSpcReduction="10000"/>
          </a:bodyPr>
          <a:lstStyle/>
          <a:p>
            <a:endParaRPr lang="en-IN"/>
          </a:p>
        </p:txBody>
      </p:sp>
    </p:spTree>
    <p:extLst>
      <p:ext uri="{BB962C8B-B14F-4D97-AF65-F5344CB8AC3E}">
        <p14:creationId xmlns:p14="http://schemas.microsoft.com/office/powerpoint/2010/main" val="21510505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454FB0FA-1F4E-0144-8AFC-60E32D3AB949}" type="slidenum">
              <a:rPr lang="en-US" smtClean="0"/>
              <a:pPr/>
              <a:t>18</a:t>
            </a:fld>
            <a:r>
              <a:rPr lang="en-US" smtClean="0"/>
              <a:t>|</a:t>
            </a:r>
            <a:endParaRPr lang="en-US" dirty="0"/>
          </a:p>
        </p:txBody>
      </p:sp>
      <p:sp>
        <p:nvSpPr>
          <p:cNvPr id="3" name="Title 2"/>
          <p:cNvSpPr>
            <a:spLocks noGrp="1"/>
          </p:cNvSpPr>
          <p:nvPr>
            <p:ph type="title"/>
          </p:nvPr>
        </p:nvSpPr>
        <p:spPr>
          <a:xfrm>
            <a:off x="332207" y="2785228"/>
            <a:ext cx="11284423" cy="793914"/>
          </a:xfrm>
        </p:spPr>
        <p:txBody>
          <a:bodyPr>
            <a:normAutofit/>
          </a:bodyPr>
          <a:lstStyle/>
          <a:p>
            <a:pPr algn="ctr"/>
            <a:r>
              <a:rPr lang="en-GB" sz="4000" smtClean="0">
                <a:hlinkClick r:id="rId2"/>
              </a:rPr>
              <a:t>http</a:t>
            </a:r>
            <a:r>
              <a:rPr lang="en-GB" sz="4000" dirty="0">
                <a:hlinkClick r:id="rId2"/>
              </a:rPr>
              <a:t>://</a:t>
            </a:r>
            <a:r>
              <a:rPr lang="en-GB" sz="4000" dirty="0" smtClean="0">
                <a:hlinkClick r:id="rId2"/>
              </a:rPr>
              <a:t>cef.ceew.in/rooftop_solar</a:t>
            </a:r>
            <a:r>
              <a:rPr lang="en-GB" sz="4000" dirty="0" smtClean="0"/>
              <a:t> </a:t>
            </a:r>
            <a:endParaRPr lang="en-GB" sz="4000" dirty="0"/>
          </a:p>
        </p:txBody>
      </p:sp>
      <p:sp>
        <p:nvSpPr>
          <p:cNvPr id="5" name="Text Placeholder 4"/>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186450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8C2BF928-9138-4BEE-8FED-7423444B14FA}"/>
              </a:ext>
            </a:extLst>
          </p:cNvPr>
          <p:cNvSpPr>
            <a:spLocks noGrp="1"/>
          </p:cNvSpPr>
          <p:nvPr>
            <p:ph type="sldNum" sz="quarter" idx="4"/>
          </p:nvPr>
        </p:nvSpPr>
        <p:spPr/>
        <p:txBody>
          <a:bodyPr/>
          <a:lstStyle/>
          <a:p>
            <a:fld id="{454FB0FA-1F4E-0144-8AFC-60E32D3AB949}" type="slidenum">
              <a:rPr lang="en-US" smtClean="0"/>
              <a:pPr/>
              <a:t>19</a:t>
            </a:fld>
            <a:r>
              <a:rPr lang="en-US"/>
              <a:t>|</a:t>
            </a:r>
            <a:endParaRPr lang="en-US" dirty="0"/>
          </a:p>
        </p:txBody>
      </p:sp>
      <p:sp>
        <p:nvSpPr>
          <p:cNvPr id="3" name="Title 2">
            <a:extLst>
              <a:ext uri="{FF2B5EF4-FFF2-40B4-BE49-F238E27FC236}">
                <a16:creationId xmlns="" xmlns:a16="http://schemas.microsoft.com/office/drawing/2014/main" id="{F95A259C-32FF-494F-882E-D72275319B51}"/>
              </a:ext>
            </a:extLst>
          </p:cNvPr>
          <p:cNvSpPr>
            <a:spLocks noGrp="1"/>
          </p:cNvSpPr>
          <p:nvPr>
            <p:ph type="title"/>
          </p:nvPr>
        </p:nvSpPr>
        <p:spPr>
          <a:xfrm>
            <a:off x="395707" y="2635086"/>
            <a:ext cx="11284423" cy="793914"/>
          </a:xfrm>
        </p:spPr>
        <p:txBody>
          <a:bodyPr/>
          <a:lstStyle/>
          <a:p>
            <a:pPr algn="ctr"/>
            <a:r>
              <a:rPr lang="en-IN" dirty="0"/>
              <a:t>Tool demonstration</a:t>
            </a:r>
          </a:p>
        </p:txBody>
      </p:sp>
      <p:sp>
        <p:nvSpPr>
          <p:cNvPr id="5" name="Text Placeholder 4">
            <a:extLst>
              <a:ext uri="{FF2B5EF4-FFF2-40B4-BE49-F238E27FC236}">
                <a16:creationId xmlns="" xmlns:a16="http://schemas.microsoft.com/office/drawing/2014/main" id="{C114B26D-1BF8-4B65-9508-875288E6F8E6}"/>
              </a:ext>
            </a:extLst>
          </p:cNvPr>
          <p:cNvSpPr>
            <a:spLocks noGrp="1"/>
          </p:cNvSpPr>
          <p:nvPr>
            <p:ph type="body" sz="quarter" idx="10"/>
          </p:nvPr>
        </p:nvSpPr>
        <p:spPr/>
        <p:txBody>
          <a:bodyPr/>
          <a:lstStyle/>
          <a:p>
            <a:endParaRPr lang="en-IN"/>
          </a:p>
        </p:txBody>
      </p:sp>
      <p:sp>
        <p:nvSpPr>
          <p:cNvPr id="6" name="TextBox 5">
            <a:extLst>
              <a:ext uri="{FF2B5EF4-FFF2-40B4-BE49-F238E27FC236}">
                <a16:creationId xmlns="" xmlns:a16="http://schemas.microsoft.com/office/drawing/2014/main" id="{54FC17F5-36D8-4C79-B324-68933BB00F8D}"/>
              </a:ext>
            </a:extLst>
          </p:cNvPr>
          <p:cNvSpPr txBox="1"/>
          <p:nvPr/>
        </p:nvSpPr>
        <p:spPr>
          <a:xfrm>
            <a:off x="5120640" y="3066674"/>
            <a:ext cx="1842868" cy="369332"/>
          </a:xfrm>
          <a:prstGeom prst="rect">
            <a:avLst/>
          </a:prstGeom>
          <a:noFill/>
        </p:spPr>
        <p:txBody>
          <a:bodyPr wrap="square" rtlCol="0">
            <a:spAutoFit/>
          </a:bodyPr>
          <a:lstStyle/>
          <a:p>
            <a:pPr algn="ctr"/>
            <a:r>
              <a:rPr lang="en-IN" dirty="0"/>
              <a:t>10 mins</a:t>
            </a:r>
          </a:p>
        </p:txBody>
      </p:sp>
    </p:spTree>
    <p:extLst>
      <p:ext uri="{BB962C8B-B14F-4D97-AF65-F5344CB8AC3E}">
        <p14:creationId xmlns:p14="http://schemas.microsoft.com/office/powerpoint/2010/main" val="3226776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5237CEB0-A59C-42CC-9B54-56BBDCB2D568}"/>
              </a:ext>
            </a:extLst>
          </p:cNvPr>
          <p:cNvSpPr>
            <a:spLocks noGrp="1"/>
          </p:cNvSpPr>
          <p:nvPr>
            <p:ph type="sldNum" sz="quarter" idx="4"/>
          </p:nvPr>
        </p:nvSpPr>
        <p:spPr/>
        <p:txBody>
          <a:bodyPr/>
          <a:lstStyle/>
          <a:p>
            <a:fld id="{454FB0FA-1F4E-0144-8AFC-60E32D3AB949}" type="slidenum">
              <a:rPr lang="en-US" smtClean="0"/>
              <a:pPr/>
              <a:t>2</a:t>
            </a:fld>
            <a:r>
              <a:rPr lang="en-US"/>
              <a:t>|</a:t>
            </a:r>
            <a:endParaRPr lang="en-US" dirty="0"/>
          </a:p>
        </p:txBody>
      </p:sp>
      <p:sp>
        <p:nvSpPr>
          <p:cNvPr id="3" name="Title 2">
            <a:extLst>
              <a:ext uri="{FF2B5EF4-FFF2-40B4-BE49-F238E27FC236}">
                <a16:creationId xmlns="" xmlns:a16="http://schemas.microsoft.com/office/drawing/2014/main" id="{A8FB35B6-75B3-4A2C-9183-75216DECBBCD}"/>
              </a:ext>
            </a:extLst>
          </p:cNvPr>
          <p:cNvSpPr>
            <a:spLocks noGrp="1"/>
          </p:cNvSpPr>
          <p:nvPr>
            <p:ph type="title"/>
          </p:nvPr>
        </p:nvSpPr>
        <p:spPr/>
        <p:txBody>
          <a:bodyPr/>
          <a:lstStyle/>
          <a:p>
            <a:r>
              <a:rPr lang="en-IN" dirty="0"/>
              <a:t>Objectives</a:t>
            </a:r>
          </a:p>
        </p:txBody>
      </p:sp>
      <p:graphicFrame>
        <p:nvGraphicFramePr>
          <p:cNvPr id="6" name="Content Placeholder 5">
            <a:extLst>
              <a:ext uri="{FF2B5EF4-FFF2-40B4-BE49-F238E27FC236}">
                <a16:creationId xmlns="" xmlns:a16="http://schemas.microsoft.com/office/drawing/2014/main" id="{D125C42A-F5AF-4841-898F-7B6E53DC18EC}"/>
              </a:ext>
            </a:extLst>
          </p:cNvPr>
          <p:cNvGraphicFramePr>
            <a:graphicFrameLocks noGrp="1"/>
          </p:cNvGraphicFramePr>
          <p:nvPr>
            <p:ph idx="1"/>
            <p:extLst>
              <p:ext uri="{D42A27DB-BD31-4B8C-83A1-F6EECF244321}">
                <p14:modId xmlns:p14="http://schemas.microsoft.com/office/powerpoint/2010/main" val="3131202943"/>
              </p:ext>
            </p:extLst>
          </p:nvPr>
        </p:nvGraphicFramePr>
        <p:xfrm>
          <a:off x="395706" y="988343"/>
          <a:ext cx="11284423" cy="36789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 Placeholder 4">
            <a:extLst>
              <a:ext uri="{FF2B5EF4-FFF2-40B4-BE49-F238E27FC236}">
                <a16:creationId xmlns="" xmlns:a16="http://schemas.microsoft.com/office/drawing/2014/main" id="{C6308173-498B-4A9A-9496-2DBFCE4B0516}"/>
              </a:ext>
            </a:extLst>
          </p:cNvPr>
          <p:cNvSpPr>
            <a:spLocks noGrp="1"/>
          </p:cNvSpPr>
          <p:nvPr>
            <p:ph type="body" sz="quarter" idx="10"/>
          </p:nvPr>
        </p:nvSpPr>
        <p:spPr/>
        <p:txBody>
          <a:bodyPr/>
          <a:lstStyle/>
          <a:p>
            <a:endParaRPr lang="en-IN"/>
          </a:p>
        </p:txBody>
      </p:sp>
    </p:spTree>
    <p:extLst>
      <p:ext uri="{BB962C8B-B14F-4D97-AF65-F5344CB8AC3E}">
        <p14:creationId xmlns:p14="http://schemas.microsoft.com/office/powerpoint/2010/main" val="2415720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8C2BF928-9138-4BEE-8FED-7423444B14FA}"/>
              </a:ext>
            </a:extLst>
          </p:cNvPr>
          <p:cNvSpPr>
            <a:spLocks noGrp="1"/>
          </p:cNvSpPr>
          <p:nvPr>
            <p:ph type="sldNum" sz="quarter" idx="4"/>
          </p:nvPr>
        </p:nvSpPr>
        <p:spPr/>
        <p:txBody>
          <a:bodyPr/>
          <a:lstStyle/>
          <a:p>
            <a:fld id="{454FB0FA-1F4E-0144-8AFC-60E32D3AB949}" type="slidenum">
              <a:rPr lang="en-US" smtClean="0"/>
              <a:pPr/>
              <a:t>20</a:t>
            </a:fld>
            <a:r>
              <a:rPr lang="en-US"/>
              <a:t>|</a:t>
            </a:r>
            <a:endParaRPr lang="en-US" dirty="0"/>
          </a:p>
        </p:txBody>
      </p:sp>
      <p:sp>
        <p:nvSpPr>
          <p:cNvPr id="3" name="Title 2">
            <a:extLst>
              <a:ext uri="{FF2B5EF4-FFF2-40B4-BE49-F238E27FC236}">
                <a16:creationId xmlns="" xmlns:a16="http://schemas.microsoft.com/office/drawing/2014/main" id="{F95A259C-32FF-494F-882E-D72275319B51}"/>
              </a:ext>
            </a:extLst>
          </p:cNvPr>
          <p:cNvSpPr>
            <a:spLocks noGrp="1"/>
          </p:cNvSpPr>
          <p:nvPr>
            <p:ph type="title"/>
          </p:nvPr>
        </p:nvSpPr>
        <p:spPr>
          <a:xfrm>
            <a:off x="395707" y="2635086"/>
            <a:ext cx="11284423" cy="793914"/>
          </a:xfrm>
        </p:spPr>
        <p:txBody>
          <a:bodyPr/>
          <a:lstStyle/>
          <a:p>
            <a:pPr algn="ctr"/>
            <a:r>
              <a:rPr lang="en-IN" dirty="0"/>
              <a:t>Q&amp;A</a:t>
            </a:r>
          </a:p>
        </p:txBody>
      </p:sp>
      <p:sp>
        <p:nvSpPr>
          <p:cNvPr id="5" name="Text Placeholder 4">
            <a:extLst>
              <a:ext uri="{FF2B5EF4-FFF2-40B4-BE49-F238E27FC236}">
                <a16:creationId xmlns="" xmlns:a16="http://schemas.microsoft.com/office/drawing/2014/main" id="{C114B26D-1BF8-4B65-9508-875288E6F8E6}"/>
              </a:ext>
            </a:extLst>
          </p:cNvPr>
          <p:cNvSpPr>
            <a:spLocks noGrp="1"/>
          </p:cNvSpPr>
          <p:nvPr>
            <p:ph type="body" sz="quarter" idx="10"/>
          </p:nvPr>
        </p:nvSpPr>
        <p:spPr/>
        <p:txBody>
          <a:bodyPr/>
          <a:lstStyle/>
          <a:p>
            <a:endParaRPr lang="en-IN"/>
          </a:p>
        </p:txBody>
      </p:sp>
      <p:sp>
        <p:nvSpPr>
          <p:cNvPr id="6" name="TextBox 5">
            <a:extLst>
              <a:ext uri="{FF2B5EF4-FFF2-40B4-BE49-F238E27FC236}">
                <a16:creationId xmlns="" xmlns:a16="http://schemas.microsoft.com/office/drawing/2014/main" id="{201710CD-AEDF-4BE8-95EC-517DE818897D}"/>
              </a:ext>
            </a:extLst>
          </p:cNvPr>
          <p:cNvSpPr txBox="1"/>
          <p:nvPr/>
        </p:nvSpPr>
        <p:spPr>
          <a:xfrm>
            <a:off x="5120640" y="3066674"/>
            <a:ext cx="1842868" cy="369332"/>
          </a:xfrm>
          <a:prstGeom prst="rect">
            <a:avLst/>
          </a:prstGeom>
          <a:noFill/>
        </p:spPr>
        <p:txBody>
          <a:bodyPr wrap="square" rtlCol="0">
            <a:spAutoFit/>
          </a:bodyPr>
          <a:lstStyle/>
          <a:p>
            <a:pPr algn="ctr"/>
            <a:r>
              <a:rPr lang="en-IN" dirty="0"/>
              <a:t>10 mins</a:t>
            </a:r>
          </a:p>
        </p:txBody>
      </p:sp>
    </p:spTree>
    <p:extLst>
      <p:ext uri="{BB962C8B-B14F-4D97-AF65-F5344CB8AC3E}">
        <p14:creationId xmlns:p14="http://schemas.microsoft.com/office/powerpoint/2010/main" val="23824254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8C2BF928-9138-4BEE-8FED-7423444B14FA}"/>
              </a:ext>
            </a:extLst>
          </p:cNvPr>
          <p:cNvSpPr>
            <a:spLocks noGrp="1"/>
          </p:cNvSpPr>
          <p:nvPr>
            <p:ph type="sldNum" sz="quarter" idx="4"/>
          </p:nvPr>
        </p:nvSpPr>
        <p:spPr/>
        <p:txBody>
          <a:bodyPr/>
          <a:lstStyle/>
          <a:p>
            <a:fld id="{454FB0FA-1F4E-0144-8AFC-60E32D3AB949}" type="slidenum">
              <a:rPr lang="en-US" smtClean="0"/>
              <a:pPr/>
              <a:t>21</a:t>
            </a:fld>
            <a:r>
              <a:rPr lang="en-US"/>
              <a:t>|</a:t>
            </a:r>
            <a:endParaRPr lang="en-US" dirty="0"/>
          </a:p>
        </p:txBody>
      </p:sp>
      <p:sp>
        <p:nvSpPr>
          <p:cNvPr id="3" name="Title 2">
            <a:extLst>
              <a:ext uri="{FF2B5EF4-FFF2-40B4-BE49-F238E27FC236}">
                <a16:creationId xmlns="" xmlns:a16="http://schemas.microsoft.com/office/drawing/2014/main" id="{F95A259C-32FF-494F-882E-D72275319B51}"/>
              </a:ext>
            </a:extLst>
          </p:cNvPr>
          <p:cNvSpPr>
            <a:spLocks noGrp="1"/>
          </p:cNvSpPr>
          <p:nvPr>
            <p:ph type="title"/>
          </p:nvPr>
        </p:nvSpPr>
        <p:spPr>
          <a:xfrm>
            <a:off x="395707" y="2635086"/>
            <a:ext cx="11284423" cy="793914"/>
          </a:xfrm>
        </p:spPr>
        <p:txBody>
          <a:bodyPr/>
          <a:lstStyle/>
          <a:p>
            <a:pPr algn="ctr"/>
            <a:r>
              <a:rPr lang="en-IN" dirty="0"/>
              <a:t>Hands-on  </a:t>
            </a:r>
          </a:p>
        </p:txBody>
      </p:sp>
      <p:sp>
        <p:nvSpPr>
          <p:cNvPr id="5" name="Text Placeholder 4">
            <a:extLst>
              <a:ext uri="{FF2B5EF4-FFF2-40B4-BE49-F238E27FC236}">
                <a16:creationId xmlns="" xmlns:a16="http://schemas.microsoft.com/office/drawing/2014/main" id="{C114B26D-1BF8-4B65-9508-875288E6F8E6}"/>
              </a:ext>
            </a:extLst>
          </p:cNvPr>
          <p:cNvSpPr>
            <a:spLocks noGrp="1"/>
          </p:cNvSpPr>
          <p:nvPr>
            <p:ph type="body" sz="quarter" idx="10"/>
          </p:nvPr>
        </p:nvSpPr>
        <p:spPr/>
        <p:txBody>
          <a:bodyPr/>
          <a:lstStyle/>
          <a:p>
            <a:endParaRPr lang="en-IN"/>
          </a:p>
        </p:txBody>
      </p:sp>
      <p:sp>
        <p:nvSpPr>
          <p:cNvPr id="6" name="TextBox 5">
            <a:extLst>
              <a:ext uri="{FF2B5EF4-FFF2-40B4-BE49-F238E27FC236}">
                <a16:creationId xmlns="" xmlns:a16="http://schemas.microsoft.com/office/drawing/2014/main" id="{E2553BAE-D01A-43AD-9486-A086C0879AD5}"/>
              </a:ext>
            </a:extLst>
          </p:cNvPr>
          <p:cNvSpPr txBox="1"/>
          <p:nvPr/>
        </p:nvSpPr>
        <p:spPr>
          <a:xfrm>
            <a:off x="5120640" y="3066674"/>
            <a:ext cx="1842868" cy="369332"/>
          </a:xfrm>
          <a:prstGeom prst="rect">
            <a:avLst/>
          </a:prstGeom>
          <a:noFill/>
        </p:spPr>
        <p:txBody>
          <a:bodyPr wrap="square" rtlCol="0">
            <a:spAutoFit/>
          </a:bodyPr>
          <a:lstStyle/>
          <a:p>
            <a:pPr algn="ctr"/>
            <a:r>
              <a:rPr lang="en-IN" dirty="0"/>
              <a:t>10 mins</a:t>
            </a:r>
          </a:p>
        </p:txBody>
      </p:sp>
    </p:spTree>
    <p:extLst>
      <p:ext uri="{BB962C8B-B14F-4D97-AF65-F5344CB8AC3E}">
        <p14:creationId xmlns:p14="http://schemas.microsoft.com/office/powerpoint/2010/main" val="921047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8C2BF928-9138-4BEE-8FED-7423444B14FA}"/>
              </a:ext>
            </a:extLst>
          </p:cNvPr>
          <p:cNvSpPr>
            <a:spLocks noGrp="1"/>
          </p:cNvSpPr>
          <p:nvPr>
            <p:ph type="sldNum" sz="quarter" idx="4"/>
          </p:nvPr>
        </p:nvSpPr>
        <p:spPr/>
        <p:txBody>
          <a:bodyPr/>
          <a:lstStyle/>
          <a:p>
            <a:fld id="{454FB0FA-1F4E-0144-8AFC-60E32D3AB949}" type="slidenum">
              <a:rPr lang="en-US" smtClean="0"/>
              <a:pPr/>
              <a:t>22</a:t>
            </a:fld>
            <a:r>
              <a:rPr lang="en-US"/>
              <a:t>|</a:t>
            </a:r>
            <a:endParaRPr lang="en-US" dirty="0"/>
          </a:p>
        </p:txBody>
      </p:sp>
      <p:sp>
        <p:nvSpPr>
          <p:cNvPr id="3" name="Title 2">
            <a:extLst>
              <a:ext uri="{FF2B5EF4-FFF2-40B4-BE49-F238E27FC236}">
                <a16:creationId xmlns="" xmlns:a16="http://schemas.microsoft.com/office/drawing/2014/main" id="{F95A259C-32FF-494F-882E-D72275319B51}"/>
              </a:ext>
            </a:extLst>
          </p:cNvPr>
          <p:cNvSpPr>
            <a:spLocks noGrp="1"/>
          </p:cNvSpPr>
          <p:nvPr>
            <p:ph type="title"/>
          </p:nvPr>
        </p:nvSpPr>
        <p:spPr>
          <a:xfrm>
            <a:off x="395707" y="2635086"/>
            <a:ext cx="11284423" cy="793914"/>
          </a:xfrm>
        </p:spPr>
        <p:txBody>
          <a:bodyPr/>
          <a:lstStyle/>
          <a:p>
            <a:pPr algn="ctr"/>
            <a:r>
              <a:rPr lang="en-IN" dirty="0"/>
              <a:t>Feedback form  </a:t>
            </a:r>
          </a:p>
        </p:txBody>
      </p:sp>
      <p:sp>
        <p:nvSpPr>
          <p:cNvPr id="5" name="Text Placeholder 4">
            <a:extLst>
              <a:ext uri="{FF2B5EF4-FFF2-40B4-BE49-F238E27FC236}">
                <a16:creationId xmlns="" xmlns:a16="http://schemas.microsoft.com/office/drawing/2014/main" id="{C114B26D-1BF8-4B65-9508-875288E6F8E6}"/>
              </a:ext>
            </a:extLst>
          </p:cNvPr>
          <p:cNvSpPr>
            <a:spLocks noGrp="1"/>
          </p:cNvSpPr>
          <p:nvPr>
            <p:ph type="body" sz="quarter" idx="10"/>
          </p:nvPr>
        </p:nvSpPr>
        <p:spPr/>
        <p:txBody>
          <a:bodyPr/>
          <a:lstStyle/>
          <a:p>
            <a:endParaRPr lang="en-IN"/>
          </a:p>
        </p:txBody>
      </p:sp>
      <p:sp>
        <p:nvSpPr>
          <p:cNvPr id="6" name="TextBox 5">
            <a:extLst>
              <a:ext uri="{FF2B5EF4-FFF2-40B4-BE49-F238E27FC236}">
                <a16:creationId xmlns="" xmlns:a16="http://schemas.microsoft.com/office/drawing/2014/main" id="{E9BB1871-3D3B-4C9D-9C46-E9100A3ABAE2}"/>
              </a:ext>
            </a:extLst>
          </p:cNvPr>
          <p:cNvSpPr txBox="1"/>
          <p:nvPr/>
        </p:nvSpPr>
        <p:spPr>
          <a:xfrm>
            <a:off x="5120640" y="3066674"/>
            <a:ext cx="1842868" cy="369332"/>
          </a:xfrm>
          <a:prstGeom prst="rect">
            <a:avLst/>
          </a:prstGeom>
          <a:noFill/>
        </p:spPr>
        <p:txBody>
          <a:bodyPr wrap="square" rtlCol="0">
            <a:spAutoFit/>
          </a:bodyPr>
          <a:lstStyle/>
          <a:p>
            <a:pPr algn="ctr"/>
            <a:r>
              <a:rPr lang="en-IN" dirty="0"/>
              <a:t>5 mins</a:t>
            </a:r>
          </a:p>
        </p:txBody>
      </p:sp>
    </p:spTree>
    <p:extLst>
      <p:ext uri="{BB962C8B-B14F-4D97-AF65-F5344CB8AC3E}">
        <p14:creationId xmlns:p14="http://schemas.microsoft.com/office/powerpoint/2010/main" val="151668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AA2DC31-91EB-4BEE-A7B3-5B7929114080}"/>
              </a:ext>
            </a:extLst>
          </p:cNvPr>
          <p:cNvSpPr>
            <a:spLocks noGrp="1"/>
          </p:cNvSpPr>
          <p:nvPr>
            <p:ph idx="1"/>
          </p:nvPr>
        </p:nvSpPr>
        <p:spPr>
          <a:xfrm>
            <a:off x="2140095" y="988343"/>
            <a:ext cx="7903792" cy="4784897"/>
          </a:xfrm>
        </p:spPr>
        <p:txBody>
          <a:bodyPr/>
          <a:lstStyle/>
          <a:p>
            <a:pPr marL="0" indent="0" algn="r">
              <a:buNone/>
            </a:pPr>
            <a:endParaRPr lang="en-IN" dirty="0"/>
          </a:p>
          <a:p>
            <a:pPr marL="0" indent="0" algn="r">
              <a:buNone/>
            </a:pPr>
            <a:endParaRPr lang="en-IN" dirty="0"/>
          </a:p>
          <a:p>
            <a:pPr marL="0" indent="0" algn="r">
              <a:buNone/>
            </a:pPr>
            <a:endParaRPr lang="en-IN" dirty="0"/>
          </a:p>
          <a:p>
            <a:pPr marL="0" indent="0" algn="ctr">
              <a:buNone/>
            </a:pPr>
            <a:r>
              <a:rPr lang="en-IN" sz="2800" b="1" dirty="0">
                <a:solidFill>
                  <a:schemeClr val="accent1"/>
                </a:solidFill>
              </a:rPr>
              <a:t>Thank you</a:t>
            </a:r>
          </a:p>
          <a:p>
            <a:pPr marL="0" indent="0" algn="ctr">
              <a:buNone/>
            </a:pPr>
            <a:endParaRPr lang="en-IN" b="1" dirty="0">
              <a:solidFill>
                <a:schemeClr val="accent1"/>
              </a:solidFill>
            </a:endParaRPr>
          </a:p>
          <a:p>
            <a:pPr marL="0" indent="0" algn="ctr">
              <a:buNone/>
            </a:pPr>
            <a:r>
              <a:rPr lang="en-IN" b="1" dirty="0">
                <a:solidFill>
                  <a:schemeClr val="accent1"/>
                </a:solidFill>
              </a:rPr>
              <a:t>Join the conversation by using #</a:t>
            </a:r>
            <a:r>
              <a:rPr lang="en-IN" b="1" dirty="0" err="1">
                <a:solidFill>
                  <a:schemeClr val="accent1"/>
                </a:solidFill>
              </a:rPr>
              <a:t>EnergyHorizons</a:t>
            </a:r>
            <a:endParaRPr lang="en-IN" b="1" dirty="0">
              <a:solidFill>
                <a:schemeClr val="accent1"/>
              </a:solidFill>
            </a:endParaRPr>
          </a:p>
          <a:p>
            <a:pPr marL="0" indent="0" algn="ctr">
              <a:buNone/>
            </a:pPr>
            <a:endParaRPr lang="en-IN" sz="2000" dirty="0"/>
          </a:p>
          <a:p>
            <a:pPr marL="0" indent="0" algn="ctr">
              <a:buNone/>
            </a:pPr>
            <a:r>
              <a:rPr lang="en-IN" sz="2000" dirty="0"/>
              <a:t>ceew.in | @</a:t>
            </a:r>
            <a:r>
              <a:rPr lang="en-IN" sz="2000" dirty="0" err="1"/>
              <a:t>CEEWIndia</a:t>
            </a:r>
            <a:r>
              <a:rPr lang="en-IN" sz="2000" dirty="0"/>
              <a:t> </a:t>
            </a:r>
          </a:p>
        </p:txBody>
      </p:sp>
      <p:sp>
        <p:nvSpPr>
          <p:cNvPr id="5" name="Slide Number Placeholder 4">
            <a:extLst>
              <a:ext uri="{FF2B5EF4-FFF2-40B4-BE49-F238E27FC236}">
                <a16:creationId xmlns="" xmlns:a16="http://schemas.microsoft.com/office/drawing/2014/main" id="{AA57DC70-43DD-44B9-967A-E140A497FA01}"/>
              </a:ext>
            </a:extLst>
          </p:cNvPr>
          <p:cNvSpPr>
            <a:spLocks noGrp="1"/>
          </p:cNvSpPr>
          <p:nvPr>
            <p:ph type="sldNum" sz="quarter" idx="4"/>
          </p:nvPr>
        </p:nvSpPr>
        <p:spPr/>
        <p:txBody>
          <a:bodyPr/>
          <a:lstStyle/>
          <a:p>
            <a:fld id="{454FB0FA-1F4E-0144-8AFC-60E32D3AB949}" type="slidenum">
              <a:rPr lang="en-US" smtClean="0"/>
              <a:pPr/>
              <a:t>23</a:t>
            </a:fld>
            <a:r>
              <a:rPr lang="en-US"/>
              <a:t>|</a:t>
            </a:r>
            <a:endParaRPr lang="en-US" dirty="0"/>
          </a:p>
        </p:txBody>
      </p:sp>
    </p:spTree>
    <p:extLst>
      <p:ext uri="{BB962C8B-B14F-4D97-AF65-F5344CB8AC3E}">
        <p14:creationId xmlns:p14="http://schemas.microsoft.com/office/powerpoint/2010/main" val="1231404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2A32502C-267F-4A25-B26C-D35187D8DE32}"/>
              </a:ext>
            </a:extLst>
          </p:cNvPr>
          <p:cNvSpPr>
            <a:spLocks noGrp="1"/>
          </p:cNvSpPr>
          <p:nvPr>
            <p:ph type="sldNum" sz="quarter" idx="4"/>
          </p:nvPr>
        </p:nvSpPr>
        <p:spPr/>
        <p:txBody>
          <a:bodyPr/>
          <a:lstStyle/>
          <a:p>
            <a:fld id="{454FB0FA-1F4E-0144-8AFC-60E32D3AB949}" type="slidenum">
              <a:rPr lang="en-US" smtClean="0"/>
              <a:pPr/>
              <a:t>3</a:t>
            </a:fld>
            <a:r>
              <a:rPr lang="en-US"/>
              <a:t>|</a:t>
            </a:r>
            <a:endParaRPr lang="en-US" dirty="0"/>
          </a:p>
        </p:txBody>
      </p:sp>
      <p:sp>
        <p:nvSpPr>
          <p:cNvPr id="3" name="Title 2">
            <a:extLst>
              <a:ext uri="{FF2B5EF4-FFF2-40B4-BE49-F238E27FC236}">
                <a16:creationId xmlns="" xmlns:a16="http://schemas.microsoft.com/office/drawing/2014/main" id="{17FB7D21-338F-45B6-A092-721CBEF0F3D0}"/>
              </a:ext>
            </a:extLst>
          </p:cNvPr>
          <p:cNvSpPr>
            <a:spLocks noGrp="1"/>
          </p:cNvSpPr>
          <p:nvPr>
            <p:ph type="title"/>
          </p:nvPr>
        </p:nvSpPr>
        <p:spPr/>
        <p:txBody>
          <a:bodyPr/>
          <a:lstStyle/>
          <a:p>
            <a:r>
              <a:rPr lang="en-IN" dirty="0"/>
              <a:t>Agenda</a:t>
            </a:r>
          </a:p>
        </p:txBody>
      </p:sp>
      <p:sp>
        <p:nvSpPr>
          <p:cNvPr id="4" name="Content Placeholder 3">
            <a:extLst>
              <a:ext uri="{FF2B5EF4-FFF2-40B4-BE49-F238E27FC236}">
                <a16:creationId xmlns="" xmlns:a16="http://schemas.microsoft.com/office/drawing/2014/main" id="{024BA572-AC86-4A42-AF22-474650D8A9A1}"/>
              </a:ext>
            </a:extLst>
          </p:cNvPr>
          <p:cNvSpPr>
            <a:spLocks noGrp="1"/>
          </p:cNvSpPr>
          <p:nvPr>
            <p:ph idx="1"/>
          </p:nvPr>
        </p:nvSpPr>
        <p:spPr>
          <a:xfrm>
            <a:off x="907577" y="1045492"/>
            <a:ext cx="11284423" cy="2440657"/>
          </a:xfrm>
        </p:spPr>
        <p:txBody>
          <a:bodyPr/>
          <a:lstStyle/>
          <a:p>
            <a:pPr marL="0" indent="0">
              <a:buNone/>
            </a:pPr>
            <a:r>
              <a:rPr lang="en-IN" b="1" dirty="0"/>
              <a:t>Introduction (10 mins) </a:t>
            </a:r>
          </a:p>
          <a:p>
            <a:r>
              <a:rPr lang="en-IN" dirty="0"/>
              <a:t>Background</a:t>
            </a:r>
          </a:p>
          <a:p>
            <a:r>
              <a:rPr lang="en-IN" dirty="0"/>
              <a:t>Need for discom involvement and innovative rooftop solar business models </a:t>
            </a:r>
          </a:p>
          <a:p>
            <a:pPr marL="0" indent="0">
              <a:buNone/>
            </a:pPr>
            <a:r>
              <a:rPr lang="en-IN" b="1" dirty="0"/>
              <a:t>Introduction to decision-support tool (10 mins)</a:t>
            </a:r>
          </a:p>
          <a:p>
            <a:pPr marL="0" indent="0">
              <a:buNone/>
            </a:pPr>
            <a:r>
              <a:rPr lang="en-IN" b="1" dirty="0"/>
              <a:t>Tool demonstration (20 mins)</a:t>
            </a:r>
          </a:p>
          <a:p>
            <a:pPr marL="0" indent="0">
              <a:buNone/>
            </a:pPr>
            <a:r>
              <a:rPr lang="en-IN" b="1" dirty="0"/>
              <a:t>Feedback (5 mins) </a:t>
            </a:r>
          </a:p>
          <a:p>
            <a:pPr marL="0" indent="0">
              <a:buNone/>
            </a:pPr>
            <a:endParaRPr lang="en-IN" b="1" dirty="0"/>
          </a:p>
          <a:p>
            <a:endParaRPr lang="en-IN" dirty="0"/>
          </a:p>
        </p:txBody>
      </p:sp>
      <p:sp>
        <p:nvSpPr>
          <p:cNvPr id="5" name="Text Placeholder 4">
            <a:extLst>
              <a:ext uri="{FF2B5EF4-FFF2-40B4-BE49-F238E27FC236}">
                <a16:creationId xmlns="" xmlns:a16="http://schemas.microsoft.com/office/drawing/2014/main" id="{E335079A-A92A-4E33-955A-F6767EC8125B}"/>
              </a:ext>
            </a:extLst>
          </p:cNvPr>
          <p:cNvSpPr>
            <a:spLocks noGrp="1"/>
          </p:cNvSpPr>
          <p:nvPr>
            <p:ph type="body" sz="quarter" idx="10"/>
          </p:nvPr>
        </p:nvSpPr>
        <p:spPr/>
        <p:txBody>
          <a:bodyPr/>
          <a:lstStyle/>
          <a:p>
            <a:endParaRPr lang="en-IN" dirty="0"/>
          </a:p>
        </p:txBody>
      </p:sp>
    </p:spTree>
    <p:extLst>
      <p:ext uri="{BB962C8B-B14F-4D97-AF65-F5344CB8AC3E}">
        <p14:creationId xmlns:p14="http://schemas.microsoft.com/office/powerpoint/2010/main" val="2785721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ED5F20E6-7071-40C5-9435-FA28E1FBA3C6}"/>
              </a:ext>
            </a:extLst>
          </p:cNvPr>
          <p:cNvSpPr>
            <a:spLocks noGrp="1"/>
          </p:cNvSpPr>
          <p:nvPr>
            <p:ph type="sldNum" sz="quarter" idx="4"/>
          </p:nvPr>
        </p:nvSpPr>
        <p:spPr/>
        <p:txBody>
          <a:bodyPr/>
          <a:lstStyle/>
          <a:p>
            <a:fld id="{454FB0FA-1F4E-0144-8AFC-60E32D3AB949}" type="slidenum">
              <a:rPr lang="en-US" smtClean="0"/>
              <a:pPr/>
              <a:t>4</a:t>
            </a:fld>
            <a:r>
              <a:rPr lang="en-US"/>
              <a:t>|</a:t>
            </a:r>
            <a:endParaRPr lang="en-US" dirty="0"/>
          </a:p>
        </p:txBody>
      </p:sp>
      <p:sp>
        <p:nvSpPr>
          <p:cNvPr id="3" name="Title 2">
            <a:extLst>
              <a:ext uri="{FF2B5EF4-FFF2-40B4-BE49-F238E27FC236}">
                <a16:creationId xmlns="" xmlns:a16="http://schemas.microsoft.com/office/drawing/2014/main" id="{75CE30FC-3AB1-4E9E-B427-88AC246E0A74}"/>
              </a:ext>
            </a:extLst>
          </p:cNvPr>
          <p:cNvSpPr>
            <a:spLocks noGrp="1"/>
          </p:cNvSpPr>
          <p:nvPr>
            <p:ph type="title"/>
          </p:nvPr>
        </p:nvSpPr>
        <p:spPr/>
        <p:txBody>
          <a:bodyPr/>
          <a:lstStyle/>
          <a:p>
            <a:r>
              <a:rPr lang="en-IN" dirty="0"/>
              <a:t>A transition is underway</a:t>
            </a:r>
          </a:p>
        </p:txBody>
      </p:sp>
      <p:sp>
        <p:nvSpPr>
          <p:cNvPr id="5" name="Text Placeholder 4">
            <a:extLst>
              <a:ext uri="{FF2B5EF4-FFF2-40B4-BE49-F238E27FC236}">
                <a16:creationId xmlns="" xmlns:a16="http://schemas.microsoft.com/office/drawing/2014/main" id="{6A0F0452-5DEF-4A26-8FDC-973F4EBA8FCB}"/>
              </a:ext>
            </a:extLst>
          </p:cNvPr>
          <p:cNvSpPr>
            <a:spLocks noGrp="1"/>
          </p:cNvSpPr>
          <p:nvPr>
            <p:ph type="body" sz="quarter" idx="10"/>
          </p:nvPr>
        </p:nvSpPr>
        <p:spPr/>
        <p:txBody>
          <a:bodyPr/>
          <a:lstStyle/>
          <a:p>
            <a:endParaRPr lang="en-IN"/>
          </a:p>
        </p:txBody>
      </p:sp>
      <p:sp>
        <p:nvSpPr>
          <p:cNvPr id="7" name="TextBox 6">
            <a:extLst>
              <a:ext uri="{FF2B5EF4-FFF2-40B4-BE49-F238E27FC236}">
                <a16:creationId xmlns="" xmlns:a16="http://schemas.microsoft.com/office/drawing/2014/main" id="{EC3D225F-B562-4449-A445-F7CB9E229F43}"/>
              </a:ext>
            </a:extLst>
          </p:cNvPr>
          <p:cNvSpPr txBox="1"/>
          <p:nvPr/>
        </p:nvSpPr>
        <p:spPr>
          <a:xfrm>
            <a:off x="1452668" y="3997015"/>
            <a:ext cx="3154680" cy="461665"/>
          </a:xfrm>
          <a:prstGeom prst="rect">
            <a:avLst/>
          </a:prstGeom>
          <a:noFill/>
        </p:spPr>
        <p:txBody>
          <a:bodyPr wrap="square" rtlCol="0">
            <a:spAutoFit/>
          </a:bodyPr>
          <a:lstStyle/>
          <a:p>
            <a:r>
              <a:rPr lang="en-IN" sz="2400" b="1" dirty="0"/>
              <a:t>Centralised network </a:t>
            </a:r>
          </a:p>
        </p:txBody>
      </p:sp>
      <p:sp>
        <p:nvSpPr>
          <p:cNvPr id="8" name="TextBox 7">
            <a:extLst>
              <a:ext uri="{FF2B5EF4-FFF2-40B4-BE49-F238E27FC236}">
                <a16:creationId xmlns="" xmlns:a16="http://schemas.microsoft.com/office/drawing/2014/main" id="{A2B472DE-BFED-486A-9B8C-364B165B6C4F}"/>
              </a:ext>
            </a:extLst>
          </p:cNvPr>
          <p:cNvSpPr txBox="1"/>
          <p:nvPr/>
        </p:nvSpPr>
        <p:spPr>
          <a:xfrm>
            <a:off x="7457228" y="3997015"/>
            <a:ext cx="3093720" cy="472440"/>
          </a:xfrm>
          <a:prstGeom prst="rect">
            <a:avLst/>
          </a:prstGeom>
          <a:noFill/>
        </p:spPr>
        <p:txBody>
          <a:bodyPr wrap="square" rtlCol="0">
            <a:spAutoFit/>
          </a:bodyPr>
          <a:lstStyle/>
          <a:p>
            <a:r>
              <a:rPr lang="en-IN" sz="2400" b="1" dirty="0"/>
              <a:t>Decentralised network </a:t>
            </a:r>
          </a:p>
        </p:txBody>
      </p:sp>
      <p:sp>
        <p:nvSpPr>
          <p:cNvPr id="9" name="Arrow: Right 8">
            <a:extLst>
              <a:ext uri="{FF2B5EF4-FFF2-40B4-BE49-F238E27FC236}">
                <a16:creationId xmlns="" xmlns:a16="http://schemas.microsoft.com/office/drawing/2014/main" id="{740EF19A-DB61-40A1-8B29-CE436BA298BA}"/>
              </a:ext>
            </a:extLst>
          </p:cNvPr>
          <p:cNvSpPr/>
          <p:nvPr/>
        </p:nvSpPr>
        <p:spPr>
          <a:xfrm>
            <a:off x="4759748" y="3823987"/>
            <a:ext cx="2270760" cy="71270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10" name="Diagram 9">
            <a:extLst>
              <a:ext uri="{FF2B5EF4-FFF2-40B4-BE49-F238E27FC236}">
                <a16:creationId xmlns="" xmlns:a16="http://schemas.microsoft.com/office/drawing/2014/main" id="{FE13E88C-3FD0-455E-A3D0-D039C70600C5}"/>
              </a:ext>
            </a:extLst>
          </p:cNvPr>
          <p:cNvGraphicFramePr/>
          <p:nvPr>
            <p:extLst>
              <p:ext uri="{D42A27DB-BD31-4B8C-83A1-F6EECF244321}">
                <p14:modId xmlns:p14="http://schemas.microsoft.com/office/powerpoint/2010/main" val="1238747902"/>
              </p:ext>
            </p:extLst>
          </p:nvPr>
        </p:nvGraphicFramePr>
        <p:xfrm>
          <a:off x="1279102" y="835062"/>
          <a:ext cx="9386627" cy="30750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a:extLst>
              <a:ext uri="{FF2B5EF4-FFF2-40B4-BE49-F238E27FC236}">
                <a16:creationId xmlns="" xmlns:a16="http://schemas.microsoft.com/office/drawing/2014/main" id="{B221C716-58F7-42D8-9377-3A3EFD124517}"/>
              </a:ext>
            </a:extLst>
          </p:cNvPr>
          <p:cNvSpPr txBox="1"/>
          <p:nvPr/>
        </p:nvSpPr>
        <p:spPr>
          <a:xfrm>
            <a:off x="513760" y="4781296"/>
            <a:ext cx="11166370" cy="954107"/>
          </a:xfrm>
          <a:prstGeom prst="rect">
            <a:avLst/>
          </a:prstGeom>
          <a:noFill/>
        </p:spPr>
        <p:txBody>
          <a:bodyPr wrap="square" rtlCol="0">
            <a:spAutoFit/>
          </a:bodyPr>
          <a:lstStyle/>
          <a:p>
            <a:pPr algn="ctr"/>
            <a:r>
              <a:rPr lang="en-IN" sz="2800" b="1" dirty="0">
                <a:solidFill>
                  <a:schemeClr val="accent2"/>
                </a:solidFill>
              </a:rPr>
              <a:t>Advent of distributed energy means uncertain demand and loss of best paying consumers for the discoms</a:t>
            </a:r>
          </a:p>
        </p:txBody>
      </p:sp>
    </p:spTree>
    <p:extLst>
      <p:ext uri="{BB962C8B-B14F-4D97-AF65-F5344CB8AC3E}">
        <p14:creationId xmlns:p14="http://schemas.microsoft.com/office/powerpoint/2010/main" val="34364209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70AB0982-80D9-402D-BB2D-49BAEF36484A}"/>
              </a:ext>
            </a:extLst>
          </p:cNvPr>
          <p:cNvSpPr>
            <a:spLocks noGrp="1"/>
          </p:cNvSpPr>
          <p:nvPr>
            <p:ph type="sldNum" sz="quarter" idx="4"/>
          </p:nvPr>
        </p:nvSpPr>
        <p:spPr/>
        <p:txBody>
          <a:bodyPr/>
          <a:lstStyle/>
          <a:p>
            <a:fld id="{454FB0FA-1F4E-0144-8AFC-60E32D3AB949}" type="slidenum">
              <a:rPr lang="en-US" smtClean="0"/>
              <a:pPr/>
              <a:t>5</a:t>
            </a:fld>
            <a:r>
              <a:rPr lang="en-US"/>
              <a:t>|</a:t>
            </a:r>
            <a:endParaRPr lang="en-US" dirty="0"/>
          </a:p>
        </p:txBody>
      </p:sp>
      <p:sp>
        <p:nvSpPr>
          <p:cNvPr id="3" name="Title 2">
            <a:extLst>
              <a:ext uri="{FF2B5EF4-FFF2-40B4-BE49-F238E27FC236}">
                <a16:creationId xmlns="" xmlns:a16="http://schemas.microsoft.com/office/drawing/2014/main" id="{185FE6BC-3843-4385-9870-772CED2B3B7E}"/>
              </a:ext>
            </a:extLst>
          </p:cNvPr>
          <p:cNvSpPr>
            <a:spLocks noGrp="1"/>
          </p:cNvSpPr>
          <p:nvPr>
            <p:ph type="title"/>
          </p:nvPr>
        </p:nvSpPr>
        <p:spPr>
          <a:xfrm>
            <a:off x="395707" y="118228"/>
            <a:ext cx="11284423" cy="793914"/>
          </a:xfrm>
        </p:spPr>
        <p:txBody>
          <a:bodyPr/>
          <a:lstStyle/>
          <a:p>
            <a:r>
              <a:rPr lang="en-GB" dirty="0"/>
              <a:t>Not all that bad!</a:t>
            </a:r>
          </a:p>
        </p:txBody>
      </p:sp>
      <p:sp>
        <p:nvSpPr>
          <p:cNvPr id="5" name="Text Placeholder 4">
            <a:extLst>
              <a:ext uri="{FF2B5EF4-FFF2-40B4-BE49-F238E27FC236}">
                <a16:creationId xmlns="" xmlns:a16="http://schemas.microsoft.com/office/drawing/2014/main" id="{F46687FB-2E9B-4155-972A-8F03476E8AB4}"/>
              </a:ext>
            </a:extLst>
          </p:cNvPr>
          <p:cNvSpPr>
            <a:spLocks noGrp="1"/>
          </p:cNvSpPr>
          <p:nvPr>
            <p:ph type="body" sz="quarter" idx="10"/>
          </p:nvPr>
        </p:nvSpPr>
        <p:spPr>
          <a:xfrm>
            <a:off x="2019300" y="6619065"/>
            <a:ext cx="8205973" cy="257985"/>
          </a:xfrm>
        </p:spPr>
        <p:txBody>
          <a:bodyPr/>
          <a:lstStyle/>
          <a:p>
            <a:r>
              <a:rPr lang="en-IN" dirty="0"/>
              <a:t>Source : CEEW analysis</a:t>
            </a:r>
          </a:p>
        </p:txBody>
      </p:sp>
      <p:sp>
        <p:nvSpPr>
          <p:cNvPr id="7" name="Content Placeholder 2">
            <a:extLst>
              <a:ext uri="{FF2B5EF4-FFF2-40B4-BE49-F238E27FC236}">
                <a16:creationId xmlns="" xmlns:a16="http://schemas.microsoft.com/office/drawing/2014/main" id="{F79C5DA2-147E-42F6-80D3-0A295E99CD2F}"/>
              </a:ext>
            </a:extLst>
          </p:cNvPr>
          <p:cNvSpPr txBox="1">
            <a:spLocks/>
          </p:cNvSpPr>
          <p:nvPr/>
        </p:nvSpPr>
        <p:spPr>
          <a:xfrm>
            <a:off x="593227" y="912142"/>
            <a:ext cx="6447653" cy="5116096"/>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2200" kern="1200">
                <a:solidFill>
                  <a:schemeClr val="tx1"/>
                </a:solidFill>
                <a:latin typeface="+mj-lt"/>
                <a:ea typeface="+mn-ea"/>
                <a:cs typeface="Arial"/>
              </a:defRPr>
            </a:lvl1pPr>
            <a:lvl2pPr marL="742950" indent="-285750" algn="l" defTabSz="457200" rtl="0" eaLnBrk="1" latinLnBrk="0" hangingPunct="1">
              <a:spcBef>
                <a:spcPct val="20000"/>
              </a:spcBef>
              <a:buFont typeface="Arial"/>
              <a:buChar char="–"/>
              <a:defRPr sz="2000" kern="1200">
                <a:solidFill>
                  <a:schemeClr val="tx1"/>
                </a:solidFill>
                <a:latin typeface="+mj-lt"/>
                <a:ea typeface="+mn-ea"/>
                <a:cs typeface="Arial"/>
              </a:defRPr>
            </a:lvl2pPr>
            <a:lvl3pPr marL="1143000" indent="-228600" algn="l" defTabSz="457200" rtl="0" eaLnBrk="1" latinLnBrk="0" hangingPunct="1">
              <a:spcBef>
                <a:spcPct val="20000"/>
              </a:spcBef>
              <a:buFont typeface="Arial"/>
              <a:buChar char="•"/>
              <a:defRPr sz="1800" kern="1200">
                <a:solidFill>
                  <a:schemeClr val="tx1"/>
                </a:solidFill>
                <a:latin typeface="+mj-lt"/>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IN" dirty="0"/>
              <a:t>Increasing power demand </a:t>
            </a:r>
          </a:p>
          <a:p>
            <a:pPr lvl="1"/>
            <a:r>
              <a:rPr lang="en-IN" dirty="0"/>
              <a:t>Investment in distribution network upgradation</a:t>
            </a:r>
          </a:p>
          <a:p>
            <a:pPr lvl="1"/>
            <a:r>
              <a:rPr lang="en-IN" dirty="0"/>
              <a:t>New substations; availability of land and land prices</a:t>
            </a:r>
          </a:p>
          <a:p>
            <a:pPr lvl="1"/>
            <a:endParaRPr lang="en-IN" dirty="0"/>
          </a:p>
          <a:p>
            <a:r>
              <a:rPr lang="en-IN" dirty="0"/>
              <a:t>Increasing gap between peak and base demand</a:t>
            </a:r>
          </a:p>
          <a:p>
            <a:pPr lvl="1"/>
            <a:r>
              <a:rPr lang="en-IN" dirty="0"/>
              <a:t>Low utilisation of assets</a:t>
            </a:r>
          </a:p>
          <a:p>
            <a:pPr lvl="1"/>
            <a:r>
              <a:rPr lang="en-IN" dirty="0"/>
              <a:t> Network decongestion </a:t>
            </a:r>
          </a:p>
          <a:p>
            <a:pPr lvl="1"/>
            <a:endParaRPr lang="en-IN" dirty="0"/>
          </a:p>
          <a:p>
            <a:r>
              <a:rPr lang="en-IN" dirty="0"/>
              <a:t>Increasing cost of supply</a:t>
            </a:r>
          </a:p>
          <a:p>
            <a:pPr lvl="1"/>
            <a:r>
              <a:rPr lang="en-IN" dirty="0"/>
              <a:t>Higher RE share could reduce </a:t>
            </a:r>
            <a:r>
              <a:rPr lang="en-IN" dirty="0" err="1"/>
              <a:t>ACoS</a:t>
            </a:r>
            <a:endParaRPr lang="en-IN" dirty="0"/>
          </a:p>
          <a:p>
            <a:endParaRPr lang="en-IN" dirty="0"/>
          </a:p>
          <a:p>
            <a:r>
              <a:rPr lang="en-IN" dirty="0"/>
              <a:t>Other benefits</a:t>
            </a:r>
          </a:p>
          <a:p>
            <a:pPr lvl="1"/>
            <a:r>
              <a:rPr lang="en-IN" dirty="0"/>
              <a:t>Reduced T&amp;D losses</a:t>
            </a:r>
          </a:p>
          <a:p>
            <a:pPr lvl="1"/>
            <a:r>
              <a:rPr lang="en-IN" dirty="0"/>
              <a:t>RPO compliance</a:t>
            </a:r>
          </a:p>
          <a:p>
            <a:pPr lvl="1"/>
            <a:r>
              <a:rPr lang="en-IN" dirty="0"/>
              <a:t>New revenue streams</a:t>
            </a:r>
          </a:p>
        </p:txBody>
      </p:sp>
      <p:sp>
        <p:nvSpPr>
          <p:cNvPr id="10" name="TextBox 9">
            <a:extLst>
              <a:ext uri="{FF2B5EF4-FFF2-40B4-BE49-F238E27FC236}">
                <a16:creationId xmlns="" xmlns:a16="http://schemas.microsoft.com/office/drawing/2014/main" id="{D064CD2A-5BDF-44CD-9479-67C0488FF380}"/>
              </a:ext>
            </a:extLst>
          </p:cNvPr>
          <p:cNvSpPr txBox="1"/>
          <p:nvPr/>
        </p:nvSpPr>
        <p:spPr>
          <a:xfrm>
            <a:off x="6930313" y="842700"/>
            <a:ext cx="4441730" cy="1384995"/>
          </a:xfrm>
          <a:prstGeom prst="rect">
            <a:avLst/>
          </a:prstGeom>
          <a:noFill/>
          <a:ln>
            <a:solidFill>
              <a:schemeClr val="tx1"/>
            </a:solidFill>
          </a:ln>
        </p:spPr>
        <p:txBody>
          <a:bodyPr wrap="square" rtlCol="0">
            <a:spAutoFit/>
          </a:bodyPr>
          <a:lstStyle/>
          <a:p>
            <a:pPr algn="ctr"/>
            <a:r>
              <a:rPr lang="en-IN" sz="2800" b="1" dirty="0">
                <a:solidFill>
                  <a:schemeClr val="accent2"/>
                </a:solidFill>
              </a:rPr>
              <a:t>Better management of DERs is key to maximise the benefits for discoms</a:t>
            </a:r>
          </a:p>
        </p:txBody>
      </p:sp>
      <p:graphicFrame>
        <p:nvGraphicFramePr>
          <p:cNvPr id="8" name="Chart 7">
            <a:extLst>
              <a:ext uri="{FF2B5EF4-FFF2-40B4-BE49-F238E27FC236}">
                <a16:creationId xmlns="" xmlns:a16="http://schemas.microsoft.com/office/drawing/2014/main" id="{F67BA37D-3445-4E0B-ACC9-B3B8732C2834}"/>
              </a:ext>
            </a:extLst>
          </p:cNvPr>
          <p:cNvGraphicFramePr>
            <a:graphicFrameLocks/>
          </p:cNvGraphicFramePr>
          <p:nvPr>
            <p:extLst>
              <p:ext uri="{D42A27DB-BD31-4B8C-83A1-F6EECF244321}">
                <p14:modId xmlns:p14="http://schemas.microsoft.com/office/powerpoint/2010/main" val="2108853315"/>
              </p:ext>
            </p:extLst>
          </p:nvPr>
        </p:nvGraphicFramePr>
        <p:xfrm>
          <a:off x="5275386" y="2836700"/>
          <a:ext cx="6916614" cy="32609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691952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1503EB7D-498C-4CF8-8522-E8DEDD7E4AE9}"/>
              </a:ext>
            </a:extLst>
          </p:cNvPr>
          <p:cNvSpPr>
            <a:spLocks noGrp="1"/>
          </p:cNvSpPr>
          <p:nvPr>
            <p:ph type="sldNum" sz="quarter" idx="4"/>
          </p:nvPr>
        </p:nvSpPr>
        <p:spPr/>
        <p:txBody>
          <a:bodyPr/>
          <a:lstStyle/>
          <a:p>
            <a:fld id="{454FB0FA-1F4E-0144-8AFC-60E32D3AB949}" type="slidenum">
              <a:rPr lang="en-US" smtClean="0"/>
              <a:pPr/>
              <a:t>6</a:t>
            </a:fld>
            <a:r>
              <a:rPr lang="en-US"/>
              <a:t>|</a:t>
            </a:r>
            <a:endParaRPr lang="en-US" dirty="0"/>
          </a:p>
        </p:txBody>
      </p:sp>
      <p:sp>
        <p:nvSpPr>
          <p:cNvPr id="3" name="Title 2">
            <a:extLst>
              <a:ext uri="{FF2B5EF4-FFF2-40B4-BE49-F238E27FC236}">
                <a16:creationId xmlns="" xmlns:a16="http://schemas.microsoft.com/office/drawing/2014/main" id="{45E0F34E-992E-43CA-8362-114F4D94DA07}"/>
              </a:ext>
            </a:extLst>
          </p:cNvPr>
          <p:cNvSpPr>
            <a:spLocks noGrp="1"/>
          </p:cNvSpPr>
          <p:nvPr>
            <p:ph type="title"/>
          </p:nvPr>
        </p:nvSpPr>
        <p:spPr/>
        <p:txBody>
          <a:bodyPr/>
          <a:lstStyle/>
          <a:p>
            <a:r>
              <a:rPr lang="en-IN" dirty="0"/>
              <a:t>Residential rooftop solar – an opportunity for the discom? </a:t>
            </a:r>
          </a:p>
        </p:txBody>
      </p:sp>
      <p:sp>
        <p:nvSpPr>
          <p:cNvPr id="4" name="Content Placeholder 3">
            <a:extLst>
              <a:ext uri="{FF2B5EF4-FFF2-40B4-BE49-F238E27FC236}">
                <a16:creationId xmlns="" xmlns:a16="http://schemas.microsoft.com/office/drawing/2014/main" id="{D0A115B3-11F0-4C4D-856D-0DA23F556C80}"/>
              </a:ext>
            </a:extLst>
          </p:cNvPr>
          <p:cNvSpPr>
            <a:spLocks noGrp="1"/>
          </p:cNvSpPr>
          <p:nvPr>
            <p:ph idx="1"/>
          </p:nvPr>
        </p:nvSpPr>
        <p:spPr>
          <a:xfrm>
            <a:off x="520890" y="4656751"/>
            <a:ext cx="11284423" cy="864611"/>
          </a:xfrm>
        </p:spPr>
        <p:txBody>
          <a:bodyPr/>
          <a:lstStyle/>
          <a:p>
            <a:r>
              <a:rPr lang="en-IN" dirty="0"/>
              <a:t>Reduction in cost of supply to residential consumers</a:t>
            </a:r>
          </a:p>
          <a:p>
            <a:r>
              <a:rPr lang="en-IN" dirty="0"/>
              <a:t>Reduction in cross-subsidy burden</a:t>
            </a:r>
          </a:p>
        </p:txBody>
      </p:sp>
      <p:sp>
        <p:nvSpPr>
          <p:cNvPr id="5" name="Text Placeholder 4">
            <a:extLst>
              <a:ext uri="{FF2B5EF4-FFF2-40B4-BE49-F238E27FC236}">
                <a16:creationId xmlns="" xmlns:a16="http://schemas.microsoft.com/office/drawing/2014/main" id="{DFB343DA-039A-4D6B-AF92-F41D74562394}"/>
              </a:ext>
            </a:extLst>
          </p:cNvPr>
          <p:cNvSpPr>
            <a:spLocks noGrp="1"/>
          </p:cNvSpPr>
          <p:nvPr>
            <p:ph type="body" sz="quarter" idx="10"/>
          </p:nvPr>
        </p:nvSpPr>
        <p:spPr>
          <a:xfrm>
            <a:off x="1993013" y="6527533"/>
            <a:ext cx="8205973" cy="257985"/>
          </a:xfrm>
        </p:spPr>
        <p:txBody>
          <a:bodyPr/>
          <a:lstStyle/>
          <a:p>
            <a:r>
              <a:rPr lang="en-IN" dirty="0"/>
              <a:t>Source: CEEW analysis for BSES Rajdhani</a:t>
            </a:r>
          </a:p>
        </p:txBody>
      </p:sp>
      <p:sp>
        <p:nvSpPr>
          <p:cNvPr id="6" name="TextBox 5">
            <a:extLst>
              <a:ext uri="{FF2B5EF4-FFF2-40B4-BE49-F238E27FC236}">
                <a16:creationId xmlns="" xmlns:a16="http://schemas.microsoft.com/office/drawing/2014/main" id="{E06443F7-7E74-44C5-A1FF-748A3A20B2AC}"/>
              </a:ext>
            </a:extLst>
          </p:cNvPr>
          <p:cNvSpPr txBox="1"/>
          <p:nvPr/>
        </p:nvSpPr>
        <p:spPr>
          <a:xfrm>
            <a:off x="272841" y="5605218"/>
            <a:ext cx="11780520" cy="492443"/>
          </a:xfrm>
          <a:prstGeom prst="rect">
            <a:avLst/>
          </a:prstGeom>
          <a:noFill/>
        </p:spPr>
        <p:txBody>
          <a:bodyPr wrap="square" rtlCol="0">
            <a:spAutoFit/>
          </a:bodyPr>
          <a:lstStyle/>
          <a:p>
            <a:pPr algn="ctr"/>
            <a:r>
              <a:rPr lang="en-US" sz="2600" b="1" dirty="0">
                <a:solidFill>
                  <a:schemeClr val="accent2"/>
                </a:solidFill>
              </a:rPr>
              <a:t>Increased adoption in residential sector can increase the benefits from rooftop solar</a:t>
            </a:r>
          </a:p>
        </p:txBody>
      </p:sp>
      <p:graphicFrame>
        <p:nvGraphicFramePr>
          <p:cNvPr id="10" name="Chart 9">
            <a:extLst>
              <a:ext uri="{FF2B5EF4-FFF2-40B4-BE49-F238E27FC236}">
                <a16:creationId xmlns="" xmlns:a16="http://schemas.microsoft.com/office/drawing/2014/main" id="{DE9D192B-B15D-4A1E-B9BD-EE0334A69CD4}"/>
              </a:ext>
            </a:extLst>
          </p:cNvPr>
          <p:cNvGraphicFramePr/>
          <p:nvPr>
            <p:extLst>
              <p:ext uri="{D42A27DB-BD31-4B8C-83A1-F6EECF244321}">
                <p14:modId xmlns:p14="http://schemas.microsoft.com/office/powerpoint/2010/main" val="1477533936"/>
              </p:ext>
            </p:extLst>
          </p:nvPr>
        </p:nvGraphicFramePr>
        <p:xfrm>
          <a:off x="272841" y="719667"/>
          <a:ext cx="11532471" cy="35527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472582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2A507A53-0768-4E91-8395-EFF3AC44AB71}"/>
              </a:ext>
            </a:extLst>
          </p:cNvPr>
          <p:cNvSpPr>
            <a:spLocks noGrp="1"/>
          </p:cNvSpPr>
          <p:nvPr>
            <p:ph type="sldNum" sz="quarter" idx="4"/>
          </p:nvPr>
        </p:nvSpPr>
        <p:spPr/>
        <p:txBody>
          <a:bodyPr/>
          <a:lstStyle/>
          <a:p>
            <a:fld id="{454FB0FA-1F4E-0144-8AFC-60E32D3AB949}" type="slidenum">
              <a:rPr lang="en-US" smtClean="0"/>
              <a:pPr/>
              <a:t>7</a:t>
            </a:fld>
            <a:r>
              <a:rPr lang="en-US"/>
              <a:t>|</a:t>
            </a:r>
            <a:endParaRPr lang="en-US" dirty="0"/>
          </a:p>
        </p:txBody>
      </p:sp>
      <p:graphicFrame>
        <p:nvGraphicFramePr>
          <p:cNvPr id="8" name="Content Placeholder 7">
            <a:extLst>
              <a:ext uri="{FF2B5EF4-FFF2-40B4-BE49-F238E27FC236}">
                <a16:creationId xmlns="" xmlns:a16="http://schemas.microsoft.com/office/drawing/2014/main" id="{6FCFEBF0-02BA-4AAA-9EEC-56413766950B}"/>
              </a:ext>
            </a:extLst>
          </p:cNvPr>
          <p:cNvGraphicFramePr>
            <a:graphicFrameLocks noGrp="1"/>
          </p:cNvGraphicFramePr>
          <p:nvPr>
            <p:ph idx="1"/>
            <p:extLst>
              <p:ext uri="{D42A27DB-BD31-4B8C-83A1-F6EECF244321}">
                <p14:modId xmlns:p14="http://schemas.microsoft.com/office/powerpoint/2010/main" val="3777014918"/>
              </p:ext>
            </p:extLst>
          </p:nvPr>
        </p:nvGraphicFramePr>
        <p:xfrm>
          <a:off x="899383" y="550976"/>
          <a:ext cx="4542471" cy="517159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 xmlns:a16="http://schemas.microsoft.com/office/drawing/2014/main" id="{6A3D019C-C080-4EC5-AE92-16CA83701E32}"/>
              </a:ext>
            </a:extLst>
          </p:cNvPr>
          <p:cNvSpPr>
            <a:spLocks noGrp="1"/>
          </p:cNvSpPr>
          <p:nvPr>
            <p:ph type="body" sz="quarter" idx="10"/>
          </p:nvPr>
        </p:nvSpPr>
        <p:spPr/>
        <p:txBody>
          <a:bodyPr/>
          <a:lstStyle/>
          <a:p>
            <a:r>
              <a:rPr lang="en-IN" dirty="0"/>
              <a:t>TERI (2014) </a:t>
            </a:r>
            <a:r>
              <a:rPr lang="en-IN" i="1" dirty="0"/>
              <a:t>Reaching the Sun with Rooftop Solar</a:t>
            </a:r>
            <a:r>
              <a:rPr lang="en-IN" dirty="0"/>
              <a:t>, New Delhi: The Energy and Resource Institute, p. 62.</a:t>
            </a:r>
          </a:p>
          <a:p>
            <a:r>
              <a:rPr lang="en-IN" dirty="0"/>
              <a:t>Bridge to India (2018) “India Solar Rooftop Map 2018,” available at </a:t>
            </a:r>
            <a:r>
              <a:rPr lang="en-IN" u="sng" dirty="0">
                <a:hlinkClick r:id="rId4"/>
              </a:rPr>
              <a:t>https://bridgetoindia.com/reports/</a:t>
            </a:r>
            <a:r>
              <a:rPr lang="en-IN" dirty="0"/>
              <a:t>, accessed on 12 February 2019 </a:t>
            </a:r>
          </a:p>
          <a:p>
            <a:endParaRPr lang="en-IN" dirty="0"/>
          </a:p>
        </p:txBody>
      </p:sp>
      <p:graphicFrame>
        <p:nvGraphicFramePr>
          <p:cNvPr id="11" name="Content Placeholder 7">
            <a:extLst>
              <a:ext uri="{FF2B5EF4-FFF2-40B4-BE49-F238E27FC236}">
                <a16:creationId xmlns="" xmlns:a16="http://schemas.microsoft.com/office/drawing/2014/main" id="{4DB01655-3118-4B74-9718-40F7336D3BC5}"/>
              </a:ext>
            </a:extLst>
          </p:cNvPr>
          <p:cNvGraphicFramePr>
            <a:graphicFrameLocks/>
          </p:cNvGraphicFramePr>
          <p:nvPr>
            <p:extLst>
              <p:ext uri="{D42A27DB-BD31-4B8C-83A1-F6EECF244321}">
                <p14:modId xmlns:p14="http://schemas.microsoft.com/office/powerpoint/2010/main" val="3167500496"/>
              </p:ext>
            </p:extLst>
          </p:nvPr>
        </p:nvGraphicFramePr>
        <p:xfrm>
          <a:off x="6659004" y="194429"/>
          <a:ext cx="3121531" cy="4984422"/>
        </p:xfrm>
        <a:graphic>
          <a:graphicData uri="http://schemas.openxmlformats.org/drawingml/2006/chart">
            <c:chart xmlns:c="http://schemas.openxmlformats.org/drawingml/2006/chart" xmlns:r="http://schemas.openxmlformats.org/officeDocument/2006/relationships" r:id="rId5"/>
          </a:graphicData>
        </a:graphic>
      </p:graphicFrame>
      <p:sp>
        <p:nvSpPr>
          <p:cNvPr id="23" name="TextBox 22">
            <a:extLst>
              <a:ext uri="{FF2B5EF4-FFF2-40B4-BE49-F238E27FC236}">
                <a16:creationId xmlns="" xmlns:a16="http://schemas.microsoft.com/office/drawing/2014/main" id="{C0E4444D-0E50-486E-9465-6326C7268B9E}"/>
              </a:ext>
            </a:extLst>
          </p:cNvPr>
          <p:cNvSpPr txBox="1"/>
          <p:nvPr/>
        </p:nvSpPr>
        <p:spPr>
          <a:xfrm>
            <a:off x="1660627" y="5345842"/>
            <a:ext cx="11022920" cy="523220"/>
          </a:xfrm>
          <a:prstGeom prst="rect">
            <a:avLst/>
          </a:prstGeom>
          <a:noFill/>
        </p:spPr>
        <p:txBody>
          <a:bodyPr wrap="square" rtlCol="0">
            <a:spAutoFit/>
          </a:bodyPr>
          <a:lstStyle/>
          <a:p>
            <a:r>
              <a:rPr lang="en-IN" sz="2800" b="1">
                <a:solidFill>
                  <a:schemeClr val="accent2"/>
                </a:solidFill>
              </a:rPr>
              <a:t>Only </a:t>
            </a:r>
            <a:r>
              <a:rPr lang="en-IN" sz="2800" b="1" smtClean="0">
                <a:solidFill>
                  <a:schemeClr val="accent2"/>
                </a:solidFill>
              </a:rPr>
              <a:t>16 </a:t>
            </a:r>
            <a:r>
              <a:rPr lang="en-IN" sz="2800" b="1" dirty="0">
                <a:solidFill>
                  <a:schemeClr val="accent2"/>
                </a:solidFill>
              </a:rPr>
              <a:t>per cent of total installations in the residential sector</a:t>
            </a:r>
          </a:p>
        </p:txBody>
      </p:sp>
      <p:sp>
        <p:nvSpPr>
          <p:cNvPr id="25" name="Title 24">
            <a:extLst>
              <a:ext uri="{FF2B5EF4-FFF2-40B4-BE49-F238E27FC236}">
                <a16:creationId xmlns="" xmlns:a16="http://schemas.microsoft.com/office/drawing/2014/main" id="{1C00F39D-D214-4CAB-85AA-6EF27F63A381}"/>
              </a:ext>
            </a:extLst>
          </p:cNvPr>
          <p:cNvSpPr>
            <a:spLocks noGrp="1"/>
          </p:cNvSpPr>
          <p:nvPr>
            <p:ph type="title"/>
          </p:nvPr>
        </p:nvSpPr>
        <p:spPr/>
        <p:txBody>
          <a:bodyPr/>
          <a:lstStyle/>
          <a:p>
            <a:r>
              <a:rPr lang="en-IN" dirty="0"/>
              <a:t>State of the sector: Residential rooftop solar</a:t>
            </a:r>
          </a:p>
        </p:txBody>
      </p:sp>
      <p:sp>
        <p:nvSpPr>
          <p:cNvPr id="3" name="TextBox 2">
            <a:extLst>
              <a:ext uri="{FF2B5EF4-FFF2-40B4-BE49-F238E27FC236}">
                <a16:creationId xmlns="" xmlns:a16="http://schemas.microsoft.com/office/drawing/2014/main" id="{5CE704BF-FDA5-4A0C-BC8E-F60C49CEB147}"/>
              </a:ext>
            </a:extLst>
          </p:cNvPr>
          <p:cNvSpPr txBox="1"/>
          <p:nvPr/>
        </p:nvSpPr>
        <p:spPr>
          <a:xfrm>
            <a:off x="1660627" y="5928907"/>
            <a:ext cx="8205973" cy="523220"/>
          </a:xfrm>
          <a:prstGeom prst="rect">
            <a:avLst/>
          </a:prstGeom>
          <a:noFill/>
        </p:spPr>
        <p:txBody>
          <a:bodyPr wrap="square" rtlCol="0">
            <a:spAutoFit/>
          </a:bodyPr>
          <a:lstStyle/>
          <a:p>
            <a:r>
              <a:rPr lang="en-IN" sz="1400" dirty="0"/>
              <a:t>*Realistic technical potential in urban areas – estimated from built-up area data</a:t>
            </a:r>
          </a:p>
          <a:p>
            <a:r>
              <a:rPr lang="en-IN" sz="1400" dirty="0"/>
              <a:t>** As of September 2018.  </a:t>
            </a:r>
          </a:p>
        </p:txBody>
      </p:sp>
      <p:sp>
        <p:nvSpPr>
          <p:cNvPr id="18" name="Arrow: Right 17">
            <a:extLst>
              <a:ext uri="{FF2B5EF4-FFF2-40B4-BE49-F238E27FC236}">
                <a16:creationId xmlns="" xmlns:a16="http://schemas.microsoft.com/office/drawing/2014/main" id="{CC40F0BB-D6D9-49AB-954A-FE63E34ADC7D}"/>
              </a:ext>
            </a:extLst>
          </p:cNvPr>
          <p:cNvSpPr/>
          <p:nvPr/>
        </p:nvSpPr>
        <p:spPr>
          <a:xfrm rot="19521230">
            <a:off x="5045257" y="3710718"/>
            <a:ext cx="1218834" cy="45348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IN" dirty="0"/>
          </a:p>
        </p:txBody>
      </p:sp>
    </p:spTree>
    <p:extLst>
      <p:ext uri="{BB962C8B-B14F-4D97-AF65-F5344CB8AC3E}">
        <p14:creationId xmlns:p14="http://schemas.microsoft.com/office/powerpoint/2010/main" val="1948583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B95047B1-2BF6-4F35-B400-78209A2207D6}"/>
              </a:ext>
            </a:extLst>
          </p:cNvPr>
          <p:cNvSpPr>
            <a:spLocks noGrp="1"/>
          </p:cNvSpPr>
          <p:nvPr>
            <p:ph type="sldNum" sz="quarter" idx="4"/>
          </p:nvPr>
        </p:nvSpPr>
        <p:spPr/>
        <p:txBody>
          <a:bodyPr/>
          <a:lstStyle/>
          <a:p>
            <a:fld id="{454FB0FA-1F4E-0144-8AFC-60E32D3AB949}" type="slidenum">
              <a:rPr lang="en-US" smtClean="0"/>
              <a:pPr/>
              <a:t>8</a:t>
            </a:fld>
            <a:r>
              <a:rPr lang="en-US"/>
              <a:t>|</a:t>
            </a:r>
            <a:endParaRPr lang="en-US" dirty="0"/>
          </a:p>
        </p:txBody>
      </p:sp>
      <p:sp>
        <p:nvSpPr>
          <p:cNvPr id="3" name="Title 2">
            <a:extLst>
              <a:ext uri="{FF2B5EF4-FFF2-40B4-BE49-F238E27FC236}">
                <a16:creationId xmlns="" xmlns:a16="http://schemas.microsoft.com/office/drawing/2014/main" id="{6C9CE4A0-F4D1-4078-8413-A066DB1A3023}"/>
              </a:ext>
            </a:extLst>
          </p:cNvPr>
          <p:cNvSpPr>
            <a:spLocks noGrp="1"/>
          </p:cNvSpPr>
          <p:nvPr>
            <p:ph type="title"/>
          </p:nvPr>
        </p:nvSpPr>
        <p:spPr/>
        <p:txBody>
          <a:bodyPr/>
          <a:lstStyle/>
          <a:p>
            <a:r>
              <a:rPr lang="en-IN" dirty="0"/>
              <a:t>Is the residential sector ready for rooftop solar?</a:t>
            </a:r>
          </a:p>
        </p:txBody>
      </p:sp>
      <p:sp>
        <p:nvSpPr>
          <p:cNvPr id="5" name="Text Placeholder 4">
            <a:extLst>
              <a:ext uri="{FF2B5EF4-FFF2-40B4-BE49-F238E27FC236}">
                <a16:creationId xmlns="" xmlns:a16="http://schemas.microsoft.com/office/drawing/2014/main" id="{10D47ACB-F37F-4B95-A455-C0550A02145D}"/>
              </a:ext>
            </a:extLst>
          </p:cNvPr>
          <p:cNvSpPr>
            <a:spLocks noGrp="1"/>
          </p:cNvSpPr>
          <p:nvPr>
            <p:ph type="body" sz="quarter" idx="10"/>
          </p:nvPr>
        </p:nvSpPr>
        <p:spPr>
          <a:xfrm>
            <a:off x="2019300" y="6569535"/>
            <a:ext cx="8205973" cy="257985"/>
          </a:xfrm>
        </p:spPr>
        <p:txBody>
          <a:bodyPr/>
          <a:lstStyle/>
          <a:p>
            <a:r>
              <a:rPr lang="en-GB" dirty="0"/>
              <a:t>Selna Saji, Neeraj Kuldeep, and Kanika Chawla (2019) ‘</a:t>
            </a:r>
            <a:r>
              <a:rPr lang="en-GB" b="1" dirty="0"/>
              <a:t>Understanding Consumers’ Perspectives on Rooftop Solar: </a:t>
            </a:r>
            <a:r>
              <a:rPr lang="en-GB" dirty="0"/>
              <a:t>Learnings from a survey of households in East Delhi’ July.</a:t>
            </a:r>
            <a:endParaRPr lang="en-IN" dirty="0"/>
          </a:p>
        </p:txBody>
      </p:sp>
      <p:graphicFrame>
        <p:nvGraphicFramePr>
          <p:cNvPr id="8" name="Chart 7">
            <a:extLst>
              <a:ext uri="{FF2B5EF4-FFF2-40B4-BE49-F238E27FC236}">
                <a16:creationId xmlns="" xmlns:a16="http://schemas.microsoft.com/office/drawing/2014/main" id="{B67AD408-3195-4743-A0D3-C5134C775760}"/>
              </a:ext>
            </a:extLst>
          </p:cNvPr>
          <p:cNvGraphicFramePr>
            <a:graphicFrameLocks/>
          </p:cNvGraphicFramePr>
          <p:nvPr>
            <p:extLst>
              <p:ext uri="{D42A27DB-BD31-4B8C-83A1-F6EECF244321}">
                <p14:modId xmlns:p14="http://schemas.microsoft.com/office/powerpoint/2010/main" val="2459777058"/>
              </p:ext>
            </p:extLst>
          </p:nvPr>
        </p:nvGraphicFramePr>
        <p:xfrm>
          <a:off x="6327877" y="1506914"/>
          <a:ext cx="5700292" cy="30821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 xmlns:a16="http://schemas.microsoft.com/office/drawing/2014/main" id="{EC08D8C8-0312-4DCC-AD89-1CE5239222B7}"/>
              </a:ext>
            </a:extLst>
          </p:cNvPr>
          <p:cNvGraphicFramePr>
            <a:graphicFrameLocks/>
          </p:cNvGraphicFramePr>
          <p:nvPr>
            <p:extLst>
              <p:ext uri="{D42A27DB-BD31-4B8C-83A1-F6EECF244321}">
                <p14:modId xmlns:p14="http://schemas.microsoft.com/office/powerpoint/2010/main" val="1718616244"/>
              </p:ext>
            </p:extLst>
          </p:nvPr>
        </p:nvGraphicFramePr>
        <p:xfrm>
          <a:off x="95250" y="1506914"/>
          <a:ext cx="6232627" cy="3082172"/>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 xmlns:a16="http://schemas.microsoft.com/office/drawing/2014/main" id="{C1E283F8-4CAA-4D52-9413-4385AE50AEB7}"/>
              </a:ext>
            </a:extLst>
          </p:cNvPr>
          <p:cNvSpPr txBox="1"/>
          <p:nvPr/>
        </p:nvSpPr>
        <p:spPr>
          <a:xfrm>
            <a:off x="2783462" y="5367934"/>
            <a:ext cx="7652826" cy="523220"/>
          </a:xfrm>
          <a:prstGeom prst="rect">
            <a:avLst/>
          </a:prstGeom>
          <a:noFill/>
        </p:spPr>
        <p:txBody>
          <a:bodyPr wrap="square" rtlCol="0">
            <a:spAutoFit/>
          </a:bodyPr>
          <a:lstStyle/>
          <a:p>
            <a:r>
              <a:rPr lang="en-IN" sz="2800" b="1" dirty="0">
                <a:solidFill>
                  <a:schemeClr val="accent2"/>
                </a:solidFill>
              </a:rPr>
              <a:t>Market challenges impeding growth in the sector</a:t>
            </a:r>
          </a:p>
        </p:txBody>
      </p:sp>
      <p:sp>
        <p:nvSpPr>
          <p:cNvPr id="6" name="TextBox 5">
            <a:extLst>
              <a:ext uri="{FF2B5EF4-FFF2-40B4-BE49-F238E27FC236}">
                <a16:creationId xmlns="" xmlns:a16="http://schemas.microsoft.com/office/drawing/2014/main" id="{9D077A9B-B916-461B-8E81-CADEA73D0C93}"/>
              </a:ext>
            </a:extLst>
          </p:cNvPr>
          <p:cNvSpPr txBox="1"/>
          <p:nvPr/>
        </p:nvSpPr>
        <p:spPr>
          <a:xfrm>
            <a:off x="395707" y="4670732"/>
            <a:ext cx="9643643" cy="307777"/>
          </a:xfrm>
          <a:prstGeom prst="rect">
            <a:avLst/>
          </a:prstGeom>
          <a:noFill/>
        </p:spPr>
        <p:txBody>
          <a:bodyPr wrap="square" rtlCol="0">
            <a:spAutoFit/>
          </a:bodyPr>
          <a:lstStyle/>
          <a:p>
            <a:r>
              <a:rPr lang="en-IN" sz="1400" dirty="0"/>
              <a:t>Data from survey of BSES Yamuna residential consumers with a sample of 419. </a:t>
            </a:r>
          </a:p>
        </p:txBody>
      </p:sp>
    </p:spTree>
    <p:extLst>
      <p:ext uri="{BB962C8B-B14F-4D97-AF65-F5344CB8AC3E}">
        <p14:creationId xmlns:p14="http://schemas.microsoft.com/office/powerpoint/2010/main" val="2149317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B95047B1-2BF6-4F35-B400-78209A2207D6}"/>
              </a:ext>
            </a:extLst>
          </p:cNvPr>
          <p:cNvSpPr>
            <a:spLocks noGrp="1"/>
          </p:cNvSpPr>
          <p:nvPr>
            <p:ph type="sldNum" sz="quarter" idx="4"/>
          </p:nvPr>
        </p:nvSpPr>
        <p:spPr/>
        <p:txBody>
          <a:bodyPr/>
          <a:lstStyle/>
          <a:p>
            <a:fld id="{454FB0FA-1F4E-0144-8AFC-60E32D3AB949}" type="slidenum">
              <a:rPr lang="en-US" smtClean="0"/>
              <a:pPr/>
              <a:t>9</a:t>
            </a:fld>
            <a:r>
              <a:rPr lang="en-US"/>
              <a:t>|</a:t>
            </a:r>
            <a:endParaRPr lang="en-US" dirty="0"/>
          </a:p>
        </p:txBody>
      </p:sp>
      <p:sp>
        <p:nvSpPr>
          <p:cNvPr id="3" name="Title 2">
            <a:extLst>
              <a:ext uri="{FF2B5EF4-FFF2-40B4-BE49-F238E27FC236}">
                <a16:creationId xmlns="" xmlns:a16="http://schemas.microsoft.com/office/drawing/2014/main" id="{6C9CE4A0-F4D1-4078-8413-A066DB1A3023}"/>
              </a:ext>
            </a:extLst>
          </p:cNvPr>
          <p:cNvSpPr>
            <a:spLocks noGrp="1"/>
          </p:cNvSpPr>
          <p:nvPr>
            <p:ph type="title"/>
          </p:nvPr>
        </p:nvSpPr>
        <p:spPr/>
        <p:txBody>
          <a:bodyPr/>
          <a:lstStyle/>
          <a:p>
            <a:r>
              <a:rPr lang="en-IN" dirty="0"/>
              <a:t>Factors impeding growth</a:t>
            </a:r>
          </a:p>
        </p:txBody>
      </p:sp>
      <p:sp>
        <p:nvSpPr>
          <p:cNvPr id="5" name="Text Placeholder 4">
            <a:extLst>
              <a:ext uri="{FF2B5EF4-FFF2-40B4-BE49-F238E27FC236}">
                <a16:creationId xmlns="" xmlns:a16="http://schemas.microsoft.com/office/drawing/2014/main" id="{10D47ACB-F37F-4B95-A455-C0550A02145D}"/>
              </a:ext>
            </a:extLst>
          </p:cNvPr>
          <p:cNvSpPr>
            <a:spLocks noGrp="1"/>
          </p:cNvSpPr>
          <p:nvPr>
            <p:ph type="body" sz="quarter" idx="10"/>
          </p:nvPr>
        </p:nvSpPr>
        <p:spPr/>
        <p:txBody>
          <a:bodyPr/>
          <a:lstStyle/>
          <a:p>
            <a:endParaRPr lang="en-IN"/>
          </a:p>
        </p:txBody>
      </p:sp>
      <p:graphicFrame>
        <p:nvGraphicFramePr>
          <p:cNvPr id="6" name="Diagram 5">
            <a:extLst>
              <a:ext uri="{FF2B5EF4-FFF2-40B4-BE49-F238E27FC236}">
                <a16:creationId xmlns="" xmlns:a16="http://schemas.microsoft.com/office/drawing/2014/main" id="{E18A21D3-B1E3-469A-BD9C-EE0CAF6B7D5D}"/>
              </a:ext>
            </a:extLst>
          </p:cNvPr>
          <p:cNvGraphicFramePr/>
          <p:nvPr>
            <p:extLst>
              <p:ext uri="{D42A27DB-BD31-4B8C-83A1-F6EECF244321}">
                <p14:modId xmlns:p14="http://schemas.microsoft.com/office/powerpoint/2010/main" val="3230412052"/>
              </p:ext>
            </p:extLst>
          </p:nvPr>
        </p:nvGraphicFramePr>
        <p:xfrm>
          <a:off x="1513248" y="1249426"/>
          <a:ext cx="9032832" cy="45112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5071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CEEW - PPT Template 28Mar18">
  <a:themeElements>
    <a:clrScheme name="CEEW">
      <a:dk1>
        <a:sysClr val="windowText" lastClr="000000"/>
      </a:dk1>
      <a:lt1>
        <a:sysClr val="window" lastClr="FFFFFF"/>
      </a:lt1>
      <a:dk2>
        <a:srgbClr val="777877"/>
      </a:dk2>
      <a:lt2>
        <a:srgbClr val="FFFFFE"/>
      </a:lt2>
      <a:accent1>
        <a:srgbClr val="009ED8"/>
      </a:accent1>
      <a:accent2>
        <a:srgbClr val="F16223"/>
      </a:accent2>
      <a:accent3>
        <a:srgbClr val="86BB3F"/>
      </a:accent3>
      <a:accent4>
        <a:srgbClr val="929497"/>
      </a:accent4>
      <a:accent5>
        <a:srgbClr val="FFFFFE"/>
      </a:accent5>
      <a:accent6>
        <a:srgbClr val="FFFFFE"/>
      </a:accent6>
      <a:hlink>
        <a:srgbClr val="0D81B9"/>
      </a:hlink>
      <a:folHlink>
        <a:srgbClr val="0D81B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25723</TotalTime>
  <Words>1695</Words>
  <Application>Microsoft Macintosh PowerPoint</Application>
  <PresentationFormat>Widescreen</PresentationFormat>
  <Paragraphs>261</Paragraphs>
  <Slides>23</Slides>
  <Notes>13</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Calibri</vt:lpstr>
      <vt:lpstr>Mangal</vt:lpstr>
      <vt:lpstr>Arial</vt:lpstr>
      <vt:lpstr>CEEW - PPT Template 28Mar18</vt:lpstr>
      <vt:lpstr>Grid integration of rooftop solar: Choosing a business intervention</vt:lpstr>
      <vt:lpstr>Objectives</vt:lpstr>
      <vt:lpstr>Agenda</vt:lpstr>
      <vt:lpstr>A transition is underway</vt:lpstr>
      <vt:lpstr>Not all that bad!</vt:lpstr>
      <vt:lpstr>Residential rooftop solar – an opportunity for the discom? </vt:lpstr>
      <vt:lpstr>State of the sector: Residential rooftop solar</vt:lpstr>
      <vt:lpstr>Is the residential sector ready for rooftop solar?</vt:lpstr>
      <vt:lpstr>Factors impeding growth</vt:lpstr>
      <vt:lpstr>What can discoms do?</vt:lpstr>
      <vt:lpstr>Discom – the necessary catalyst to accelerate growth</vt:lpstr>
      <vt:lpstr>Who are the first movers? </vt:lpstr>
      <vt:lpstr>Developing a rooftop solar programme to maximise benefits for the discom</vt:lpstr>
      <vt:lpstr>What is business model decision making tool?</vt:lpstr>
      <vt:lpstr>Methodology - Tool components</vt:lpstr>
      <vt:lpstr>Methodology - Tool framework </vt:lpstr>
      <vt:lpstr>Tool Demonstration</vt:lpstr>
      <vt:lpstr>http://cef.ceew.in/rooftop_solar </vt:lpstr>
      <vt:lpstr>Tool demonstration</vt:lpstr>
      <vt:lpstr>Q&amp;A</vt:lpstr>
      <vt:lpstr>Hands-on  </vt:lpstr>
      <vt:lpstr>Feedback form  </vt:lpstr>
      <vt:lpstr>PowerPoint Presentation</vt:lpstr>
    </vt:vector>
  </TitlesOfParts>
  <Company>WRI</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Dugan</dc:creator>
  <cp:lastModifiedBy>Selna Saji</cp:lastModifiedBy>
  <cp:revision>244</cp:revision>
  <dcterms:created xsi:type="dcterms:W3CDTF">2013-11-11T19:58:28Z</dcterms:created>
  <dcterms:modified xsi:type="dcterms:W3CDTF">2019-07-18T01:20:30Z</dcterms:modified>
</cp:coreProperties>
</file>