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63" r:id="rId2"/>
    <p:sldId id="303" r:id="rId3"/>
    <p:sldId id="603" r:id="rId4"/>
    <p:sldId id="608" r:id="rId5"/>
    <p:sldId id="609" r:id="rId6"/>
    <p:sldId id="613" r:id="rId7"/>
    <p:sldId id="612" r:id="rId8"/>
    <p:sldId id="611" r:id="rId9"/>
    <p:sldId id="309" r:id="rId10"/>
    <p:sldId id="305" r:id="rId11"/>
    <p:sldId id="308" r:id="rId12"/>
    <p:sldId id="307" r:id="rId13"/>
    <p:sldId id="614" r:id="rId14"/>
    <p:sldId id="615" r:id="rId15"/>
    <p:sldId id="616" r:id="rId16"/>
    <p:sldId id="617" r:id="rId17"/>
    <p:sldId id="618" r:id="rId18"/>
    <p:sldId id="619" r:id="rId19"/>
    <p:sldId id="62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atra, Sameer" initials="KS" lastIdx="4" clrIdx="0">
    <p:extLst>
      <p:ext uri="{19B8F6BF-5375-455C-9EA6-DF929625EA0E}">
        <p15:presenceInfo xmlns:p15="http://schemas.microsoft.com/office/powerpoint/2012/main" userId="S-1-5-21-770378813-640892753-142223018-45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339"/>
    <a:srgbClr val="0B0F3B"/>
    <a:srgbClr val="0E1244"/>
    <a:srgbClr val="11164C"/>
    <a:srgbClr val="2D2E2D"/>
    <a:srgbClr val="777877"/>
    <a:srgbClr val="007A4D"/>
    <a:srgbClr val="71105E"/>
    <a:srgbClr val="CD0034"/>
    <a:srgbClr val="007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9" autoAdjust="0"/>
    <p:restoredTop sz="94239" autoAdjust="0"/>
  </p:normalViewPr>
  <p:slideViewPr>
    <p:cSldViewPr snapToGrid="0" snapToObjects="1">
      <p:cViewPr varScale="1">
        <p:scale>
          <a:sx n="68" d="100"/>
          <a:sy n="68" d="100"/>
        </p:scale>
        <p:origin x="24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dhura\Dropbox\NRDC\Jobs\Jobs%20Analysis_2019\Gyan\Figures%20sheet%20for%20Gyan-AT_6July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rPr>
              <a:t>Utility</a:t>
            </a:r>
            <a:r>
              <a:rPr lang="en-US" sz="1600" baseline="0">
                <a:solidFill>
                  <a:schemeClr val="tx1"/>
                </a:solidFill>
              </a:rPr>
              <a:t> Solar: Annual Capacity Addition</a:t>
            </a:r>
            <a:endParaRPr lang="en-US" sz="1600">
              <a:solidFill>
                <a:schemeClr val="tx1"/>
              </a:solidFill>
            </a:endParaRPr>
          </a:p>
        </c:rich>
      </c:tx>
      <c:layout>
        <c:manualLayout>
          <c:xMode val="edge"/>
          <c:yMode val="edge"/>
          <c:x val="0.1577660296008968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solidFill>
              <a:srgbClr val="F57339"/>
            </a:solidFill>
            <a:ln>
              <a:noFill/>
            </a:ln>
            <a:effectLst/>
          </c:spPr>
          <c:invertIfNegative val="0"/>
          <c:cat>
            <c:strRef>
              <c:f>'Renewable energy growth-Madhura'!$J$14:$N$14</c:f>
              <c:strCache>
                <c:ptCount val="5"/>
                <c:pt idx="0">
                  <c:v>FY15</c:v>
                </c:pt>
                <c:pt idx="1">
                  <c:v>FY16</c:v>
                </c:pt>
                <c:pt idx="2">
                  <c:v>FY17</c:v>
                </c:pt>
                <c:pt idx="3">
                  <c:v>FY18</c:v>
                </c:pt>
                <c:pt idx="4">
                  <c:v>FY19</c:v>
                </c:pt>
              </c:strCache>
            </c:strRef>
          </c:cat>
          <c:val>
            <c:numRef>
              <c:f>'Renewable energy growth-Madhura'!$J$15:$N$15</c:f>
              <c:numCache>
                <c:formatCode>#,##0</c:formatCode>
                <c:ptCount val="5"/>
                <c:pt idx="0">
                  <c:v>1127</c:v>
                </c:pt>
                <c:pt idx="1">
                  <c:v>3003</c:v>
                </c:pt>
                <c:pt idx="2">
                  <c:v>5525</c:v>
                </c:pt>
                <c:pt idx="3" formatCode="0">
                  <c:v>8299</c:v>
                </c:pt>
                <c:pt idx="4" formatCode="0">
                  <c:v>5796</c:v>
                </c:pt>
              </c:numCache>
            </c:numRef>
          </c:val>
          <c:extLst>
            <c:ext xmlns:c16="http://schemas.microsoft.com/office/drawing/2014/chart" uri="{C3380CC4-5D6E-409C-BE32-E72D297353CC}">
              <c16:uniqueId val="{00000000-BDE3-D144-BF85-55A02DA05A38}"/>
            </c:ext>
          </c:extLst>
        </c:ser>
        <c:dLbls>
          <c:showLegendKey val="0"/>
          <c:showVal val="0"/>
          <c:showCatName val="0"/>
          <c:showSerName val="0"/>
          <c:showPercent val="0"/>
          <c:showBubbleSize val="0"/>
        </c:dLbls>
        <c:gapWidth val="150"/>
        <c:overlap val="100"/>
        <c:axId val="165019632"/>
        <c:axId val="165021264"/>
      </c:barChart>
      <c:catAx>
        <c:axId val="16501963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solidFill>
                      <a:schemeClr val="tx1">
                        <a:lumMod val="65000"/>
                        <a:lumOff val="35000"/>
                      </a:schemeClr>
                    </a:solidFill>
                  </a:rPr>
                  <a:t>Financial Year</a:t>
                </a:r>
              </a:p>
            </c:rich>
          </c:tx>
          <c:layout>
            <c:manualLayout>
              <c:xMode val="edge"/>
              <c:yMode val="edge"/>
              <c:x val="0.42237905048197327"/>
              <c:y val="0.918152192522126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21264"/>
        <c:crosses val="autoZero"/>
        <c:auto val="1"/>
        <c:lblAlgn val="ctr"/>
        <c:lblOffset val="100"/>
        <c:noMultiLvlLbl val="0"/>
      </c:catAx>
      <c:valAx>
        <c:axId val="16502126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solidFill>
                      <a:schemeClr val="tx1">
                        <a:lumMod val="65000"/>
                        <a:lumOff val="35000"/>
                      </a:schemeClr>
                    </a:solidFill>
                  </a:rPr>
                  <a:t>Capacity</a:t>
                </a:r>
                <a:r>
                  <a:rPr lang="en-US" sz="1200" baseline="0">
                    <a:solidFill>
                      <a:schemeClr val="tx1">
                        <a:lumMod val="65000"/>
                        <a:lumOff val="35000"/>
                      </a:schemeClr>
                    </a:solidFill>
                  </a:rPr>
                  <a:t> Addition in Megawatts (MW)</a:t>
                </a:r>
                <a:endParaRPr lang="en-US" sz="1200">
                  <a:solidFill>
                    <a:schemeClr val="tx1">
                      <a:lumMod val="65000"/>
                      <a:lumOff val="35000"/>
                    </a:schemeClr>
                  </a:solidFill>
                </a:endParaRPr>
              </a:p>
            </c:rich>
          </c:tx>
          <c:layout>
            <c:manualLayout>
              <c:xMode val="edge"/>
              <c:yMode val="edge"/>
              <c:x val="1.6206500593281277E-2"/>
              <c:y val="0.109915068146460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in"/>
        <c:minorTickMark val="none"/>
        <c:tickLblPos val="nextTo"/>
        <c:spPr>
          <a:noFill/>
          <a:ln>
            <a:solidFill>
              <a:schemeClr val="l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019632"/>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GB"/>
              <a:t>Generation Capacity (GW)</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Sheet1!$C$3</c:f>
              <c:strCache>
                <c:ptCount val="1"/>
                <c:pt idx="0">
                  <c:v>Coal</c:v>
                </c:pt>
              </c:strCache>
            </c:strRef>
          </c:tx>
          <c:spPr>
            <a:solidFill>
              <a:schemeClr val="accent1"/>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Sheet1!$C$4:$C$23</c:f>
              <c:numCache>
                <c:formatCode>0</c:formatCode>
                <c:ptCount val="20"/>
                <c:pt idx="1">
                  <c:v>197.45249999999999</c:v>
                </c:pt>
                <c:pt idx="2">
                  <c:v>197.45249999999999</c:v>
                </c:pt>
                <c:pt idx="3">
                  <c:v>197.45249999999999</c:v>
                </c:pt>
                <c:pt idx="6">
                  <c:v>419.26</c:v>
                </c:pt>
                <c:pt idx="7">
                  <c:v>395.03</c:v>
                </c:pt>
                <c:pt idx="8">
                  <c:v>349.89000000000004</c:v>
                </c:pt>
                <c:pt idx="11">
                  <c:v>652.83000000000004</c:v>
                </c:pt>
                <c:pt idx="12">
                  <c:v>586.77</c:v>
                </c:pt>
                <c:pt idx="13">
                  <c:v>432.86</c:v>
                </c:pt>
                <c:pt idx="16">
                  <c:v>888.42000000000007</c:v>
                </c:pt>
                <c:pt idx="17">
                  <c:v>739.19</c:v>
                </c:pt>
                <c:pt idx="18">
                  <c:v>477.83000000000004</c:v>
                </c:pt>
              </c:numCache>
            </c:numRef>
          </c:val>
          <c:extLst>
            <c:ext xmlns:c16="http://schemas.microsoft.com/office/drawing/2014/chart" uri="{C3380CC4-5D6E-409C-BE32-E72D297353CC}">
              <c16:uniqueId val="{00000000-5FFD-4E54-BE5E-1566881BE1F9}"/>
            </c:ext>
          </c:extLst>
        </c:ser>
        <c:ser>
          <c:idx val="1"/>
          <c:order val="1"/>
          <c:tx>
            <c:strRef>
              <c:f>Sheet1!$D$3</c:f>
              <c:strCache>
                <c:ptCount val="1"/>
                <c:pt idx="0">
                  <c:v>Gas</c:v>
                </c:pt>
              </c:strCache>
            </c:strRef>
          </c:tx>
          <c:spPr>
            <a:solidFill>
              <a:schemeClr val="accent2"/>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Sheet1!$D$4:$D$23</c:f>
              <c:numCache>
                <c:formatCode>0</c:formatCode>
                <c:ptCount val="20"/>
                <c:pt idx="1">
                  <c:v>25.574850000000001</c:v>
                </c:pt>
                <c:pt idx="2">
                  <c:v>25.574850000000001</c:v>
                </c:pt>
                <c:pt idx="3">
                  <c:v>25.574850000000001</c:v>
                </c:pt>
                <c:pt idx="6">
                  <c:v>17.32</c:v>
                </c:pt>
                <c:pt idx="7">
                  <c:v>25.32</c:v>
                </c:pt>
                <c:pt idx="8">
                  <c:v>25.32</c:v>
                </c:pt>
                <c:pt idx="11">
                  <c:v>33.11</c:v>
                </c:pt>
                <c:pt idx="12">
                  <c:v>43.069999999999993</c:v>
                </c:pt>
                <c:pt idx="13">
                  <c:v>44.8</c:v>
                </c:pt>
                <c:pt idx="16">
                  <c:v>92.79</c:v>
                </c:pt>
                <c:pt idx="17">
                  <c:v>133.62</c:v>
                </c:pt>
                <c:pt idx="18">
                  <c:v>124.19</c:v>
                </c:pt>
              </c:numCache>
            </c:numRef>
          </c:val>
          <c:extLst>
            <c:ext xmlns:c16="http://schemas.microsoft.com/office/drawing/2014/chart" uri="{C3380CC4-5D6E-409C-BE32-E72D297353CC}">
              <c16:uniqueId val="{00000001-5FFD-4E54-BE5E-1566881BE1F9}"/>
            </c:ext>
          </c:extLst>
        </c:ser>
        <c:ser>
          <c:idx val="2"/>
          <c:order val="2"/>
          <c:tx>
            <c:strRef>
              <c:f>Sheet1!$E$3</c:f>
              <c:strCache>
                <c:ptCount val="1"/>
                <c:pt idx="0">
                  <c:v>Large Hydro</c:v>
                </c:pt>
              </c:strCache>
            </c:strRef>
          </c:tx>
          <c:spPr>
            <a:solidFill>
              <a:schemeClr val="accent3"/>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Sheet1!$E$4:$E$23</c:f>
              <c:numCache>
                <c:formatCode>0</c:formatCode>
                <c:ptCount val="20"/>
                <c:pt idx="1">
                  <c:v>45.39922</c:v>
                </c:pt>
                <c:pt idx="2">
                  <c:v>45.39922</c:v>
                </c:pt>
                <c:pt idx="3">
                  <c:v>45.39922</c:v>
                </c:pt>
                <c:pt idx="6">
                  <c:v>65</c:v>
                </c:pt>
                <c:pt idx="7">
                  <c:v>65</c:v>
                </c:pt>
                <c:pt idx="8">
                  <c:v>65</c:v>
                </c:pt>
                <c:pt idx="11">
                  <c:v>75</c:v>
                </c:pt>
                <c:pt idx="12">
                  <c:v>75</c:v>
                </c:pt>
                <c:pt idx="13">
                  <c:v>75</c:v>
                </c:pt>
                <c:pt idx="16">
                  <c:v>75</c:v>
                </c:pt>
                <c:pt idx="17">
                  <c:v>75</c:v>
                </c:pt>
                <c:pt idx="18">
                  <c:v>75</c:v>
                </c:pt>
              </c:numCache>
            </c:numRef>
          </c:val>
          <c:extLst>
            <c:ext xmlns:c16="http://schemas.microsoft.com/office/drawing/2014/chart" uri="{C3380CC4-5D6E-409C-BE32-E72D297353CC}">
              <c16:uniqueId val="{00000002-5FFD-4E54-BE5E-1566881BE1F9}"/>
            </c:ext>
          </c:extLst>
        </c:ser>
        <c:ser>
          <c:idx val="3"/>
          <c:order val="3"/>
          <c:tx>
            <c:strRef>
              <c:f>Sheet1!$F$3</c:f>
              <c:strCache>
                <c:ptCount val="1"/>
                <c:pt idx="0">
                  <c:v>Nuclear</c:v>
                </c:pt>
              </c:strCache>
            </c:strRef>
          </c:tx>
          <c:spPr>
            <a:solidFill>
              <a:schemeClr val="accent4"/>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Sheet1!$F$4:$F$23</c:f>
              <c:numCache>
                <c:formatCode>0</c:formatCode>
                <c:ptCount val="20"/>
                <c:pt idx="1">
                  <c:v>6.78</c:v>
                </c:pt>
                <c:pt idx="2">
                  <c:v>6.78</c:v>
                </c:pt>
                <c:pt idx="3">
                  <c:v>6.78</c:v>
                </c:pt>
                <c:pt idx="6">
                  <c:v>15</c:v>
                </c:pt>
                <c:pt idx="7">
                  <c:v>15</c:v>
                </c:pt>
                <c:pt idx="8">
                  <c:v>15</c:v>
                </c:pt>
                <c:pt idx="11">
                  <c:v>21</c:v>
                </c:pt>
                <c:pt idx="12">
                  <c:v>21</c:v>
                </c:pt>
                <c:pt idx="13">
                  <c:v>21</c:v>
                </c:pt>
                <c:pt idx="16">
                  <c:v>27</c:v>
                </c:pt>
                <c:pt idx="17">
                  <c:v>27</c:v>
                </c:pt>
                <c:pt idx="18">
                  <c:v>27</c:v>
                </c:pt>
              </c:numCache>
            </c:numRef>
          </c:val>
          <c:extLst>
            <c:ext xmlns:c16="http://schemas.microsoft.com/office/drawing/2014/chart" uri="{C3380CC4-5D6E-409C-BE32-E72D297353CC}">
              <c16:uniqueId val="{00000003-5FFD-4E54-BE5E-1566881BE1F9}"/>
            </c:ext>
          </c:extLst>
        </c:ser>
        <c:ser>
          <c:idx val="4"/>
          <c:order val="4"/>
          <c:tx>
            <c:strRef>
              <c:f>Sheet1!$G$3</c:f>
              <c:strCache>
                <c:ptCount val="1"/>
                <c:pt idx="0">
                  <c:v>Solar</c:v>
                </c:pt>
              </c:strCache>
            </c:strRef>
          </c:tx>
          <c:spPr>
            <a:solidFill>
              <a:schemeClr val="accent5"/>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Sheet1!$G$4:$G$23</c:f>
              <c:numCache>
                <c:formatCode>0</c:formatCode>
                <c:ptCount val="20"/>
                <c:pt idx="1">
                  <c:v>24.021660000000001</c:v>
                </c:pt>
                <c:pt idx="2">
                  <c:v>24.021660000000001</c:v>
                </c:pt>
                <c:pt idx="3">
                  <c:v>24.021660000000001</c:v>
                </c:pt>
                <c:pt idx="6">
                  <c:v>79.570000000000007</c:v>
                </c:pt>
                <c:pt idx="7">
                  <c:v>150.4</c:v>
                </c:pt>
                <c:pt idx="8">
                  <c:v>226.11</c:v>
                </c:pt>
                <c:pt idx="11">
                  <c:v>113.53</c:v>
                </c:pt>
                <c:pt idx="12">
                  <c:v>200.3</c:v>
                </c:pt>
                <c:pt idx="13">
                  <c:v>391.73</c:v>
                </c:pt>
                <c:pt idx="16">
                  <c:v>155.70000000000002</c:v>
                </c:pt>
                <c:pt idx="17">
                  <c:v>250.05</c:v>
                </c:pt>
                <c:pt idx="18">
                  <c:v>557.19000000000005</c:v>
                </c:pt>
              </c:numCache>
            </c:numRef>
          </c:val>
          <c:extLst>
            <c:ext xmlns:c16="http://schemas.microsoft.com/office/drawing/2014/chart" uri="{C3380CC4-5D6E-409C-BE32-E72D297353CC}">
              <c16:uniqueId val="{00000004-5FFD-4E54-BE5E-1566881BE1F9}"/>
            </c:ext>
          </c:extLst>
        </c:ser>
        <c:ser>
          <c:idx val="5"/>
          <c:order val="5"/>
          <c:tx>
            <c:strRef>
              <c:f>Sheet1!$H$3</c:f>
              <c:strCache>
                <c:ptCount val="1"/>
                <c:pt idx="0">
                  <c:v>Wind</c:v>
                </c:pt>
              </c:strCache>
            </c:strRef>
          </c:tx>
          <c:spPr>
            <a:solidFill>
              <a:schemeClr val="accent6"/>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Sheet1!$H$4:$H$23</c:f>
              <c:numCache>
                <c:formatCode>0</c:formatCode>
                <c:ptCount val="20"/>
                <c:pt idx="1">
                  <c:v>34.615099999999998</c:v>
                </c:pt>
                <c:pt idx="2">
                  <c:v>34.615099999999998</c:v>
                </c:pt>
                <c:pt idx="3">
                  <c:v>34.615099999999998</c:v>
                </c:pt>
                <c:pt idx="6">
                  <c:v>75</c:v>
                </c:pt>
                <c:pt idx="7">
                  <c:v>73.13</c:v>
                </c:pt>
                <c:pt idx="8">
                  <c:v>110.63</c:v>
                </c:pt>
                <c:pt idx="11">
                  <c:v>98</c:v>
                </c:pt>
                <c:pt idx="12">
                  <c:v>103.88</c:v>
                </c:pt>
                <c:pt idx="13">
                  <c:v>166.38</c:v>
                </c:pt>
                <c:pt idx="16">
                  <c:v>126</c:v>
                </c:pt>
                <c:pt idx="17">
                  <c:v>134.63</c:v>
                </c:pt>
                <c:pt idx="18">
                  <c:v>222.13</c:v>
                </c:pt>
              </c:numCache>
            </c:numRef>
          </c:val>
          <c:extLst>
            <c:ext xmlns:c16="http://schemas.microsoft.com/office/drawing/2014/chart" uri="{C3380CC4-5D6E-409C-BE32-E72D297353CC}">
              <c16:uniqueId val="{00000005-5FFD-4E54-BE5E-1566881BE1F9}"/>
            </c:ext>
          </c:extLst>
        </c:ser>
        <c:ser>
          <c:idx val="6"/>
          <c:order val="6"/>
          <c:tx>
            <c:strRef>
              <c:f>Sheet1!$I$3</c:f>
              <c:strCache>
                <c:ptCount val="1"/>
                <c:pt idx="0">
                  <c:v>Small Hydro</c:v>
                </c:pt>
              </c:strCache>
            </c:strRef>
          </c:tx>
          <c:spPr>
            <a:solidFill>
              <a:schemeClr val="accent1">
                <a:lumMod val="60000"/>
              </a:schemeClr>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Sheet1!$I$4:$I$23</c:f>
              <c:numCache>
                <c:formatCode>0</c:formatCode>
                <c:ptCount val="20"/>
                <c:pt idx="1">
                  <c:v>4.5069499999999998</c:v>
                </c:pt>
                <c:pt idx="2">
                  <c:v>4.5069499999999998</c:v>
                </c:pt>
                <c:pt idx="3">
                  <c:v>4.5069499999999998</c:v>
                </c:pt>
                <c:pt idx="6">
                  <c:v>10</c:v>
                </c:pt>
                <c:pt idx="7">
                  <c:v>10</c:v>
                </c:pt>
                <c:pt idx="8">
                  <c:v>10</c:v>
                </c:pt>
                <c:pt idx="11">
                  <c:v>15</c:v>
                </c:pt>
                <c:pt idx="12">
                  <c:v>15</c:v>
                </c:pt>
                <c:pt idx="13">
                  <c:v>15</c:v>
                </c:pt>
                <c:pt idx="16">
                  <c:v>20</c:v>
                </c:pt>
                <c:pt idx="17">
                  <c:v>20</c:v>
                </c:pt>
                <c:pt idx="18">
                  <c:v>20</c:v>
                </c:pt>
              </c:numCache>
            </c:numRef>
          </c:val>
          <c:extLst>
            <c:ext xmlns:c16="http://schemas.microsoft.com/office/drawing/2014/chart" uri="{C3380CC4-5D6E-409C-BE32-E72D297353CC}">
              <c16:uniqueId val="{00000006-5FFD-4E54-BE5E-1566881BE1F9}"/>
            </c:ext>
          </c:extLst>
        </c:ser>
        <c:ser>
          <c:idx val="7"/>
          <c:order val="7"/>
          <c:tx>
            <c:strRef>
              <c:f>Sheet1!$J$3</c:f>
              <c:strCache>
                <c:ptCount val="1"/>
                <c:pt idx="0">
                  <c:v>Biomass</c:v>
                </c:pt>
              </c:strCache>
            </c:strRef>
          </c:tx>
          <c:spPr>
            <a:solidFill>
              <a:schemeClr val="accent2">
                <a:lumMod val="60000"/>
              </a:schemeClr>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Sheet1!$J$4:$J$23</c:f>
              <c:numCache>
                <c:formatCode>0</c:formatCode>
                <c:ptCount val="20"/>
                <c:pt idx="1">
                  <c:v>8.7307999999999986</c:v>
                </c:pt>
                <c:pt idx="2">
                  <c:v>8.7307999999999986</c:v>
                </c:pt>
                <c:pt idx="3">
                  <c:v>8.7307999999999986</c:v>
                </c:pt>
                <c:pt idx="6">
                  <c:v>7</c:v>
                </c:pt>
                <c:pt idx="7">
                  <c:v>7</c:v>
                </c:pt>
                <c:pt idx="8">
                  <c:v>7</c:v>
                </c:pt>
                <c:pt idx="11">
                  <c:v>13</c:v>
                </c:pt>
                <c:pt idx="12">
                  <c:v>13</c:v>
                </c:pt>
                <c:pt idx="13">
                  <c:v>13</c:v>
                </c:pt>
                <c:pt idx="16">
                  <c:v>19</c:v>
                </c:pt>
                <c:pt idx="17">
                  <c:v>19</c:v>
                </c:pt>
                <c:pt idx="18">
                  <c:v>19</c:v>
                </c:pt>
              </c:numCache>
            </c:numRef>
          </c:val>
          <c:extLst>
            <c:ext xmlns:c16="http://schemas.microsoft.com/office/drawing/2014/chart" uri="{C3380CC4-5D6E-409C-BE32-E72D297353CC}">
              <c16:uniqueId val="{00000007-5FFD-4E54-BE5E-1566881BE1F9}"/>
            </c:ext>
          </c:extLst>
        </c:ser>
        <c:ser>
          <c:idx val="8"/>
          <c:order val="8"/>
          <c:tx>
            <c:strRef>
              <c:f>Sheet1!$K$3</c:f>
              <c:strCache>
                <c:ptCount val="1"/>
                <c:pt idx="0">
                  <c:v>Others</c:v>
                </c:pt>
              </c:strCache>
            </c:strRef>
          </c:tx>
          <c:spPr>
            <a:solidFill>
              <a:schemeClr val="accent3">
                <a:lumMod val="60000"/>
              </a:schemeClr>
            </a:solidFill>
            <a:ln>
              <a:noFill/>
            </a:ln>
            <a:effectLst/>
          </c:spPr>
          <c:invertIfNegative val="0"/>
          <c:cat>
            <c:multiLvlStrRef>
              <c:f>Sheet1!$A$4:$B$23</c:f>
              <c:multiLvlStrCache>
                <c:ptCount val="19"/>
                <c:lvl>
                  <c:pt idx="1">
                    <c:v>Reference</c:v>
                  </c:pt>
                  <c:pt idx="2">
                    <c:v>INDC</c:v>
                  </c:pt>
                  <c:pt idx="3">
                    <c:v>Ambition</c:v>
                  </c:pt>
                  <c:pt idx="6">
                    <c:v>Reference</c:v>
                  </c:pt>
                  <c:pt idx="7">
                    <c:v>INDC</c:v>
                  </c:pt>
                  <c:pt idx="8">
                    <c:v>Ambition</c:v>
                  </c:pt>
                  <c:pt idx="11">
                    <c:v>Reference</c:v>
                  </c:pt>
                  <c:pt idx="12">
                    <c:v>INDC</c:v>
                  </c:pt>
                  <c:pt idx="13">
                    <c:v>Ambition</c:v>
                  </c:pt>
                  <c:pt idx="16">
                    <c:v>Reference</c:v>
                  </c:pt>
                  <c:pt idx="17">
                    <c:v>INDC</c:v>
                  </c:pt>
                  <c:pt idx="18">
                    <c:v>Ambition</c:v>
                  </c:pt>
                </c:lvl>
                <c:lvl>
                  <c:pt idx="0">
                    <c:v>2018</c:v>
                  </c:pt>
                  <c:pt idx="5">
                    <c:v>2030</c:v>
                  </c:pt>
                  <c:pt idx="10">
                    <c:v>2040</c:v>
                  </c:pt>
                  <c:pt idx="15">
                    <c:v>2050</c:v>
                  </c:pt>
                </c:lvl>
              </c:multiLvlStrCache>
            </c:multiLvlStrRef>
          </c:cat>
          <c:val>
            <c:numRef>
              <c:f>Sheet1!$K$4:$K$23</c:f>
              <c:numCache>
                <c:formatCode>General</c:formatCode>
                <c:ptCount val="20"/>
                <c:pt idx="6" formatCode="0.0">
                  <c:v>3.7299999999999045</c:v>
                </c:pt>
                <c:pt idx="7" formatCode="0.0">
                  <c:v>3.7299999999997908</c:v>
                </c:pt>
                <c:pt idx="8" formatCode="0.0">
                  <c:v>3.7299999999999045</c:v>
                </c:pt>
                <c:pt idx="11" formatCode="0.0">
                  <c:v>3.4200000000000728</c:v>
                </c:pt>
                <c:pt idx="12" formatCode="0.0">
                  <c:v>3.4199999999998454</c:v>
                </c:pt>
                <c:pt idx="13" formatCode="0.0">
                  <c:v>3.4200000000000728</c:v>
                </c:pt>
                <c:pt idx="16" formatCode="0.0">
                  <c:v>4.9600000000000364</c:v>
                </c:pt>
                <c:pt idx="17" formatCode="0.0">
                  <c:v>4.959999999999809</c:v>
                </c:pt>
                <c:pt idx="18" formatCode="0.0">
                  <c:v>4.959999999999809</c:v>
                </c:pt>
              </c:numCache>
            </c:numRef>
          </c:val>
          <c:extLst>
            <c:ext xmlns:c16="http://schemas.microsoft.com/office/drawing/2014/chart" uri="{C3380CC4-5D6E-409C-BE32-E72D297353CC}">
              <c16:uniqueId val="{00000008-5FFD-4E54-BE5E-1566881BE1F9}"/>
            </c:ext>
          </c:extLst>
        </c:ser>
        <c:dLbls>
          <c:showLegendKey val="0"/>
          <c:showVal val="0"/>
          <c:showCatName val="0"/>
          <c:showSerName val="0"/>
          <c:showPercent val="0"/>
          <c:showBubbleSize val="0"/>
        </c:dLbls>
        <c:gapWidth val="14"/>
        <c:overlap val="100"/>
        <c:axId val="365792336"/>
        <c:axId val="365792664"/>
      </c:barChart>
      <c:catAx>
        <c:axId val="36579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65792664"/>
        <c:crosses val="autoZero"/>
        <c:auto val="1"/>
        <c:lblAlgn val="ctr"/>
        <c:lblOffset val="100"/>
        <c:noMultiLvlLbl val="0"/>
      </c:catAx>
      <c:valAx>
        <c:axId val="36579266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a:t>Generation Capacity (GW)</a:t>
                </a:r>
              </a:p>
            </c:rich>
          </c:tx>
          <c:layout>
            <c:manualLayout>
              <c:xMode val="edge"/>
              <c:yMode val="edge"/>
              <c:x val="0"/>
              <c:y val="0.1700727272282473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65792336"/>
        <c:crosses val="autoZero"/>
        <c:crossBetween val="between"/>
      </c:valAx>
      <c:spPr>
        <a:noFill/>
        <a:ln>
          <a:solidFill>
            <a:sysClr val="windowText" lastClr="000000"/>
          </a:solid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31964138596906"/>
          <c:y val="3.3361082235888941E-2"/>
          <c:w val="0.79979209527092432"/>
          <c:h val="0.45208532763628123"/>
        </c:manualLayout>
      </c:layout>
      <c:barChart>
        <c:barDir val="col"/>
        <c:grouping val="clustered"/>
        <c:varyColors val="0"/>
        <c:ser>
          <c:idx val="0"/>
          <c:order val="0"/>
          <c:tx>
            <c:strRef>
              <c:f>Results!$C$15</c:f>
              <c:strCache>
                <c:ptCount val="1"/>
                <c:pt idx="0">
                  <c:v>Reference</c:v>
                </c:pt>
              </c:strCache>
            </c:strRef>
          </c:tx>
          <c:spPr>
            <a:solidFill>
              <a:schemeClr val="accent1"/>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Results!$D$15:$G$15</c:f>
              <c:numCache>
                <c:formatCode>0.00</c:formatCode>
                <c:ptCount val="4"/>
                <c:pt idx="0">
                  <c:v>1.019828425423823</c:v>
                </c:pt>
                <c:pt idx="1">
                  <c:v>1.3894093923641448</c:v>
                </c:pt>
                <c:pt idx="2">
                  <c:v>1.9799097740009404</c:v>
                </c:pt>
                <c:pt idx="3">
                  <c:v>2.5312883502381949</c:v>
                </c:pt>
              </c:numCache>
            </c:numRef>
          </c:val>
          <c:extLst>
            <c:ext xmlns:c16="http://schemas.microsoft.com/office/drawing/2014/chart" uri="{C3380CC4-5D6E-409C-BE32-E72D297353CC}">
              <c16:uniqueId val="{00000000-DC32-447E-9A39-3AF7A033068A}"/>
            </c:ext>
          </c:extLst>
        </c:ser>
        <c:ser>
          <c:idx val="1"/>
          <c:order val="1"/>
          <c:tx>
            <c:strRef>
              <c:f>Results!$C$16</c:f>
              <c:strCache>
                <c:ptCount val="1"/>
                <c:pt idx="0">
                  <c:v>INDC</c:v>
                </c:pt>
              </c:strCache>
            </c:strRef>
          </c:tx>
          <c:spPr>
            <a:solidFill>
              <a:schemeClr val="accent2"/>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Results!$D$16:$G$16</c:f>
              <c:numCache>
                <c:formatCode>0.00</c:formatCode>
                <c:ptCount val="4"/>
                <c:pt idx="0">
                  <c:v>1.2410608358178814</c:v>
                </c:pt>
                <c:pt idx="1">
                  <c:v>1.5991106985264212</c:v>
                </c:pt>
                <c:pt idx="2">
                  <c:v>2.1447987195028198</c:v>
                </c:pt>
                <c:pt idx="3">
                  <c:v>2.648446195616855</c:v>
                </c:pt>
              </c:numCache>
            </c:numRef>
          </c:val>
          <c:extLst>
            <c:ext xmlns:c16="http://schemas.microsoft.com/office/drawing/2014/chart" uri="{C3380CC4-5D6E-409C-BE32-E72D297353CC}">
              <c16:uniqueId val="{00000001-DC32-447E-9A39-3AF7A033068A}"/>
            </c:ext>
          </c:extLst>
        </c:ser>
        <c:ser>
          <c:idx val="2"/>
          <c:order val="2"/>
          <c:tx>
            <c:strRef>
              <c:f>Results!$C$17</c:f>
              <c:strCache>
                <c:ptCount val="1"/>
                <c:pt idx="0">
                  <c:v>Ambition</c:v>
                </c:pt>
              </c:strCache>
            </c:strRef>
          </c:tx>
          <c:spPr>
            <a:solidFill>
              <a:schemeClr val="accent3"/>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Results!$D$17:$G$17</c:f>
              <c:numCache>
                <c:formatCode>0.00</c:formatCode>
                <c:ptCount val="4"/>
                <c:pt idx="0">
                  <c:v>1.3579413795970758</c:v>
                </c:pt>
                <c:pt idx="1">
                  <c:v>1.5970046056577023</c:v>
                </c:pt>
                <c:pt idx="2">
                  <c:v>2.0317620523859619</c:v>
                </c:pt>
                <c:pt idx="3">
                  <c:v>2.4610770795256207</c:v>
                </c:pt>
              </c:numCache>
            </c:numRef>
          </c:val>
          <c:extLst>
            <c:ext xmlns:c16="http://schemas.microsoft.com/office/drawing/2014/chart" uri="{C3380CC4-5D6E-409C-BE32-E72D297353CC}">
              <c16:uniqueId val="{00000002-DC32-447E-9A39-3AF7A033068A}"/>
            </c:ext>
          </c:extLst>
        </c:ser>
        <c:dLbls>
          <c:showLegendKey val="0"/>
          <c:showVal val="0"/>
          <c:showCatName val="0"/>
          <c:showSerName val="0"/>
          <c:showPercent val="0"/>
          <c:showBubbleSize val="0"/>
        </c:dLbls>
        <c:gapWidth val="219"/>
        <c:overlap val="-27"/>
        <c:axId val="219899392"/>
        <c:axId val="219901312"/>
      </c:barChart>
      <c:catAx>
        <c:axId val="21989939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9901312"/>
        <c:crosses val="autoZero"/>
        <c:auto val="1"/>
        <c:lblAlgn val="ctr"/>
        <c:lblOffset val="100"/>
        <c:noMultiLvlLbl val="0"/>
      </c:catAx>
      <c:valAx>
        <c:axId val="21990131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Workforce (Millions)</a:t>
                </a:r>
              </a:p>
            </c:rich>
          </c:tx>
          <c:layout>
            <c:manualLayout>
              <c:xMode val="edge"/>
              <c:yMode val="edge"/>
              <c:x val="3.3740063580111265E-2"/>
              <c:y val="3.5819513869829116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9899392"/>
        <c:crosses val="autoZero"/>
        <c:crossBetween val="between"/>
        <c:majorUnit val="0.8"/>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dTable>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Results!$C$22</c:f>
              <c:strCache>
                <c:ptCount val="1"/>
                <c:pt idx="0">
                  <c:v>Reference</c:v>
                </c:pt>
              </c:strCache>
            </c:strRef>
          </c:tx>
          <c:spPr>
            <a:solidFill>
              <a:schemeClr val="accent1"/>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Results!$D$22:$G$22</c:f>
              <c:numCache>
                <c:formatCode>0.00</c:formatCode>
                <c:ptCount val="4"/>
                <c:pt idx="0">
                  <c:v>0.37302547342382297</c:v>
                </c:pt>
                <c:pt idx="1">
                  <c:v>0.47233736536414483</c:v>
                </c:pt>
                <c:pt idx="2">
                  <c:v>0.58030273400094035</c:v>
                </c:pt>
                <c:pt idx="3">
                  <c:v>0.61285880223819467</c:v>
                </c:pt>
              </c:numCache>
            </c:numRef>
          </c:val>
          <c:extLst>
            <c:ext xmlns:c16="http://schemas.microsoft.com/office/drawing/2014/chart" uri="{C3380CC4-5D6E-409C-BE32-E72D297353CC}">
              <c16:uniqueId val="{00000000-553D-4D3D-8E00-5B27F7E8532E}"/>
            </c:ext>
          </c:extLst>
        </c:ser>
        <c:ser>
          <c:idx val="1"/>
          <c:order val="1"/>
          <c:tx>
            <c:strRef>
              <c:f>Results!$C$23</c:f>
              <c:strCache>
                <c:ptCount val="1"/>
                <c:pt idx="0">
                  <c:v>INDC</c:v>
                </c:pt>
              </c:strCache>
            </c:strRef>
          </c:tx>
          <c:spPr>
            <a:solidFill>
              <a:schemeClr val="accent2"/>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Results!$D$23:$G$23</c:f>
              <c:numCache>
                <c:formatCode>0.00</c:formatCode>
                <c:ptCount val="4"/>
                <c:pt idx="0">
                  <c:v>0.35583046953788139</c:v>
                </c:pt>
                <c:pt idx="1">
                  <c:v>0.44385087724642114</c:v>
                </c:pt>
                <c:pt idx="2">
                  <c:v>0.51952547022281992</c:v>
                </c:pt>
                <c:pt idx="3">
                  <c:v>0.51901536633685474</c:v>
                </c:pt>
              </c:numCache>
            </c:numRef>
          </c:val>
          <c:extLst>
            <c:ext xmlns:c16="http://schemas.microsoft.com/office/drawing/2014/chart" uri="{C3380CC4-5D6E-409C-BE32-E72D297353CC}">
              <c16:uniqueId val="{00000001-553D-4D3D-8E00-5B27F7E8532E}"/>
            </c:ext>
          </c:extLst>
        </c:ser>
        <c:ser>
          <c:idx val="2"/>
          <c:order val="2"/>
          <c:tx>
            <c:strRef>
              <c:f>Results!$C$24</c:f>
              <c:strCache>
                <c:ptCount val="1"/>
                <c:pt idx="0">
                  <c:v>Ambition</c:v>
                </c:pt>
              </c:strCache>
            </c:strRef>
          </c:tx>
          <c:spPr>
            <a:solidFill>
              <a:schemeClr val="accent3"/>
            </a:solidFill>
            <a:ln>
              <a:noFill/>
            </a:ln>
            <a:effectLst/>
          </c:spPr>
          <c:invertIfNegative val="0"/>
          <c:cat>
            <c:numRef>
              <c:f>Results!$D$2:$G$2</c:f>
              <c:numCache>
                <c:formatCode>General</c:formatCode>
                <c:ptCount val="4"/>
                <c:pt idx="0">
                  <c:v>2020</c:v>
                </c:pt>
                <c:pt idx="1">
                  <c:v>2030</c:v>
                </c:pt>
                <c:pt idx="2">
                  <c:v>2040</c:v>
                </c:pt>
                <c:pt idx="3">
                  <c:v>2050</c:v>
                </c:pt>
              </c:numCache>
            </c:numRef>
          </c:cat>
          <c:val>
            <c:numRef>
              <c:f>Results!$D$24:$G$24</c:f>
              <c:numCache>
                <c:formatCode>0.00</c:formatCode>
                <c:ptCount val="4"/>
                <c:pt idx="0">
                  <c:v>0.40760046681707574</c:v>
                </c:pt>
                <c:pt idx="1">
                  <c:v>0.38051641787770241</c:v>
                </c:pt>
                <c:pt idx="2">
                  <c:v>0.35337563660596172</c:v>
                </c:pt>
                <c:pt idx="3">
                  <c:v>0.28906705074562022</c:v>
                </c:pt>
              </c:numCache>
            </c:numRef>
          </c:val>
          <c:extLst>
            <c:ext xmlns:c16="http://schemas.microsoft.com/office/drawing/2014/chart" uri="{C3380CC4-5D6E-409C-BE32-E72D297353CC}">
              <c16:uniqueId val="{00000002-553D-4D3D-8E00-5B27F7E8532E}"/>
            </c:ext>
          </c:extLst>
        </c:ser>
        <c:dLbls>
          <c:showLegendKey val="0"/>
          <c:showVal val="0"/>
          <c:showCatName val="0"/>
          <c:showSerName val="0"/>
          <c:showPercent val="0"/>
          <c:showBubbleSize val="0"/>
        </c:dLbls>
        <c:gapWidth val="219"/>
        <c:overlap val="-27"/>
        <c:axId val="482712680"/>
        <c:axId val="482711696"/>
      </c:barChart>
      <c:catAx>
        <c:axId val="48271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82711696"/>
        <c:crosses val="autoZero"/>
        <c:auto val="1"/>
        <c:lblAlgn val="ctr"/>
        <c:lblOffset val="100"/>
        <c:noMultiLvlLbl val="0"/>
      </c:catAx>
      <c:valAx>
        <c:axId val="48271169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a:t>Workforce (Millions)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82712680"/>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solidFill>
                <a:latin typeface="+mn-lt"/>
                <a:ea typeface="+mn-ea"/>
                <a:cs typeface="+mn-cs"/>
              </a:defRPr>
            </a:pPr>
            <a:endParaRPr lang="en-US"/>
          </a:p>
        </c:txPr>
      </c:dTable>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56654-F160-584D-9658-48C99E651667}" type="datetimeFigureOut">
              <a:rPr lang="en-US" smtClean="0"/>
              <a:t>7/17/2019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106508-A47A-CA4B-AB8B-BB3429016AFE}" type="slidenum">
              <a:rPr lang="en-US" smtClean="0"/>
              <a:t>‹#›</a:t>
            </a:fld>
            <a:endParaRPr lang="en-US"/>
          </a:p>
        </p:txBody>
      </p:sp>
    </p:spTree>
    <p:extLst>
      <p:ext uri="{BB962C8B-B14F-4D97-AF65-F5344CB8AC3E}">
        <p14:creationId xmlns:p14="http://schemas.microsoft.com/office/powerpoint/2010/main" val="1350375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2347B-69B7-4E77-84FF-76C9D6C9772D}"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22C6E-F99A-4F8F-B6FA-24238DF52F23}" type="slidenum">
              <a:rPr lang="en-US" smtClean="0"/>
              <a:t>‹#›</a:t>
            </a:fld>
            <a:endParaRPr lang="en-US"/>
          </a:p>
        </p:txBody>
      </p:sp>
    </p:spTree>
    <p:extLst>
      <p:ext uri="{BB962C8B-B14F-4D97-AF65-F5344CB8AC3E}">
        <p14:creationId xmlns:p14="http://schemas.microsoft.com/office/powerpoint/2010/main" val="408390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ea typeface="Calibri"/>
                <a:sym typeface="Calibri"/>
              </a:rPr>
              <a:t>Source: IEA-CEEW survey; company disclosure; Bloomberg LP (2019), Bloomberg Terminal.</a:t>
            </a:r>
            <a:endParaRPr lang="en-IN" dirty="0"/>
          </a:p>
          <a:p>
            <a:endParaRPr lang="en-IN" dirty="0"/>
          </a:p>
        </p:txBody>
      </p:sp>
      <p:sp>
        <p:nvSpPr>
          <p:cNvPr id="4" name="Slide Number Placeholder 3"/>
          <p:cNvSpPr>
            <a:spLocks noGrp="1"/>
          </p:cNvSpPr>
          <p:nvPr>
            <p:ph type="sldNum" sz="quarter" idx="5"/>
          </p:nvPr>
        </p:nvSpPr>
        <p:spPr/>
        <p:txBody>
          <a:bodyPr/>
          <a:lstStyle/>
          <a:p>
            <a:fld id="{E8122C6E-F99A-4F8F-B6FA-24238DF52F23}" type="slidenum">
              <a:rPr lang="en-US" smtClean="0"/>
              <a:t>14</a:t>
            </a:fld>
            <a:endParaRPr lang="en-US"/>
          </a:p>
        </p:txBody>
      </p:sp>
    </p:spTree>
    <p:extLst>
      <p:ext uri="{BB962C8B-B14F-4D97-AF65-F5344CB8AC3E}">
        <p14:creationId xmlns:p14="http://schemas.microsoft.com/office/powerpoint/2010/main" val="227493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IEA-CEEW survey</a:t>
            </a:r>
          </a:p>
          <a:p>
            <a:endParaRPr lang="en-US" dirty="0"/>
          </a:p>
          <a:p>
            <a:r>
              <a:rPr lang="en-US" dirty="0"/>
              <a:t>Note: Technical positions indicate positions classified as highly skilled jobs, for example, engineers and project managers in core business and accountants and HR specialists in corporate segment. The ratio of non-technical staff was asked in the survey but the responses are not displayed here due to the insufficient number of usable responses. </a:t>
            </a:r>
            <a:endParaRPr lang="en-IN" dirty="0"/>
          </a:p>
        </p:txBody>
      </p:sp>
      <p:sp>
        <p:nvSpPr>
          <p:cNvPr id="4" name="Slide Number Placeholder 3"/>
          <p:cNvSpPr>
            <a:spLocks noGrp="1"/>
          </p:cNvSpPr>
          <p:nvPr>
            <p:ph type="sldNum" sz="quarter" idx="5"/>
          </p:nvPr>
        </p:nvSpPr>
        <p:spPr/>
        <p:txBody>
          <a:bodyPr/>
          <a:lstStyle/>
          <a:p>
            <a:fld id="{E8122C6E-F99A-4F8F-B6FA-24238DF52F23}" type="slidenum">
              <a:rPr lang="en-US" smtClean="0"/>
              <a:t>15</a:t>
            </a:fld>
            <a:endParaRPr lang="en-US"/>
          </a:p>
        </p:txBody>
      </p:sp>
    </p:spTree>
    <p:extLst>
      <p:ext uri="{BB962C8B-B14F-4D97-AF65-F5344CB8AC3E}">
        <p14:creationId xmlns:p14="http://schemas.microsoft.com/office/powerpoint/2010/main" val="413482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framework highlights the interrelationship between gender equality, organizational change and institutions held in place by power dynamics within organisations.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two quadrants are related to the individual – what is the status of access to resources/opportunities available to women and the consciousness and learning of individual consciousness and capability (knowledge, skills, political consciousness, and commitment) of men and women to change towards equality. The bottom two clusters are related to the systemic. The cluster on the right refers to the set of formal policies procedures and arrangements to further gender equality. The cluster on the left is the set of informal discriminatory norms and deep structures, including those that maintain inequality in everyday practices - a collection of values, history, culture and practices that form the basis of organizational choices and behavior, that are gendered, kept in place by power structures and are often unquestioned.</a:t>
            </a:r>
          </a:p>
          <a:p>
            <a:endParaRPr lang="en-IN" dirty="0"/>
          </a:p>
        </p:txBody>
      </p:sp>
      <p:sp>
        <p:nvSpPr>
          <p:cNvPr id="4" name="Slide Number Placeholder 3"/>
          <p:cNvSpPr>
            <a:spLocks noGrp="1"/>
          </p:cNvSpPr>
          <p:nvPr>
            <p:ph type="sldNum" sz="quarter" idx="5"/>
          </p:nvPr>
        </p:nvSpPr>
        <p:spPr/>
        <p:txBody>
          <a:bodyPr/>
          <a:lstStyle/>
          <a:p>
            <a:fld id="{E8122C6E-F99A-4F8F-B6FA-24238DF52F23}" type="slidenum">
              <a:rPr lang="en-US" smtClean="0"/>
              <a:t>16</a:t>
            </a:fld>
            <a:endParaRPr lang="en-US"/>
          </a:p>
        </p:txBody>
      </p:sp>
    </p:spTree>
    <p:extLst>
      <p:ext uri="{BB962C8B-B14F-4D97-AF65-F5344CB8AC3E}">
        <p14:creationId xmlns:p14="http://schemas.microsoft.com/office/powerpoint/2010/main" val="2237841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C82F13-A157-4F0F-8F0E-F6EC507F02A5}"/>
              </a:ext>
            </a:extLst>
          </p:cNvPr>
          <p:cNvSpPr/>
          <p:nvPr userDrawn="1"/>
        </p:nvSpPr>
        <p:spPr>
          <a:xfrm>
            <a:off x="3834065" y="0"/>
            <a:ext cx="8385865" cy="6858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1800"/>
          </a:p>
        </p:txBody>
      </p:sp>
      <p:sp>
        <p:nvSpPr>
          <p:cNvPr id="2" name="Title 1">
            <a:extLst>
              <a:ext uri="{FF2B5EF4-FFF2-40B4-BE49-F238E27FC236}">
                <a16:creationId xmlns:a16="http://schemas.microsoft.com/office/drawing/2014/main" id="{04E25470-921C-4F65-AC4A-144175631AF9}"/>
              </a:ext>
            </a:extLst>
          </p:cNvPr>
          <p:cNvSpPr>
            <a:spLocks noGrp="1"/>
          </p:cNvSpPr>
          <p:nvPr>
            <p:ph type="title"/>
          </p:nvPr>
        </p:nvSpPr>
        <p:spPr>
          <a:xfrm>
            <a:off x="4165601" y="2695074"/>
            <a:ext cx="7812505" cy="1315453"/>
          </a:xfrm>
        </p:spPr>
        <p:txBody>
          <a:bodyPr>
            <a:normAutofit/>
          </a:bodyPr>
          <a:lstStyle>
            <a:lvl1pPr>
              <a:defRPr sz="3600">
                <a:solidFill>
                  <a:schemeClr val="bg1"/>
                </a:solidFill>
              </a:defRPr>
            </a:lvl1pPr>
          </a:lstStyle>
          <a:p>
            <a:r>
              <a:rPr lang="en-US" dirty="0"/>
              <a:t>Click to edit Master title style</a:t>
            </a:r>
            <a:endParaRPr lang="en-IN" dirty="0"/>
          </a:p>
        </p:txBody>
      </p:sp>
      <p:sp>
        <p:nvSpPr>
          <p:cNvPr id="9" name="Content Placeholder 8">
            <a:extLst>
              <a:ext uri="{FF2B5EF4-FFF2-40B4-BE49-F238E27FC236}">
                <a16:creationId xmlns:a16="http://schemas.microsoft.com/office/drawing/2014/main" id="{1B20E931-5B39-4543-A772-EEE26550EA39}"/>
              </a:ext>
            </a:extLst>
          </p:cNvPr>
          <p:cNvSpPr>
            <a:spLocks noGrp="1"/>
          </p:cNvSpPr>
          <p:nvPr>
            <p:ph sz="quarter" idx="13" hasCustomPrompt="1"/>
          </p:nvPr>
        </p:nvSpPr>
        <p:spPr>
          <a:xfrm>
            <a:off x="4165600" y="4319588"/>
            <a:ext cx="4540251" cy="1803400"/>
          </a:xfrm>
        </p:spPr>
        <p:txBody>
          <a:bodyPr/>
          <a:lstStyle>
            <a:lvl1pPr marL="0" indent="0">
              <a:buNone/>
              <a:defRPr sz="2000"/>
            </a:lvl1pPr>
          </a:lstStyle>
          <a:p>
            <a:pPr lvl="0"/>
            <a:r>
              <a:rPr lang="en-IN" dirty="0"/>
              <a:t>Author</a:t>
            </a:r>
          </a:p>
          <a:p>
            <a:pPr lvl="0"/>
            <a:endParaRPr lang="en-IN" dirty="0"/>
          </a:p>
          <a:p>
            <a:pPr lvl="0"/>
            <a:endParaRPr lang="en-IN" dirty="0"/>
          </a:p>
          <a:p>
            <a:pPr lvl="0"/>
            <a:endParaRPr lang="en-IN" dirty="0"/>
          </a:p>
          <a:p>
            <a:pPr lvl="0"/>
            <a:r>
              <a:rPr lang="en-IN" dirty="0"/>
              <a:t>Location</a:t>
            </a:r>
          </a:p>
          <a:p>
            <a:pPr lvl="0"/>
            <a:endParaRPr lang="en-IN" dirty="0"/>
          </a:p>
        </p:txBody>
      </p:sp>
      <p:sp>
        <p:nvSpPr>
          <p:cNvPr id="11" name="Content Placeholder 10">
            <a:extLst>
              <a:ext uri="{FF2B5EF4-FFF2-40B4-BE49-F238E27FC236}">
                <a16:creationId xmlns:a16="http://schemas.microsoft.com/office/drawing/2014/main" id="{50A7140C-1B9A-48B1-8203-945F8092FEB4}"/>
              </a:ext>
            </a:extLst>
          </p:cNvPr>
          <p:cNvSpPr>
            <a:spLocks noGrp="1"/>
          </p:cNvSpPr>
          <p:nvPr>
            <p:ph sz="quarter" idx="14" hasCustomPrompt="1"/>
          </p:nvPr>
        </p:nvSpPr>
        <p:spPr>
          <a:xfrm>
            <a:off x="4165601" y="6303964"/>
            <a:ext cx="7812505" cy="401637"/>
          </a:xfrm>
        </p:spPr>
        <p:txBody>
          <a:bodyPr>
            <a:normAutofit/>
          </a:bodyPr>
          <a:lstStyle>
            <a:lvl1pPr marL="0" indent="0">
              <a:buNone/>
              <a:defRPr sz="1600"/>
            </a:lvl1pPr>
          </a:lstStyle>
          <a:p>
            <a:pPr lvl="0"/>
            <a:r>
              <a:rPr lang="en-IN" dirty="0"/>
              <a:t>© Council on Energy, Environment and Water 2019</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25" y="1835714"/>
            <a:ext cx="4365625" cy="3084972"/>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220" y="1022968"/>
            <a:ext cx="1915438" cy="1015945"/>
          </a:xfrm>
          <a:prstGeom prst="rect">
            <a:avLst/>
          </a:prstGeom>
        </p:spPr>
      </p:pic>
      <p:cxnSp>
        <p:nvCxnSpPr>
          <p:cNvPr id="6" name="Straight Connector 5"/>
          <p:cNvCxnSpPr/>
          <p:nvPr userDrawn="1"/>
        </p:nvCxnSpPr>
        <p:spPr>
          <a:xfrm>
            <a:off x="292100" y="8636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0">
            <a:extLst>
              <a:ext uri="{FF2B5EF4-FFF2-40B4-BE49-F238E27FC236}">
                <a16:creationId xmlns:a16="http://schemas.microsoft.com/office/drawing/2014/main" id="{50A7140C-1B9A-48B1-8203-945F8092FEB4}"/>
              </a:ext>
            </a:extLst>
          </p:cNvPr>
          <p:cNvSpPr>
            <a:spLocks noGrp="1"/>
          </p:cNvSpPr>
          <p:nvPr>
            <p:ph sz="quarter" idx="15" hasCustomPrompt="1"/>
          </p:nvPr>
        </p:nvSpPr>
        <p:spPr>
          <a:xfrm>
            <a:off x="170447" y="5243983"/>
            <a:ext cx="1772653" cy="401637"/>
          </a:xfrm>
        </p:spPr>
        <p:txBody>
          <a:bodyPr>
            <a:normAutofit/>
          </a:bodyPr>
          <a:lstStyle>
            <a:lvl1pPr marL="0" indent="0">
              <a:buNone/>
              <a:defRPr sz="1600"/>
            </a:lvl1pPr>
          </a:lstStyle>
          <a:p>
            <a:pPr lvl="0"/>
            <a:r>
              <a:rPr lang="en-IN" dirty="0"/>
              <a:t>Session Partners</a:t>
            </a:r>
          </a:p>
        </p:txBody>
      </p:sp>
    </p:spTree>
    <p:extLst>
      <p:ext uri="{BB962C8B-B14F-4D97-AF65-F5344CB8AC3E}">
        <p14:creationId xmlns:p14="http://schemas.microsoft.com/office/powerpoint/2010/main" val="37865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p:cNvSpPr>
            <a:spLocks noGrp="1"/>
          </p:cNvSpPr>
          <p:nvPr>
            <p:ph type="title" hasCustomPrompt="1"/>
          </p:nvPr>
        </p:nvSpPr>
        <p:spPr>
          <a:xfrm>
            <a:off x="395707" y="194428"/>
            <a:ext cx="11284423" cy="793914"/>
          </a:xfrm>
        </p:spPr>
        <p:txBody>
          <a:bodyPr anchor="t">
            <a:normAutofit/>
          </a:bodyPr>
          <a:lstStyle>
            <a:lvl1pPr algn="l">
              <a:defRPr sz="2400" b="1" cap="none">
                <a:solidFill>
                  <a:schemeClr val="accent1"/>
                </a:solidFill>
                <a:latin typeface="Calibri"/>
                <a:cs typeface="Calibri"/>
              </a:defRPr>
            </a:lvl1pPr>
          </a:lstStyle>
          <a:p>
            <a:r>
              <a:rPr lang="en-US" dirty="0"/>
              <a:t>Click to edit master title style</a:t>
            </a:r>
          </a:p>
        </p:txBody>
      </p:sp>
      <p:sp>
        <p:nvSpPr>
          <p:cNvPr id="3" name="Content Placeholder 2"/>
          <p:cNvSpPr>
            <a:spLocks noGrp="1"/>
          </p:cNvSpPr>
          <p:nvPr>
            <p:ph idx="1" hasCustomPrompt="1"/>
          </p:nvPr>
        </p:nvSpPr>
        <p:spPr>
          <a:xfrm>
            <a:off x="395706" y="988343"/>
            <a:ext cx="11284423" cy="4784897"/>
          </a:xfrm>
        </p:spPr>
        <p:txBody>
          <a:bodyPr/>
          <a:lstStyle>
            <a:lvl1pPr>
              <a:defRPr>
                <a:solidFill>
                  <a:schemeClr val="tx1"/>
                </a:solidFill>
                <a:latin typeface="+mj-lt"/>
                <a:cs typeface="Arial"/>
              </a:defRPr>
            </a:lvl1pPr>
            <a:lvl2pPr>
              <a:defRPr>
                <a:latin typeface="+mj-lt"/>
                <a:cs typeface="Arial"/>
              </a:defRPr>
            </a:lvl2pPr>
            <a:lvl3pPr>
              <a:defRPr sz="1800">
                <a:latin typeface="+mj-lt"/>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4"/>
          <p:cNvSpPr>
            <a:spLocks noGrp="1"/>
          </p:cNvSpPr>
          <p:nvPr>
            <p:ph type="body" sz="quarter" idx="10" hasCustomPrompt="1"/>
          </p:nvPr>
        </p:nvSpPr>
        <p:spPr>
          <a:xfrm>
            <a:off x="2019300" y="6600015"/>
            <a:ext cx="8205973" cy="257985"/>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Tree>
    <p:extLst>
      <p:ext uri="{BB962C8B-B14F-4D97-AF65-F5344CB8AC3E}">
        <p14:creationId xmlns:p14="http://schemas.microsoft.com/office/powerpoint/2010/main" val="25620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p:cNvSpPr>
            <a:spLocks noGrp="1"/>
          </p:cNvSpPr>
          <p:nvPr>
            <p:ph type="title" hasCustomPrompt="1"/>
          </p:nvPr>
        </p:nvSpPr>
        <p:spPr>
          <a:xfrm>
            <a:off x="354419" y="226512"/>
            <a:ext cx="11227981" cy="893762"/>
          </a:xfrm>
        </p:spPr>
        <p:txBody>
          <a:bodyPr anchor="t" anchorCtr="0">
            <a:noAutofit/>
          </a:bodyPr>
          <a:lstStyle>
            <a:lvl1pPr algn="l">
              <a:defRPr sz="2400" b="1" cap="none">
                <a:solidFill>
                  <a:schemeClr val="accent1"/>
                </a:solidFill>
              </a:defRPr>
            </a:lvl1pPr>
          </a:lstStyle>
          <a:p>
            <a:r>
              <a:rPr lang="en-US" dirty="0"/>
              <a:t>Click to edit master title style</a:t>
            </a:r>
          </a:p>
        </p:txBody>
      </p:sp>
      <p:sp>
        <p:nvSpPr>
          <p:cNvPr id="3" name="Content Placeholder 2"/>
          <p:cNvSpPr>
            <a:spLocks noGrp="1"/>
          </p:cNvSpPr>
          <p:nvPr>
            <p:ph sz="half" idx="1" hasCustomPrompt="1"/>
          </p:nvPr>
        </p:nvSpPr>
        <p:spPr>
          <a:xfrm>
            <a:off x="354419" y="1152457"/>
            <a:ext cx="5639981"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152457"/>
            <a:ext cx="53848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ext Placeholder 4"/>
          <p:cNvSpPr>
            <a:spLocks noGrp="1"/>
          </p:cNvSpPr>
          <p:nvPr>
            <p:ph type="body" sz="quarter" idx="10" hasCustomPrompt="1"/>
          </p:nvPr>
        </p:nvSpPr>
        <p:spPr>
          <a:xfrm>
            <a:off x="1903819" y="6525681"/>
            <a:ext cx="6339892" cy="38311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NOTES AND SOURCE go here</a:t>
            </a:r>
          </a:p>
        </p:txBody>
      </p:sp>
    </p:spTree>
    <p:extLst>
      <p:ext uri="{BB962C8B-B14F-4D97-AF65-F5344CB8AC3E}">
        <p14:creationId xmlns:p14="http://schemas.microsoft.com/office/powerpoint/2010/main" val="104080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FF0297AF-9EE0-4B9A-9090-1527693B9EEB}"/>
              </a:ext>
            </a:extLst>
          </p:cNvPr>
          <p:cNvSpPr>
            <a:spLocks noGrp="1"/>
          </p:cNvSpPr>
          <p:nvPr>
            <p:ph type="sldNum" sz="quarter" idx="4"/>
          </p:nvPr>
        </p:nvSpPr>
        <p:spPr>
          <a:xfrm>
            <a:off x="11418627" y="6512064"/>
            <a:ext cx="77337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B0FA-1F4E-0144-8AFC-60E32D3AB949}" type="slidenum">
              <a:rPr lang="en-US" smtClean="0"/>
              <a:pPr/>
              <a:t>‹#›</a:t>
            </a:fld>
            <a:r>
              <a:rPr lang="en-US" dirty="0"/>
              <a:t>|</a:t>
            </a:r>
          </a:p>
        </p:txBody>
      </p:sp>
      <p:sp>
        <p:nvSpPr>
          <p:cNvPr id="2" name="Title 1">
            <a:extLst>
              <a:ext uri="{FF2B5EF4-FFF2-40B4-BE49-F238E27FC236}">
                <a16:creationId xmlns:a16="http://schemas.microsoft.com/office/drawing/2014/main" id="{513498FE-0708-4C5A-A073-EFB5F3D42F97}"/>
              </a:ext>
            </a:extLst>
          </p:cNvPr>
          <p:cNvSpPr>
            <a:spLocks noGrp="1"/>
          </p:cNvSpPr>
          <p:nvPr>
            <p:ph type="title" hasCustomPrompt="1"/>
          </p:nvPr>
        </p:nvSpPr>
        <p:spPr>
          <a:xfrm>
            <a:off x="661288" y="4389058"/>
            <a:ext cx="11411283" cy="589343"/>
          </a:xfrm>
        </p:spPr>
        <p:txBody>
          <a:bodyPr>
            <a:normAutofit/>
          </a:bodyPr>
          <a:lstStyle>
            <a:lvl1pPr>
              <a:defRPr sz="2800"/>
            </a:lvl1pPr>
          </a:lstStyle>
          <a:p>
            <a:r>
              <a:rPr lang="en-US" dirty="0"/>
              <a:t>Section Title</a:t>
            </a:r>
            <a:endParaRPr lang="en-IN" dirty="0"/>
          </a:p>
        </p:txBody>
      </p:sp>
      <p:sp>
        <p:nvSpPr>
          <p:cNvPr id="14" name="Text Placeholder 13">
            <a:extLst>
              <a:ext uri="{FF2B5EF4-FFF2-40B4-BE49-F238E27FC236}">
                <a16:creationId xmlns:a16="http://schemas.microsoft.com/office/drawing/2014/main" id="{A158AA6A-60EE-4676-AFFB-078D0912362E}"/>
              </a:ext>
            </a:extLst>
          </p:cNvPr>
          <p:cNvSpPr>
            <a:spLocks noGrp="1"/>
          </p:cNvSpPr>
          <p:nvPr>
            <p:ph type="body" sz="quarter" idx="10"/>
          </p:nvPr>
        </p:nvSpPr>
        <p:spPr>
          <a:xfrm>
            <a:off x="582992" y="4005943"/>
            <a:ext cx="11413067" cy="356507"/>
          </a:xfrm>
        </p:spPr>
        <p:txBody>
          <a:bodyPr>
            <a:normAutofit/>
          </a:bodyPr>
          <a:lstStyle>
            <a:lvl1pPr marL="0" indent="0">
              <a:buNone/>
              <a:defRPr sz="2000"/>
            </a:lvl1pPr>
          </a:lstStyle>
          <a:p>
            <a:pPr lvl="0"/>
            <a:endParaRPr lang="en-IN"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3797" y="6168088"/>
            <a:ext cx="1061304" cy="562914"/>
          </a:xfrm>
          <a:prstGeom prst="rect">
            <a:avLst/>
          </a:prstGeom>
        </p:spPr>
      </p:pic>
      <p:cxnSp>
        <p:nvCxnSpPr>
          <p:cNvPr id="12" name="Straight Connector 11"/>
          <p:cNvCxnSpPr>
            <a:cxnSpLocks/>
          </p:cNvCxnSpPr>
          <p:nvPr userDrawn="1"/>
        </p:nvCxnSpPr>
        <p:spPr>
          <a:xfrm>
            <a:off x="1850302" y="6483356"/>
            <a:ext cx="8491395"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 y="5749537"/>
            <a:ext cx="1981201" cy="1400017"/>
          </a:xfrm>
          <a:prstGeom prst="rect">
            <a:avLst/>
          </a:prstGeom>
        </p:spPr>
      </p:pic>
    </p:spTree>
    <p:extLst>
      <p:ext uri="{BB962C8B-B14F-4D97-AF65-F5344CB8AC3E}">
        <p14:creationId xmlns:p14="http://schemas.microsoft.com/office/powerpoint/2010/main" val="217497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35" tIns="45718" rIns="91435" bIns="45718"/>
          <a:lstStyle/>
          <a:p>
            <a:fld id="{8D4E78BA-DD45-4526-BEFA-9F478B4588C2}" type="datetimeFigureOut">
              <a:rPr lang="en-US" smtClean="0"/>
              <a:t>7/17/2019</a:t>
            </a:fld>
            <a:endParaRPr lang="en-US"/>
          </a:p>
        </p:txBody>
      </p:sp>
      <p:sp>
        <p:nvSpPr>
          <p:cNvPr id="5" name="Footer Placeholder 4"/>
          <p:cNvSpPr>
            <a:spLocks noGrp="1"/>
          </p:cNvSpPr>
          <p:nvPr>
            <p:ph type="ftr" sz="quarter" idx="11"/>
          </p:nvPr>
        </p:nvSpPr>
        <p:spPr>
          <a:xfrm>
            <a:off x="4165602" y="6356352"/>
            <a:ext cx="3860800" cy="365125"/>
          </a:xfrm>
          <a:prstGeom prst="rect">
            <a:avLst/>
          </a:prstGeom>
        </p:spPr>
        <p:txBody>
          <a:bodyPr lIns="91435" tIns="45718" rIns="91435" bIns="45718"/>
          <a:lstStyle/>
          <a:p>
            <a:endParaRPr lang="en-US"/>
          </a:p>
        </p:txBody>
      </p:sp>
      <p:sp>
        <p:nvSpPr>
          <p:cNvPr id="6" name="Slide Number Placeholder 5"/>
          <p:cNvSpPr>
            <a:spLocks noGrp="1"/>
          </p:cNvSpPr>
          <p:nvPr>
            <p:ph type="sldNum" sz="quarter" idx="12"/>
          </p:nvPr>
        </p:nvSpPr>
        <p:spPr>
          <a:xfrm>
            <a:off x="8737601" y="6356352"/>
            <a:ext cx="2844800" cy="365125"/>
          </a:xfrm>
          <a:prstGeom prst="rect">
            <a:avLst/>
          </a:prstGeom>
        </p:spPr>
        <p:txBody>
          <a:bodyPr lIns="91435" tIns="45718" rIns="91435" bIns="45718"/>
          <a:lstStyle/>
          <a:p>
            <a:fld id="{14F55C8F-EA13-4A3C-B1E4-B4C9B2751770}" type="slidenum">
              <a:rPr lang="en-US" smtClean="0"/>
              <a:t>‹#›</a:t>
            </a:fld>
            <a:endParaRPr lang="en-US"/>
          </a:p>
        </p:txBody>
      </p:sp>
    </p:spTree>
    <p:extLst>
      <p:ext uri="{BB962C8B-B14F-4D97-AF65-F5344CB8AC3E}">
        <p14:creationId xmlns:p14="http://schemas.microsoft.com/office/powerpoint/2010/main" val="174096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317" y="194429"/>
            <a:ext cx="11411283" cy="911041"/>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77510" y="1105470"/>
            <a:ext cx="11389893" cy="4940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944110" y="6546853"/>
            <a:ext cx="1883498" cy="234949"/>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endParaRPr lang="en-US" dirty="0"/>
          </a:p>
        </p:txBody>
      </p:sp>
      <p:sp>
        <p:nvSpPr>
          <p:cNvPr id="5" name="Footer Placeholder 4"/>
          <p:cNvSpPr>
            <a:spLocks noGrp="1"/>
          </p:cNvSpPr>
          <p:nvPr>
            <p:ph type="ftr" sz="quarter" idx="3"/>
          </p:nvPr>
        </p:nvSpPr>
        <p:spPr>
          <a:xfrm>
            <a:off x="4419600" y="6546853"/>
            <a:ext cx="3594100" cy="2349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9" y="5749537"/>
            <a:ext cx="1981201" cy="1400017"/>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33797" y="6168088"/>
            <a:ext cx="1061304" cy="562914"/>
          </a:xfrm>
          <a:prstGeom prst="rect">
            <a:avLst/>
          </a:prstGeom>
        </p:spPr>
      </p:pic>
      <p:cxnSp>
        <p:nvCxnSpPr>
          <p:cNvPr id="10" name="Straight Connector 9"/>
          <p:cNvCxnSpPr>
            <a:cxnSpLocks/>
          </p:cNvCxnSpPr>
          <p:nvPr userDrawn="1"/>
        </p:nvCxnSpPr>
        <p:spPr>
          <a:xfrm>
            <a:off x="1850302" y="6483356"/>
            <a:ext cx="8491395"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5988116"/>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52" r:id="rId3"/>
    <p:sldLayoutId id="2147483668" r:id="rId4"/>
    <p:sldLayoutId id="2147483669" r:id="rId5"/>
  </p:sldLayoutIdLst>
  <p:hf hdr="0" ftr="0" dt="0"/>
  <p:txStyles>
    <p:titleStyle>
      <a:lvl1pPr algn="l" defTabSz="457200" rtl="0" eaLnBrk="1" latinLnBrk="0" hangingPunct="1">
        <a:spcBef>
          <a:spcPct val="0"/>
        </a:spcBef>
        <a:buNone/>
        <a:defRPr sz="2400" b="1" kern="1200" cap="none">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0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6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930B57-C37D-482B-812F-710D2880F94A}"/>
              </a:ext>
            </a:extLst>
          </p:cNvPr>
          <p:cNvSpPr>
            <a:spLocks noGrp="1"/>
          </p:cNvSpPr>
          <p:nvPr>
            <p:ph type="title"/>
          </p:nvPr>
        </p:nvSpPr>
        <p:spPr>
          <a:xfrm>
            <a:off x="3962400" y="2039007"/>
            <a:ext cx="8177047" cy="1744717"/>
          </a:xfrm>
        </p:spPr>
        <p:txBody>
          <a:bodyPr>
            <a:normAutofit/>
          </a:bodyPr>
          <a:lstStyle/>
          <a:p>
            <a:r>
              <a:rPr lang="en-US" sz="3200" dirty="0">
                <a:solidFill>
                  <a:schemeClr val="accent4">
                    <a:lumMod val="75000"/>
                  </a:schemeClr>
                </a:solidFill>
              </a:rPr>
              <a:t>Employment opportunities, distribution, and gender participation in renewable energy sector</a:t>
            </a:r>
            <a:endParaRPr lang="en-IN" sz="3200" dirty="0">
              <a:solidFill>
                <a:schemeClr val="accent4">
                  <a:lumMod val="75000"/>
                </a:schemeClr>
              </a:solidFill>
            </a:endParaRPr>
          </a:p>
        </p:txBody>
      </p:sp>
      <p:sp>
        <p:nvSpPr>
          <p:cNvPr id="9" name="Content Placeholder 8">
            <a:extLst>
              <a:ext uri="{FF2B5EF4-FFF2-40B4-BE49-F238E27FC236}">
                <a16:creationId xmlns:a16="http://schemas.microsoft.com/office/drawing/2014/main" id="{84FDA439-AECF-4322-9132-4A7689062882}"/>
              </a:ext>
            </a:extLst>
          </p:cNvPr>
          <p:cNvSpPr>
            <a:spLocks noGrp="1"/>
          </p:cNvSpPr>
          <p:nvPr>
            <p:ph sz="quarter" idx="13"/>
          </p:nvPr>
        </p:nvSpPr>
        <p:spPr>
          <a:xfrm>
            <a:off x="4025462" y="3951889"/>
            <a:ext cx="7977352" cy="2417932"/>
          </a:xfrm>
        </p:spPr>
        <p:txBody>
          <a:bodyPr>
            <a:normAutofit/>
          </a:bodyPr>
          <a:lstStyle/>
          <a:p>
            <a:r>
              <a:rPr lang="en-US" b="1" dirty="0">
                <a:solidFill>
                  <a:schemeClr val="accent1"/>
                </a:solidFill>
              </a:rPr>
              <a:t>Madhura Joshi, NRDC</a:t>
            </a:r>
          </a:p>
          <a:p>
            <a:r>
              <a:rPr lang="en-US" b="1" dirty="0" err="1">
                <a:solidFill>
                  <a:schemeClr val="accent1"/>
                </a:solidFill>
              </a:rPr>
              <a:t>Shaily</a:t>
            </a:r>
            <a:r>
              <a:rPr lang="en-US" b="1" dirty="0">
                <a:solidFill>
                  <a:schemeClr val="accent1"/>
                </a:solidFill>
              </a:rPr>
              <a:t> Jha, CEEW</a:t>
            </a:r>
          </a:p>
          <a:p>
            <a:endParaRPr lang="en-IN" b="1" dirty="0">
              <a:solidFill>
                <a:schemeClr val="accent4">
                  <a:lumMod val="75000"/>
                </a:schemeClr>
              </a:solidFill>
            </a:endParaRPr>
          </a:p>
          <a:p>
            <a:r>
              <a:rPr lang="en-IN" sz="1600" dirty="0">
                <a:solidFill>
                  <a:schemeClr val="accent4">
                    <a:lumMod val="75000"/>
                  </a:schemeClr>
                </a:solidFill>
              </a:rPr>
              <a:t>Energy Horizons 2019</a:t>
            </a:r>
          </a:p>
          <a:p>
            <a:r>
              <a:rPr lang="en-IN" sz="1600" dirty="0">
                <a:solidFill>
                  <a:schemeClr val="accent4">
                    <a:lumMod val="75000"/>
                  </a:schemeClr>
                </a:solidFill>
              </a:rPr>
              <a:t>New Delhi, India</a:t>
            </a:r>
          </a:p>
          <a:p>
            <a:r>
              <a:rPr lang="en-IN" sz="1600" dirty="0">
                <a:solidFill>
                  <a:schemeClr val="accent4">
                    <a:lumMod val="75000"/>
                  </a:schemeClr>
                </a:solidFill>
              </a:rPr>
              <a:t>18 July 2019</a:t>
            </a:r>
          </a:p>
          <a:p>
            <a:endParaRPr lang="en-IN" b="1" dirty="0">
              <a:solidFill>
                <a:schemeClr val="accent4">
                  <a:lumMod val="75000"/>
                </a:schemeClr>
              </a:solidFill>
            </a:endParaRPr>
          </a:p>
        </p:txBody>
      </p:sp>
      <p:sp>
        <p:nvSpPr>
          <p:cNvPr id="10" name="Content Placeholder 9">
            <a:extLst>
              <a:ext uri="{FF2B5EF4-FFF2-40B4-BE49-F238E27FC236}">
                <a16:creationId xmlns:a16="http://schemas.microsoft.com/office/drawing/2014/main" id="{9F323AF5-41E7-4F08-9189-2641E6EE8DEF}"/>
              </a:ext>
            </a:extLst>
          </p:cNvPr>
          <p:cNvSpPr>
            <a:spLocks noGrp="1"/>
          </p:cNvSpPr>
          <p:nvPr>
            <p:ph sz="quarter" idx="14"/>
          </p:nvPr>
        </p:nvSpPr>
        <p:spPr>
          <a:xfrm>
            <a:off x="4207863" y="6377368"/>
            <a:ext cx="7798834" cy="441801"/>
          </a:xfrm>
        </p:spPr>
        <p:txBody>
          <a:bodyPr>
            <a:normAutofit fontScale="92500" lnSpcReduction="10000"/>
          </a:bodyPr>
          <a:lstStyle/>
          <a:p>
            <a:r>
              <a:rPr lang="en-IN" sz="1300" dirty="0"/>
              <a:t>© Council on Energy, Environment and Water, 2019, </a:t>
            </a:r>
            <a:r>
              <a:rPr lang="en-US" sz="1300" dirty="0"/>
              <a:t>Power For All, Skill Council for Green Jobs and Natural Resources Defense Council</a:t>
            </a:r>
            <a:endParaRPr lang="en-IN" sz="1300" dirty="0">
              <a:solidFill>
                <a:srgbClr val="FF0000"/>
              </a:solidFill>
            </a:endParaRPr>
          </a:p>
        </p:txBody>
      </p:sp>
      <p:sp>
        <p:nvSpPr>
          <p:cNvPr id="5" name="Content Placeholder 10">
            <a:extLst>
              <a:ext uri="{FF2B5EF4-FFF2-40B4-BE49-F238E27FC236}">
                <a16:creationId xmlns:a16="http://schemas.microsoft.com/office/drawing/2014/main" id="{50A7140C-1B9A-48B1-8203-945F8092FEB4}"/>
              </a:ext>
            </a:extLst>
          </p:cNvPr>
          <p:cNvSpPr>
            <a:spLocks noGrp="1"/>
          </p:cNvSpPr>
          <p:nvPr>
            <p:ph sz="quarter" idx="15" hasCustomPrompt="1"/>
          </p:nvPr>
        </p:nvSpPr>
        <p:spPr>
          <a:xfrm>
            <a:off x="170447" y="4633249"/>
            <a:ext cx="1772653" cy="401637"/>
          </a:xfrm>
        </p:spPr>
        <p:txBody>
          <a:bodyPr>
            <a:normAutofit/>
          </a:bodyPr>
          <a:lstStyle>
            <a:lvl1pPr marL="0" indent="0">
              <a:buNone/>
              <a:defRPr sz="1600"/>
            </a:lvl1pPr>
          </a:lstStyle>
          <a:p>
            <a:pPr lvl="0"/>
            <a:r>
              <a:rPr lang="en-IN" dirty="0"/>
              <a:t>Session Partners</a:t>
            </a:r>
          </a:p>
        </p:txBody>
      </p:sp>
      <p:sp>
        <p:nvSpPr>
          <p:cNvPr id="6" name="Content Placeholder 10">
            <a:extLst>
              <a:ext uri="{FF2B5EF4-FFF2-40B4-BE49-F238E27FC236}">
                <a16:creationId xmlns:a16="http://schemas.microsoft.com/office/drawing/2014/main" id="{50A7140C-1B9A-48B1-8203-945F8092FEB4}"/>
              </a:ext>
            </a:extLst>
          </p:cNvPr>
          <p:cNvSpPr txBox="1">
            <a:spLocks/>
          </p:cNvSpPr>
          <p:nvPr/>
        </p:nvSpPr>
        <p:spPr>
          <a:xfrm>
            <a:off x="170447" y="5710521"/>
            <a:ext cx="1772653" cy="40163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6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0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6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IN" dirty="0">
              <a:solidFill>
                <a:srgbClr val="FF0000"/>
              </a:solidFill>
            </a:endParaRPr>
          </a:p>
        </p:txBody>
      </p:sp>
      <p:sp>
        <p:nvSpPr>
          <p:cNvPr id="11" name="Rectangle 10"/>
          <p:cNvSpPr/>
          <p:nvPr/>
        </p:nvSpPr>
        <p:spPr>
          <a:xfrm>
            <a:off x="1679845" y="6014362"/>
            <a:ext cx="2038985" cy="6578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a:p>
        </p:txBody>
      </p:sp>
      <p:pic>
        <p:nvPicPr>
          <p:cNvPr id="12" name="Picture 11"/>
          <p:cNvPicPr/>
          <p:nvPr/>
        </p:nvPicPr>
        <p:blipFill rotWithShape="1">
          <a:blip r:embed="rId3" cstate="print">
            <a:extLst>
              <a:ext uri="{28A0092B-C50C-407E-A947-70E740481C1C}">
                <a14:useLocalDpi xmlns:a14="http://schemas.microsoft.com/office/drawing/2010/main" val="0"/>
              </a:ext>
            </a:extLst>
          </a:blip>
          <a:srcRect l="6247" t="15362" r="10428" b="23829"/>
          <a:stretch/>
        </p:blipFill>
        <p:spPr>
          <a:xfrm>
            <a:off x="1672731" y="5151671"/>
            <a:ext cx="1866900" cy="627380"/>
          </a:xfrm>
          <a:prstGeom prst="rect">
            <a:avLst/>
          </a:prstGeom>
        </p:spPr>
      </p:pic>
      <p:pic>
        <p:nvPicPr>
          <p:cNvPr id="1026" name="Picture 2" descr="https://www.ceew.in/sites/all/themes/ceew/images/partners/ptnr-ie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82" y="5738002"/>
            <a:ext cx="1219231" cy="1219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D95370-8748-4E16-9C4C-47B644525A22}"/>
              </a:ext>
            </a:extLst>
          </p:cNvPr>
          <p:cNvPicPr>
            <a:picLocks noChangeAspect="1"/>
          </p:cNvPicPr>
          <p:nvPr/>
        </p:nvPicPr>
        <p:blipFill>
          <a:blip r:embed="rId5"/>
          <a:stretch>
            <a:fillRect/>
          </a:stretch>
        </p:blipFill>
        <p:spPr>
          <a:xfrm>
            <a:off x="374726" y="5030314"/>
            <a:ext cx="1054759" cy="970378"/>
          </a:xfrm>
          <a:prstGeom prst="rect">
            <a:avLst/>
          </a:prstGeom>
        </p:spPr>
      </p:pic>
    </p:spTree>
    <p:extLst>
      <p:ext uri="{BB962C8B-B14F-4D97-AF65-F5344CB8AC3E}">
        <p14:creationId xmlns:p14="http://schemas.microsoft.com/office/powerpoint/2010/main" val="32535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ACC9-A8BE-459F-AE37-E8805453A9E1}"/>
              </a:ext>
            </a:extLst>
          </p:cNvPr>
          <p:cNvSpPr>
            <a:spLocks noGrp="1"/>
          </p:cNvSpPr>
          <p:nvPr>
            <p:ph type="title"/>
          </p:nvPr>
        </p:nvSpPr>
        <p:spPr>
          <a:xfrm>
            <a:off x="378703" y="176140"/>
            <a:ext cx="8877839" cy="793914"/>
          </a:xfrm>
        </p:spPr>
        <p:txBody>
          <a:bodyPr>
            <a:normAutofit fontScale="90000"/>
          </a:bodyPr>
          <a:lstStyle/>
          <a:p>
            <a:r>
              <a:rPr lang="en-IN" dirty="0"/>
              <a:t>Three scenarios for assessing demand and employment within each energy sector </a:t>
            </a:r>
          </a:p>
        </p:txBody>
      </p:sp>
      <p:sp>
        <p:nvSpPr>
          <p:cNvPr id="4" name="Text Placeholder 3">
            <a:extLst>
              <a:ext uri="{FF2B5EF4-FFF2-40B4-BE49-F238E27FC236}">
                <a16:creationId xmlns:a16="http://schemas.microsoft.com/office/drawing/2014/main" id="{F531255A-9EC8-41D4-9F49-2601F876929B}"/>
              </a:ext>
            </a:extLst>
          </p:cNvPr>
          <p:cNvSpPr>
            <a:spLocks noGrp="1"/>
          </p:cNvSpPr>
          <p:nvPr>
            <p:ph type="body" sz="quarter" idx="10"/>
          </p:nvPr>
        </p:nvSpPr>
        <p:spPr>
          <a:xfrm>
            <a:off x="2019300" y="6512065"/>
            <a:ext cx="8205973" cy="345936"/>
          </a:xfrm>
        </p:spPr>
        <p:txBody>
          <a:bodyPr/>
          <a:lstStyle/>
          <a:p>
            <a:r>
              <a:rPr lang="en-IN" dirty="0"/>
              <a:t>Source: TERI (2018)</a:t>
            </a:r>
          </a:p>
          <a:p>
            <a:r>
              <a:rPr lang="en-US" dirty="0"/>
              <a:t>*INDC:</a:t>
            </a:r>
            <a:r>
              <a:rPr lang="en-IN" dirty="0"/>
              <a:t> India Nationally Determined Contribution </a:t>
            </a:r>
          </a:p>
        </p:txBody>
      </p:sp>
      <p:sp>
        <p:nvSpPr>
          <p:cNvPr id="5" name="Slide Number Placeholder 4">
            <a:extLst>
              <a:ext uri="{FF2B5EF4-FFF2-40B4-BE49-F238E27FC236}">
                <a16:creationId xmlns:a16="http://schemas.microsoft.com/office/drawing/2014/main" id="{746F7AE5-6B8C-4E24-AEAC-2472714CCE07}"/>
              </a:ext>
            </a:extLst>
          </p:cNvPr>
          <p:cNvSpPr>
            <a:spLocks noGrp="1"/>
          </p:cNvSpPr>
          <p:nvPr>
            <p:ph type="sldNum" sz="quarter" idx="4"/>
          </p:nvPr>
        </p:nvSpPr>
        <p:spPr/>
        <p:txBody>
          <a:bodyPr/>
          <a:lstStyle/>
          <a:p>
            <a:fld id="{454FB0FA-1F4E-0144-8AFC-60E32D3AB949}" type="slidenum">
              <a:rPr lang="en-US" smtClean="0"/>
              <a:pPr/>
              <a:t>10</a:t>
            </a:fld>
            <a:r>
              <a:rPr lang="en-US"/>
              <a:t>|</a:t>
            </a:r>
            <a:endParaRPr lang="en-US" dirty="0"/>
          </a:p>
        </p:txBody>
      </p:sp>
      <p:graphicFrame>
        <p:nvGraphicFramePr>
          <p:cNvPr id="7" name="Chart 6">
            <a:extLst>
              <a:ext uri="{FF2B5EF4-FFF2-40B4-BE49-F238E27FC236}">
                <a16:creationId xmlns:a16="http://schemas.microsoft.com/office/drawing/2014/main" id="{B7687440-2348-440F-8655-EBA977F1184B}"/>
              </a:ext>
            </a:extLst>
          </p:cNvPr>
          <p:cNvGraphicFramePr/>
          <p:nvPr>
            <p:extLst>
              <p:ext uri="{D42A27DB-BD31-4B8C-83A1-F6EECF244321}">
                <p14:modId xmlns:p14="http://schemas.microsoft.com/office/powerpoint/2010/main" val="3188695627"/>
              </p:ext>
            </p:extLst>
          </p:nvPr>
        </p:nvGraphicFramePr>
        <p:xfrm>
          <a:off x="2098926" y="1433417"/>
          <a:ext cx="8046719" cy="490517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06B1B69-C005-4526-82A4-3086A6E36414}"/>
              </a:ext>
            </a:extLst>
          </p:cNvPr>
          <p:cNvSpPr txBox="1"/>
          <p:nvPr/>
        </p:nvSpPr>
        <p:spPr>
          <a:xfrm>
            <a:off x="1902247" y="936528"/>
            <a:ext cx="8387506" cy="369332"/>
          </a:xfrm>
          <a:prstGeom prst="rect">
            <a:avLst/>
          </a:prstGeom>
          <a:noFill/>
        </p:spPr>
        <p:txBody>
          <a:bodyPr wrap="square" rtlCol="0">
            <a:spAutoFit/>
          </a:bodyPr>
          <a:lstStyle/>
          <a:p>
            <a:r>
              <a:rPr lang="en-GB" b="1" dirty="0"/>
              <a:t>Reference Scenario 			INDC* Scenario 			Ambition Scenario</a:t>
            </a:r>
          </a:p>
        </p:txBody>
      </p:sp>
      <p:sp>
        <p:nvSpPr>
          <p:cNvPr id="8" name="Rectangle 7">
            <a:extLst>
              <a:ext uri="{FF2B5EF4-FFF2-40B4-BE49-F238E27FC236}">
                <a16:creationId xmlns:a16="http://schemas.microsoft.com/office/drawing/2014/main" id="{8EF53C01-1022-47B9-85F3-BB7EC989BC61}"/>
              </a:ext>
            </a:extLst>
          </p:cNvPr>
          <p:cNvSpPr/>
          <p:nvPr/>
        </p:nvSpPr>
        <p:spPr>
          <a:xfrm>
            <a:off x="10408345" y="53287"/>
            <a:ext cx="1732681" cy="697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Tree>
    <p:extLst>
      <p:ext uri="{BB962C8B-B14F-4D97-AF65-F5344CB8AC3E}">
        <p14:creationId xmlns:p14="http://schemas.microsoft.com/office/powerpoint/2010/main" val="32364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11</a:t>
            </a:fld>
            <a:r>
              <a:rPr lang="en-US"/>
              <a:t>|</a:t>
            </a:r>
            <a:endParaRPr lang="en-US" dirty="0"/>
          </a:p>
        </p:txBody>
      </p:sp>
      <p:sp>
        <p:nvSpPr>
          <p:cNvPr id="5" name="Title 4"/>
          <p:cNvSpPr>
            <a:spLocks noGrp="1"/>
          </p:cNvSpPr>
          <p:nvPr>
            <p:ph type="title"/>
          </p:nvPr>
        </p:nvSpPr>
        <p:spPr/>
        <p:txBody>
          <a:bodyPr/>
          <a:lstStyle/>
          <a:p>
            <a:r>
              <a:rPr lang="en-GB" dirty="0"/>
              <a:t>Net employment in the power sector</a:t>
            </a:r>
            <a:endParaRPr lang="en-IN" dirty="0"/>
          </a:p>
        </p:txBody>
      </p:sp>
      <p:sp>
        <p:nvSpPr>
          <p:cNvPr id="7" name="Text Placeholder 6"/>
          <p:cNvSpPr>
            <a:spLocks noGrp="1"/>
          </p:cNvSpPr>
          <p:nvPr>
            <p:ph type="body" sz="quarter" idx="10"/>
          </p:nvPr>
        </p:nvSpPr>
        <p:spPr/>
        <p:txBody>
          <a:bodyPr/>
          <a:lstStyle/>
          <a:p>
            <a:r>
              <a:rPr lang="en-IN" dirty="0"/>
              <a:t>Source: CEEW – SCGJ, 2019</a:t>
            </a:r>
          </a:p>
        </p:txBody>
      </p:sp>
      <p:sp>
        <p:nvSpPr>
          <p:cNvPr id="9" name="Rounded Rectangle 8"/>
          <p:cNvSpPr/>
          <p:nvPr/>
        </p:nvSpPr>
        <p:spPr>
          <a:xfrm>
            <a:off x="2007476" y="5601496"/>
            <a:ext cx="8177048" cy="8723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dirty="0">
                <a:solidFill>
                  <a:schemeClr val="bg1"/>
                </a:solidFill>
              </a:rPr>
              <a:t>Balanced share of conventional and non-conventional energy sources leads to maximum employment in INDC scenario</a:t>
            </a:r>
            <a:endParaRPr lang="en-IN" sz="2200" dirty="0">
              <a:solidFill>
                <a:schemeClr val="bg1"/>
              </a:solidFill>
            </a:endParaRPr>
          </a:p>
        </p:txBody>
      </p:sp>
      <p:graphicFrame>
        <p:nvGraphicFramePr>
          <p:cNvPr id="10" name="Chart 9">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1131499565"/>
              </p:ext>
            </p:extLst>
          </p:nvPr>
        </p:nvGraphicFramePr>
        <p:xfrm>
          <a:off x="1934478" y="988341"/>
          <a:ext cx="8859901" cy="448699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A37FD397-E297-4A91-BE3B-0E791E32FFE7}"/>
              </a:ext>
            </a:extLst>
          </p:cNvPr>
          <p:cNvSpPr/>
          <p:nvPr/>
        </p:nvSpPr>
        <p:spPr>
          <a:xfrm>
            <a:off x="10408345" y="53287"/>
            <a:ext cx="1732681" cy="697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Tree>
    <p:extLst>
      <p:ext uri="{BB962C8B-B14F-4D97-AF65-F5344CB8AC3E}">
        <p14:creationId xmlns:p14="http://schemas.microsoft.com/office/powerpoint/2010/main" val="302277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12</a:t>
            </a:fld>
            <a:r>
              <a:rPr lang="en-US"/>
              <a:t>|</a:t>
            </a:r>
            <a:endParaRPr lang="en-US" dirty="0"/>
          </a:p>
        </p:txBody>
      </p:sp>
      <p:sp>
        <p:nvSpPr>
          <p:cNvPr id="5" name="Title 4"/>
          <p:cNvSpPr>
            <a:spLocks noGrp="1"/>
          </p:cNvSpPr>
          <p:nvPr>
            <p:ph type="title"/>
          </p:nvPr>
        </p:nvSpPr>
        <p:spPr/>
        <p:txBody>
          <a:bodyPr>
            <a:normAutofit/>
          </a:bodyPr>
          <a:lstStyle/>
          <a:p>
            <a:r>
              <a:rPr lang="en-GB" dirty="0"/>
              <a:t>Net employment in the coal mining activities</a:t>
            </a:r>
            <a:endParaRPr lang="en-IN" dirty="0"/>
          </a:p>
        </p:txBody>
      </p:sp>
      <p:sp>
        <p:nvSpPr>
          <p:cNvPr id="7" name="Text Placeholder 6"/>
          <p:cNvSpPr>
            <a:spLocks noGrp="1"/>
          </p:cNvSpPr>
          <p:nvPr>
            <p:ph type="body" sz="quarter" idx="10"/>
          </p:nvPr>
        </p:nvSpPr>
        <p:spPr/>
        <p:txBody>
          <a:bodyPr/>
          <a:lstStyle/>
          <a:p>
            <a:r>
              <a:rPr lang="en-IN" dirty="0"/>
              <a:t>India Nationally Determined Contribution (INDC)</a:t>
            </a:r>
          </a:p>
          <a:p>
            <a:r>
              <a:rPr lang="en-IN" dirty="0"/>
              <a:t>Source: CEEW – SCGJ, 2019</a:t>
            </a:r>
          </a:p>
        </p:txBody>
      </p:sp>
      <p:sp>
        <p:nvSpPr>
          <p:cNvPr id="9" name="Rounded Rectangle 8"/>
          <p:cNvSpPr/>
          <p:nvPr/>
        </p:nvSpPr>
        <p:spPr>
          <a:xfrm>
            <a:off x="2007476" y="5523436"/>
            <a:ext cx="8177048" cy="8723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dirty="0">
                <a:solidFill>
                  <a:schemeClr val="bg1"/>
                </a:solidFill>
              </a:rPr>
              <a:t>As India transition to clean energy, employment in coal mining activities would decrease</a:t>
            </a:r>
            <a:endParaRPr lang="en-IN" sz="2200" dirty="0">
              <a:solidFill>
                <a:schemeClr val="bg1"/>
              </a:solidFill>
            </a:endParaRPr>
          </a:p>
        </p:txBody>
      </p:sp>
      <p:graphicFrame>
        <p:nvGraphicFramePr>
          <p:cNvPr id="8" name="Chart 7">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4047768837"/>
              </p:ext>
            </p:extLst>
          </p:nvPr>
        </p:nvGraphicFramePr>
        <p:xfrm>
          <a:off x="1828530" y="988342"/>
          <a:ext cx="8418776" cy="440831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B8DB66A-062B-4385-A28D-49C0D730D57C}"/>
              </a:ext>
            </a:extLst>
          </p:cNvPr>
          <p:cNvSpPr/>
          <p:nvPr/>
        </p:nvSpPr>
        <p:spPr>
          <a:xfrm>
            <a:off x="10408345" y="53287"/>
            <a:ext cx="1732681" cy="697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Tree>
    <p:extLst>
      <p:ext uri="{BB962C8B-B14F-4D97-AF65-F5344CB8AC3E}">
        <p14:creationId xmlns:p14="http://schemas.microsoft.com/office/powerpoint/2010/main" val="390294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9759-19BA-498A-9FF7-714A6692A90D}"/>
              </a:ext>
            </a:extLst>
          </p:cNvPr>
          <p:cNvSpPr>
            <a:spLocks noGrp="1"/>
          </p:cNvSpPr>
          <p:nvPr>
            <p:ph type="title"/>
          </p:nvPr>
        </p:nvSpPr>
        <p:spPr>
          <a:xfrm>
            <a:off x="661288" y="4389058"/>
            <a:ext cx="11411283" cy="1243646"/>
          </a:xfrm>
        </p:spPr>
        <p:txBody>
          <a:bodyPr>
            <a:normAutofit/>
          </a:bodyPr>
          <a:lstStyle/>
          <a:p>
            <a:r>
              <a:rPr lang="en-US" dirty="0"/>
              <a:t>Women working in rooftop solar sector: A look at India’s clean energy transition</a:t>
            </a:r>
            <a:endParaRPr lang="en-IN" dirty="0"/>
          </a:p>
        </p:txBody>
      </p:sp>
      <p:sp>
        <p:nvSpPr>
          <p:cNvPr id="4" name="Slide Number Placeholder 3">
            <a:extLst>
              <a:ext uri="{FF2B5EF4-FFF2-40B4-BE49-F238E27FC236}">
                <a16:creationId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13</a:t>
            </a:fld>
            <a:r>
              <a:rPr lang="en-US" dirty="0"/>
              <a:t>|</a:t>
            </a:r>
          </a:p>
        </p:txBody>
      </p:sp>
      <p:sp>
        <p:nvSpPr>
          <p:cNvPr id="6" name="Text Placeholder 5">
            <a:extLst>
              <a:ext uri="{FF2B5EF4-FFF2-40B4-BE49-F238E27FC236}">
                <a16:creationId xmlns:a16="http://schemas.microsoft.com/office/drawing/2014/main" id="{8D4C91F5-F8B7-4741-814E-751EBB2FCDA9}"/>
              </a:ext>
            </a:extLst>
          </p:cNvPr>
          <p:cNvSpPr>
            <a:spLocks noGrp="1"/>
          </p:cNvSpPr>
          <p:nvPr>
            <p:ph type="body" sz="quarter" idx="10"/>
          </p:nvPr>
        </p:nvSpPr>
        <p:spPr/>
        <p:txBody>
          <a:bodyPr>
            <a:normAutofit fontScale="92500" lnSpcReduction="10000"/>
          </a:bodyPr>
          <a:lstStyle/>
          <a:p>
            <a:endParaRPr lang="en-GB"/>
          </a:p>
        </p:txBody>
      </p:sp>
    </p:spTree>
    <p:extLst>
      <p:ext uri="{BB962C8B-B14F-4D97-AF65-F5344CB8AC3E}">
        <p14:creationId xmlns:p14="http://schemas.microsoft.com/office/powerpoint/2010/main" val="277864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14</a:t>
            </a:fld>
            <a:r>
              <a:rPr lang="en-US"/>
              <a:t>|</a:t>
            </a:r>
            <a:endParaRPr lang="en-US" dirty="0"/>
          </a:p>
        </p:txBody>
      </p:sp>
      <p:sp>
        <p:nvSpPr>
          <p:cNvPr id="3" name="Title 2"/>
          <p:cNvSpPr>
            <a:spLocks noGrp="1"/>
          </p:cNvSpPr>
          <p:nvPr>
            <p:ph type="title"/>
          </p:nvPr>
        </p:nvSpPr>
        <p:spPr/>
        <p:txBody>
          <a:bodyPr/>
          <a:lstStyle/>
          <a:p>
            <a:r>
              <a:rPr lang="en-US" dirty="0"/>
              <a:t>Women in the Rooftop Solar Sector</a:t>
            </a:r>
            <a:endParaRPr lang="en-IN" dirty="0"/>
          </a:p>
        </p:txBody>
      </p:sp>
      <p:sp>
        <p:nvSpPr>
          <p:cNvPr id="4" name="Content Placeholder 3"/>
          <p:cNvSpPr>
            <a:spLocks noGrp="1"/>
          </p:cNvSpPr>
          <p:nvPr>
            <p:ph idx="1"/>
          </p:nvPr>
        </p:nvSpPr>
        <p:spPr>
          <a:xfrm>
            <a:off x="395706" y="933479"/>
            <a:ext cx="11284423" cy="2065753"/>
          </a:xfrm>
        </p:spPr>
        <p:txBody>
          <a:bodyPr>
            <a:normAutofit/>
          </a:bodyPr>
          <a:lstStyle/>
          <a:p>
            <a:pPr marL="285750" lvl="0" indent="-285750">
              <a:spcBef>
                <a:spcPts val="0"/>
              </a:spcBef>
              <a:buClr>
                <a:schemeClr val="dk1"/>
              </a:buClr>
              <a:buSzPts val="1800"/>
            </a:pPr>
            <a:r>
              <a:rPr lang="en-US" sz="2000" dirty="0">
                <a:solidFill>
                  <a:schemeClr val="dk1"/>
                </a:solidFill>
                <a:ea typeface="Calibri"/>
                <a:cs typeface="Calibri"/>
                <a:sym typeface="Calibri"/>
              </a:rPr>
              <a:t>Women account for an estimated 11% of the workforce in the rooftop solar sector in India, significantly less than the global average of women in renewables sector (32%)</a:t>
            </a:r>
            <a:endParaRPr lang="en-US" sz="2000" dirty="0"/>
          </a:p>
          <a:p>
            <a:pPr marL="0" lvl="0" indent="0">
              <a:spcBef>
                <a:spcPts val="0"/>
              </a:spcBef>
              <a:buNone/>
            </a:pPr>
            <a:endParaRPr lang="en-US" sz="2000" dirty="0">
              <a:solidFill>
                <a:schemeClr val="dk1"/>
              </a:solidFill>
              <a:ea typeface="Calibri"/>
              <a:cs typeface="Calibri"/>
              <a:sym typeface="Calibri"/>
            </a:endParaRPr>
          </a:p>
          <a:p>
            <a:pPr marL="285750" lvl="0" indent="-285750">
              <a:spcBef>
                <a:spcPts val="0"/>
              </a:spcBef>
              <a:buClr>
                <a:schemeClr val="dk1"/>
              </a:buClr>
              <a:buSzPts val="1800"/>
            </a:pPr>
            <a:r>
              <a:rPr lang="en-US" sz="2000" dirty="0">
                <a:solidFill>
                  <a:schemeClr val="dk1"/>
                </a:solidFill>
                <a:ea typeface="Calibri"/>
                <a:cs typeface="Calibri"/>
                <a:sym typeface="Calibri"/>
              </a:rPr>
              <a:t>Higher than the proportion of women in other energy sectors in India - coal, oil and gas companies, and electricity utilities</a:t>
            </a:r>
          </a:p>
        </p:txBody>
      </p:sp>
      <p:sp>
        <p:nvSpPr>
          <p:cNvPr id="5" name="Text Placeholder 4"/>
          <p:cNvSpPr>
            <a:spLocks noGrp="1"/>
          </p:cNvSpPr>
          <p:nvPr>
            <p:ph type="body" sz="quarter" idx="10"/>
          </p:nvPr>
        </p:nvSpPr>
        <p:spPr/>
        <p:txBody>
          <a:bodyPr/>
          <a:lstStyle/>
          <a:p>
            <a:endParaRPr lang="en-IN" dirty="0"/>
          </a:p>
        </p:txBody>
      </p:sp>
      <p:sp>
        <p:nvSpPr>
          <p:cNvPr id="7" name="Google Shape;59;p7"/>
          <p:cNvSpPr/>
          <p:nvPr/>
        </p:nvSpPr>
        <p:spPr>
          <a:xfrm>
            <a:off x="3809998" y="2872037"/>
            <a:ext cx="598580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The ratio of female employees in selected sectors in India</a:t>
            </a:r>
            <a:endParaRPr sz="1400" b="1">
              <a:solidFill>
                <a:schemeClr val="dk1"/>
              </a:solidFill>
              <a:latin typeface="Calibri"/>
              <a:ea typeface="Calibri"/>
              <a:cs typeface="Calibri"/>
              <a:sym typeface="Calibri"/>
            </a:endParaRPr>
          </a:p>
        </p:txBody>
      </p:sp>
      <p:pic>
        <p:nvPicPr>
          <p:cNvPr id="8" name="Google Shape;56;p7">
            <a:extLst>
              <a:ext uri="{FF2B5EF4-FFF2-40B4-BE49-F238E27FC236}">
                <a16:creationId xmlns:a16="http://schemas.microsoft.com/office/drawing/2014/main" id="{AACDC4E1-8937-4AC6-8E9A-907D53C8C41C}"/>
              </a:ext>
            </a:extLst>
          </p:cNvPr>
          <p:cNvPicPr preferRelativeResize="0">
            <a:picLocks/>
          </p:cNvPicPr>
          <p:nvPr/>
        </p:nvPicPr>
        <p:blipFill rotWithShape="1">
          <a:blip r:embed="rId3">
            <a:alphaModFix/>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a:stretch/>
        </p:blipFill>
        <p:spPr>
          <a:xfrm>
            <a:off x="1652656" y="3179814"/>
            <a:ext cx="8770521" cy="3420201"/>
          </a:xfrm>
          <a:prstGeom prst="rect">
            <a:avLst/>
          </a:prstGeom>
          <a:noFill/>
          <a:ln>
            <a:noFill/>
          </a:ln>
        </p:spPr>
      </p:pic>
      <p:pic>
        <p:nvPicPr>
          <p:cNvPr id="9" name="Picture 2" descr="https://www.ceew.in/sites/all/themes/ceew/images/partners/ptnr-iea.png">
            <a:extLst>
              <a:ext uri="{FF2B5EF4-FFF2-40B4-BE49-F238E27FC236}">
                <a16:creationId xmlns:a16="http://schemas.microsoft.com/office/drawing/2014/main" id="{6A07F9CE-F2F4-4BC9-B36D-4842AB084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9011" y="-230889"/>
            <a:ext cx="1219231"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0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15</a:t>
            </a:fld>
            <a:r>
              <a:rPr lang="en-US"/>
              <a:t>|</a:t>
            </a:r>
            <a:endParaRPr lang="en-US" dirty="0"/>
          </a:p>
        </p:txBody>
      </p:sp>
      <p:sp>
        <p:nvSpPr>
          <p:cNvPr id="3" name="Title 2"/>
          <p:cNvSpPr>
            <a:spLocks noGrp="1"/>
          </p:cNvSpPr>
          <p:nvPr>
            <p:ph type="title"/>
          </p:nvPr>
        </p:nvSpPr>
        <p:spPr/>
        <p:txBody>
          <a:bodyPr/>
          <a:lstStyle/>
          <a:p>
            <a:r>
              <a:rPr lang="en-US" dirty="0"/>
              <a:t>Gender diversity varies across the value chain and hierarchies</a:t>
            </a:r>
            <a:endParaRPr lang="en-IN" dirty="0"/>
          </a:p>
        </p:txBody>
      </p:sp>
      <p:sp>
        <p:nvSpPr>
          <p:cNvPr id="5" name="Text Placeholder 4"/>
          <p:cNvSpPr>
            <a:spLocks noGrp="1"/>
          </p:cNvSpPr>
          <p:nvPr>
            <p:ph type="body" sz="quarter" idx="10"/>
          </p:nvPr>
        </p:nvSpPr>
        <p:spPr>
          <a:xfrm>
            <a:off x="2019300" y="6466997"/>
            <a:ext cx="8205973" cy="377716"/>
          </a:xfrm>
        </p:spPr>
        <p:txBody>
          <a:bodyPr/>
          <a:lstStyle/>
          <a:p>
            <a:pPr lvl="0"/>
            <a:r>
              <a:rPr lang="en-US" dirty="0"/>
              <a:t>.</a:t>
            </a:r>
          </a:p>
        </p:txBody>
      </p:sp>
      <p:sp>
        <p:nvSpPr>
          <p:cNvPr id="11" name="Google Shape;71;p8"/>
          <p:cNvSpPr/>
          <p:nvPr/>
        </p:nvSpPr>
        <p:spPr>
          <a:xfrm>
            <a:off x="1769382" y="792581"/>
            <a:ext cx="7305499"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Share of female employees in India’s rooftop solar sector by segment</a:t>
            </a:r>
            <a:endParaRPr sz="1400" b="1" dirty="0">
              <a:solidFill>
                <a:schemeClr val="dk1"/>
              </a:solidFill>
              <a:latin typeface="Calibri"/>
              <a:ea typeface="Calibri"/>
              <a:cs typeface="Calibri"/>
              <a:sym typeface="Calibri"/>
            </a:endParaRPr>
          </a:p>
        </p:txBody>
      </p:sp>
      <p:sp>
        <p:nvSpPr>
          <p:cNvPr id="12" name="Google Shape;72;p8"/>
          <p:cNvSpPr/>
          <p:nvPr/>
        </p:nvSpPr>
        <p:spPr>
          <a:xfrm>
            <a:off x="2229648" y="3629789"/>
            <a:ext cx="6703255"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Share of female employees in India’s rooftop solar sector by position</a:t>
            </a:r>
            <a:endParaRPr sz="1400" b="1" dirty="0">
              <a:solidFill>
                <a:schemeClr val="dk1"/>
              </a:solidFill>
              <a:latin typeface="Calibri"/>
              <a:ea typeface="Calibri"/>
              <a:cs typeface="Calibri"/>
              <a:sym typeface="Calibri"/>
            </a:endParaRPr>
          </a:p>
        </p:txBody>
      </p:sp>
      <p:pic>
        <p:nvPicPr>
          <p:cNvPr id="13" name="Google Shape;69;p8">
            <a:extLst>
              <a:ext uri="{FF2B5EF4-FFF2-40B4-BE49-F238E27FC236}">
                <a16:creationId xmlns:a16="http://schemas.microsoft.com/office/drawing/2014/main" id="{D75C98E6-2BFC-4E33-8CCF-697A79B4D466}"/>
              </a:ext>
            </a:extLst>
          </p:cNvPr>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a:stretch/>
        </p:blipFill>
        <p:spPr>
          <a:xfrm>
            <a:off x="2229648" y="1149398"/>
            <a:ext cx="6914352" cy="2507469"/>
          </a:xfrm>
          <a:prstGeom prst="rect">
            <a:avLst/>
          </a:prstGeom>
          <a:noFill/>
          <a:ln>
            <a:noFill/>
          </a:ln>
        </p:spPr>
      </p:pic>
      <p:pic>
        <p:nvPicPr>
          <p:cNvPr id="14" name="Google Shape;70;p8">
            <a:extLst>
              <a:ext uri="{FF2B5EF4-FFF2-40B4-BE49-F238E27FC236}">
                <a16:creationId xmlns:a16="http://schemas.microsoft.com/office/drawing/2014/main" id="{97FA6C38-A594-4CCD-9E5E-D647DDCEC878}"/>
              </a:ext>
            </a:extLst>
          </p:cNvPr>
          <p:cNvPicPr preferRelativeResize="0"/>
          <p:nvPr/>
        </p:nvPicPr>
        <p:blipFill rotWithShape="1">
          <a:blip r:embed="rId5">
            <a:alphaModFix/>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rcRect/>
          <a:stretch/>
        </p:blipFill>
        <p:spPr>
          <a:xfrm>
            <a:off x="2132205" y="3937566"/>
            <a:ext cx="7138403" cy="2641447"/>
          </a:xfrm>
          <a:prstGeom prst="rect">
            <a:avLst/>
          </a:prstGeom>
          <a:noFill/>
          <a:ln>
            <a:noFill/>
          </a:ln>
        </p:spPr>
      </p:pic>
      <p:pic>
        <p:nvPicPr>
          <p:cNvPr id="9" name="Picture 2" descr="https://www.ceew.in/sites/all/themes/ceew/images/partners/ptnr-iea.png">
            <a:extLst>
              <a:ext uri="{FF2B5EF4-FFF2-40B4-BE49-F238E27FC236}">
                <a16:creationId xmlns:a16="http://schemas.microsoft.com/office/drawing/2014/main" id="{109774C8-258C-4568-964B-070C4602C5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9011" y="-230889"/>
            <a:ext cx="1219231"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16</a:t>
            </a:fld>
            <a:r>
              <a:rPr lang="en-US"/>
              <a:t>|</a:t>
            </a:r>
            <a:endParaRPr lang="en-US" dirty="0"/>
          </a:p>
        </p:txBody>
      </p:sp>
      <p:sp>
        <p:nvSpPr>
          <p:cNvPr id="3" name="Title 2"/>
          <p:cNvSpPr>
            <a:spLocks noGrp="1"/>
          </p:cNvSpPr>
          <p:nvPr>
            <p:ph type="title"/>
          </p:nvPr>
        </p:nvSpPr>
        <p:spPr>
          <a:xfrm>
            <a:off x="395707" y="112090"/>
            <a:ext cx="11284423" cy="793914"/>
          </a:xfrm>
        </p:spPr>
        <p:txBody>
          <a:bodyPr/>
          <a:lstStyle/>
          <a:p>
            <a:r>
              <a:rPr lang="en-US" dirty="0"/>
              <a:t>Existing barriers to and support for women’s participation in the sector</a:t>
            </a:r>
            <a:endParaRPr lang="en-IN" dirty="0"/>
          </a:p>
        </p:txBody>
      </p:sp>
      <p:sp>
        <p:nvSpPr>
          <p:cNvPr id="5" name="Text Placeholder 4"/>
          <p:cNvSpPr>
            <a:spLocks noGrp="1"/>
          </p:cNvSpPr>
          <p:nvPr>
            <p:ph type="body" sz="quarter" idx="10"/>
          </p:nvPr>
        </p:nvSpPr>
        <p:spPr/>
        <p:txBody>
          <a:bodyPr/>
          <a:lstStyle/>
          <a:p>
            <a:pPr lvl="0">
              <a:spcBef>
                <a:spcPts val="0"/>
              </a:spcBef>
              <a:buClr>
                <a:schemeClr val="dk1"/>
              </a:buClr>
              <a:buSzPts val="900"/>
            </a:pPr>
            <a:r>
              <a:rPr lang="en-US" dirty="0"/>
              <a:t>Source: Adapted from Gender at Work (2018), “Gender at work framework”.  </a:t>
            </a:r>
          </a:p>
          <a:p>
            <a:pPr lvl="0">
              <a:spcBef>
                <a:spcPts val="180"/>
              </a:spcBef>
              <a:buClr>
                <a:schemeClr val="dk1"/>
              </a:buClr>
              <a:buSzPts val="900"/>
            </a:pPr>
            <a:endParaRPr lang="en-US" dirty="0"/>
          </a:p>
        </p:txBody>
      </p:sp>
      <p:grpSp>
        <p:nvGrpSpPr>
          <p:cNvPr id="6" name="Google Shape;79;p9"/>
          <p:cNvGrpSpPr/>
          <p:nvPr/>
        </p:nvGrpSpPr>
        <p:grpSpPr>
          <a:xfrm>
            <a:off x="2705456" y="764832"/>
            <a:ext cx="5391409" cy="5504627"/>
            <a:chOff x="2596200" y="0"/>
            <a:chExt cx="5780398" cy="5780398"/>
          </a:xfrm>
        </p:grpSpPr>
        <p:sp>
          <p:nvSpPr>
            <p:cNvPr id="7" name="Google Shape;80;p9"/>
            <p:cNvSpPr/>
            <p:nvPr/>
          </p:nvSpPr>
          <p:spPr>
            <a:xfrm>
              <a:off x="2596200" y="0"/>
              <a:ext cx="5780398" cy="5780398"/>
            </a:xfrm>
            <a:prstGeom prst="diamond">
              <a:avLst/>
            </a:prstGeom>
            <a:solidFill>
              <a:srgbClr val="C9DE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p9"/>
            <p:cNvSpPr/>
            <p:nvPr/>
          </p:nvSpPr>
          <p:spPr>
            <a:xfrm>
              <a:off x="3074956" y="498009"/>
              <a:ext cx="2254355" cy="2254355"/>
            </a:xfrm>
            <a:prstGeom prst="roundRect">
              <a:avLst>
                <a:gd name="adj" fmla="val 16667"/>
              </a:avLst>
            </a:prstGeom>
            <a:solidFill>
              <a:schemeClr val="lt1"/>
            </a:solidFill>
            <a:ln w="25400" cap="flat" cmpd="sng">
              <a:solidFill>
                <a:srgbClr val="008E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p9"/>
            <p:cNvSpPr txBox="1"/>
            <p:nvPr/>
          </p:nvSpPr>
          <p:spPr>
            <a:xfrm>
              <a:off x="3185005" y="608058"/>
              <a:ext cx="2034257" cy="2034257"/>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alibri"/>
                <a:buNone/>
              </a:pPr>
              <a:endParaRPr lang="en-US" sz="1400" b="1" dirty="0">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400"/>
                <a:buFont typeface="Calibri"/>
                <a:buNone/>
              </a:pPr>
              <a:r>
                <a:rPr lang="en-US" sz="1400" b="1" dirty="0">
                  <a:solidFill>
                    <a:srgbClr val="777877"/>
                  </a:solidFill>
                  <a:latin typeface="Calibri"/>
                  <a:ea typeface="Calibri"/>
                  <a:cs typeface="Calibri"/>
                  <a:sym typeface="Calibri"/>
                </a:rPr>
                <a:t>Individual consciousness</a:t>
              </a:r>
              <a:endParaRPr sz="1400" b="1" dirty="0">
                <a:solidFill>
                  <a:srgbClr val="777877"/>
                </a:solidFill>
                <a:latin typeface="Calibri"/>
                <a:ea typeface="Calibri"/>
                <a:cs typeface="Calibri"/>
                <a:sym typeface="Calibri"/>
              </a:endParaRPr>
            </a:p>
            <a:p>
              <a:pPr marL="114300" marR="0" lvl="1" indent="-114300" algn="l" rtl="0">
                <a:lnSpc>
                  <a:spcPct val="90000"/>
                </a:lnSpc>
                <a:spcBef>
                  <a:spcPts val="490"/>
                </a:spcBef>
                <a:spcAft>
                  <a:spcPts val="0"/>
                </a:spcAft>
                <a:buClr>
                  <a:srgbClr val="F0AB00"/>
                </a:buClr>
                <a:buSzPts val="1400"/>
                <a:buFont typeface="Calibri"/>
                <a:buChar char="•"/>
              </a:pPr>
              <a:r>
                <a:rPr lang="en-US" sz="1400" b="0" i="0" u="none" strike="noStrike" cap="none" dirty="0">
                  <a:solidFill>
                    <a:srgbClr val="F0AB00"/>
                  </a:solidFill>
                  <a:latin typeface="Calibri"/>
                  <a:ea typeface="Calibri"/>
                  <a:cs typeface="Calibri"/>
                  <a:sym typeface="Calibri"/>
                </a:rPr>
                <a:t>Lack of ability to understand the gendered bias</a:t>
              </a:r>
              <a:endParaRPr sz="1400" b="0" i="0" u="none" strike="noStrike" cap="none" dirty="0">
                <a:solidFill>
                  <a:srgbClr val="F0AB00"/>
                </a:solidFill>
                <a:latin typeface="Calibri"/>
                <a:ea typeface="Calibri"/>
                <a:cs typeface="Calibri"/>
                <a:sym typeface="Calibri"/>
              </a:endParaRPr>
            </a:p>
            <a:p>
              <a:pPr marL="114300" marR="0" lvl="1" indent="-114300" algn="l" rtl="0">
                <a:lnSpc>
                  <a:spcPct val="90000"/>
                </a:lnSpc>
                <a:spcBef>
                  <a:spcPts val="210"/>
                </a:spcBef>
                <a:spcAft>
                  <a:spcPts val="0"/>
                </a:spcAft>
                <a:buClr>
                  <a:schemeClr val="accent1"/>
                </a:buClr>
                <a:buSzPts val="1400"/>
                <a:buFont typeface="Calibri"/>
                <a:buChar char="•"/>
              </a:pPr>
              <a:r>
                <a:rPr lang="en-US" sz="1400" b="0" i="0" u="none" strike="noStrike" cap="none" dirty="0">
                  <a:solidFill>
                    <a:schemeClr val="accent1"/>
                  </a:solidFill>
                  <a:latin typeface="Calibri"/>
                  <a:ea typeface="Calibri"/>
                  <a:cs typeface="Calibri"/>
                  <a:sym typeface="Calibri"/>
                </a:rPr>
                <a:t>Sensitisation sessions and cultural diversity</a:t>
              </a:r>
              <a:endParaRPr sz="1400" b="0" i="0" u="none" strike="noStrike" cap="none" dirty="0">
                <a:solidFill>
                  <a:srgbClr val="F0AB00"/>
                </a:solidFill>
                <a:latin typeface="Calibri"/>
                <a:ea typeface="Calibri"/>
                <a:cs typeface="Calibri"/>
                <a:sym typeface="Calibri"/>
              </a:endParaRPr>
            </a:p>
          </p:txBody>
        </p:sp>
        <p:sp>
          <p:nvSpPr>
            <p:cNvPr id="10" name="Google Shape;83;p9"/>
            <p:cNvSpPr/>
            <p:nvPr/>
          </p:nvSpPr>
          <p:spPr>
            <a:xfrm>
              <a:off x="5542671" y="482769"/>
              <a:ext cx="2254355" cy="2254355"/>
            </a:xfrm>
            <a:prstGeom prst="roundRect">
              <a:avLst>
                <a:gd name="adj" fmla="val 16667"/>
              </a:avLst>
            </a:prstGeom>
            <a:solidFill>
              <a:schemeClr val="lt1"/>
            </a:solidFill>
            <a:ln w="25400" cap="flat" cmpd="sng">
              <a:solidFill>
                <a:srgbClr val="008E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p9"/>
            <p:cNvSpPr txBox="1"/>
            <p:nvPr/>
          </p:nvSpPr>
          <p:spPr>
            <a:xfrm>
              <a:off x="5652720" y="592818"/>
              <a:ext cx="2034257" cy="2034257"/>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alibri"/>
                <a:buNone/>
              </a:pPr>
              <a:endParaRPr lang="en-US" sz="1400" b="1" dirty="0">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400"/>
                <a:buFont typeface="Calibri"/>
                <a:buNone/>
              </a:pPr>
              <a:r>
                <a:rPr lang="en-US" sz="1400" b="1" dirty="0">
                  <a:solidFill>
                    <a:srgbClr val="777877"/>
                  </a:solidFill>
                  <a:latin typeface="Calibri"/>
                  <a:ea typeface="Calibri"/>
                  <a:cs typeface="Calibri"/>
                  <a:sym typeface="Calibri"/>
                </a:rPr>
                <a:t>Access to opportunities </a:t>
              </a:r>
              <a:endParaRPr sz="1400" b="1" dirty="0">
                <a:solidFill>
                  <a:srgbClr val="777877"/>
                </a:solidFill>
                <a:latin typeface="Calibri"/>
                <a:ea typeface="Calibri"/>
                <a:cs typeface="Calibri"/>
                <a:sym typeface="Calibri"/>
              </a:endParaRPr>
            </a:p>
            <a:p>
              <a:pPr marL="114300" marR="0" lvl="1" indent="-114300" algn="l" rtl="0">
                <a:lnSpc>
                  <a:spcPct val="90000"/>
                </a:lnSpc>
                <a:spcBef>
                  <a:spcPts val="490"/>
                </a:spcBef>
                <a:spcAft>
                  <a:spcPts val="0"/>
                </a:spcAft>
                <a:buClr>
                  <a:srgbClr val="F0AB00"/>
                </a:buClr>
                <a:buSzPts val="1400"/>
                <a:buFont typeface="Calibri"/>
                <a:buChar char="•"/>
              </a:pPr>
              <a:r>
                <a:rPr lang="en-US" sz="1400" b="0" i="0" u="none" strike="noStrike" cap="none" dirty="0">
                  <a:solidFill>
                    <a:srgbClr val="F0AB00"/>
                  </a:solidFill>
                  <a:latin typeface="Calibri"/>
                  <a:ea typeface="Calibri"/>
                  <a:cs typeface="Calibri"/>
                  <a:sym typeface="Calibri"/>
                </a:rPr>
                <a:t>Adverse perception of safety and security at project sites</a:t>
              </a:r>
              <a:endParaRPr dirty="0"/>
            </a:p>
            <a:p>
              <a:pPr marL="114300" marR="0" lvl="1" indent="-114300" algn="l" rtl="0">
                <a:lnSpc>
                  <a:spcPct val="90000"/>
                </a:lnSpc>
                <a:spcBef>
                  <a:spcPts val="210"/>
                </a:spcBef>
                <a:spcAft>
                  <a:spcPts val="0"/>
                </a:spcAft>
                <a:buClr>
                  <a:schemeClr val="accent1"/>
                </a:buClr>
                <a:buSzPts val="1400"/>
                <a:buFont typeface="Calibri"/>
                <a:buChar char="•"/>
              </a:pPr>
              <a:r>
                <a:rPr lang="en-US" sz="1400" b="0" i="0" u="none" strike="noStrike" cap="none" dirty="0">
                  <a:solidFill>
                    <a:schemeClr val="accent1"/>
                  </a:solidFill>
                  <a:latin typeface="Calibri"/>
                  <a:ea typeface="Calibri"/>
                  <a:cs typeface="Calibri"/>
                  <a:sym typeface="Calibri"/>
                </a:rPr>
                <a:t>Organisational support and mentorship</a:t>
              </a:r>
              <a:endParaRPr sz="1400" b="0" i="0" u="none" strike="noStrike" cap="none" dirty="0">
                <a:solidFill>
                  <a:schemeClr val="accent1"/>
                </a:solidFill>
                <a:latin typeface="Calibri"/>
                <a:ea typeface="Calibri"/>
                <a:cs typeface="Calibri"/>
                <a:sym typeface="Calibri"/>
              </a:endParaRPr>
            </a:p>
          </p:txBody>
        </p:sp>
        <p:sp>
          <p:nvSpPr>
            <p:cNvPr id="12" name="Google Shape;85;p9"/>
            <p:cNvSpPr/>
            <p:nvPr/>
          </p:nvSpPr>
          <p:spPr>
            <a:xfrm>
              <a:off x="3064722" y="3040500"/>
              <a:ext cx="2254355" cy="2254355"/>
            </a:xfrm>
            <a:prstGeom prst="roundRect">
              <a:avLst>
                <a:gd name="adj" fmla="val 16667"/>
              </a:avLst>
            </a:prstGeom>
            <a:solidFill>
              <a:schemeClr val="lt1"/>
            </a:solidFill>
            <a:ln w="25400" cap="flat" cmpd="sng">
              <a:solidFill>
                <a:srgbClr val="008E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p9"/>
            <p:cNvSpPr txBox="1"/>
            <p:nvPr/>
          </p:nvSpPr>
          <p:spPr>
            <a:xfrm>
              <a:off x="3174771" y="3150549"/>
              <a:ext cx="2034257" cy="2034257"/>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lt1"/>
                </a:buClr>
                <a:buSzPts val="1400"/>
                <a:buFont typeface="Calibri"/>
                <a:buNone/>
              </a:pPr>
              <a:endParaRPr lang="en-US" sz="1400" b="1" dirty="0">
                <a:solidFill>
                  <a:srgbClr val="777877"/>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400"/>
                <a:buFont typeface="Calibri"/>
                <a:buNone/>
              </a:pPr>
              <a:r>
                <a:rPr lang="en-US" sz="1400" b="1" dirty="0">
                  <a:solidFill>
                    <a:srgbClr val="777877"/>
                  </a:solidFill>
                  <a:latin typeface="Calibri"/>
                  <a:ea typeface="Calibri"/>
                  <a:cs typeface="Calibri"/>
                  <a:sym typeface="Calibri"/>
                </a:rPr>
                <a:t>Norms and practices </a:t>
              </a:r>
              <a:endParaRPr sz="1400" b="1" dirty="0">
                <a:solidFill>
                  <a:srgbClr val="777877"/>
                </a:solidFill>
                <a:latin typeface="Calibri"/>
                <a:ea typeface="Calibri"/>
                <a:cs typeface="Calibri"/>
                <a:sym typeface="Calibri"/>
              </a:endParaRPr>
            </a:p>
            <a:p>
              <a:pPr marL="114300" marR="0" lvl="1" indent="-114300" algn="l" rtl="0">
                <a:lnSpc>
                  <a:spcPct val="90000"/>
                </a:lnSpc>
                <a:spcBef>
                  <a:spcPts val="490"/>
                </a:spcBef>
                <a:spcAft>
                  <a:spcPts val="0"/>
                </a:spcAft>
                <a:buClr>
                  <a:srgbClr val="F0AB00"/>
                </a:buClr>
                <a:buSzPts val="1400"/>
                <a:buFont typeface="Calibri"/>
                <a:buChar char="•"/>
              </a:pPr>
              <a:r>
                <a:rPr lang="en-US" sz="1400" b="0" i="0" u="none" strike="noStrike" cap="none" dirty="0">
                  <a:solidFill>
                    <a:srgbClr val="F0AB00"/>
                  </a:solidFill>
                  <a:latin typeface="Calibri"/>
                  <a:ea typeface="Calibri"/>
                  <a:cs typeface="Calibri"/>
                  <a:sym typeface="Calibri"/>
                </a:rPr>
                <a:t>Masculine work culture</a:t>
              </a:r>
              <a:endParaRPr sz="1400" b="0" i="0" u="none" strike="noStrike" cap="none" dirty="0">
                <a:solidFill>
                  <a:srgbClr val="F0AB00"/>
                </a:solidFill>
                <a:latin typeface="Calibri"/>
                <a:ea typeface="Calibri"/>
                <a:cs typeface="Calibri"/>
                <a:sym typeface="Calibri"/>
              </a:endParaRPr>
            </a:p>
            <a:p>
              <a:pPr marL="114300" marR="0" lvl="1" indent="-114300" algn="l" rtl="0">
                <a:lnSpc>
                  <a:spcPct val="90000"/>
                </a:lnSpc>
                <a:spcBef>
                  <a:spcPts val="210"/>
                </a:spcBef>
                <a:spcAft>
                  <a:spcPts val="0"/>
                </a:spcAft>
                <a:buClr>
                  <a:srgbClr val="F0AB00"/>
                </a:buClr>
                <a:buSzPts val="1400"/>
                <a:buFont typeface="Calibri"/>
                <a:buChar char="•"/>
              </a:pPr>
              <a:r>
                <a:rPr lang="en-US" sz="1400" b="0" i="0" u="none" strike="noStrike" cap="none" dirty="0">
                  <a:solidFill>
                    <a:srgbClr val="F0AB00"/>
                  </a:solidFill>
                  <a:latin typeface="Calibri"/>
                  <a:ea typeface="Calibri"/>
                  <a:cs typeface="Calibri"/>
                  <a:sym typeface="Calibri"/>
                </a:rPr>
                <a:t>Lack of long-term HR strategies</a:t>
              </a:r>
              <a:endParaRPr sz="1400" b="0" i="0" u="none" strike="noStrike" cap="none" dirty="0">
                <a:solidFill>
                  <a:srgbClr val="F0AB00"/>
                </a:solidFill>
                <a:latin typeface="Calibri"/>
                <a:ea typeface="Calibri"/>
                <a:cs typeface="Calibri"/>
                <a:sym typeface="Calibri"/>
              </a:endParaRPr>
            </a:p>
            <a:p>
              <a:pPr marL="114300" marR="0" lvl="1" indent="-114300" algn="l" rtl="0">
                <a:lnSpc>
                  <a:spcPct val="90000"/>
                </a:lnSpc>
                <a:spcBef>
                  <a:spcPts val="210"/>
                </a:spcBef>
                <a:spcAft>
                  <a:spcPts val="0"/>
                </a:spcAft>
                <a:buClr>
                  <a:schemeClr val="accent1"/>
                </a:buClr>
                <a:buSzPts val="1400"/>
                <a:buFont typeface="Calibri"/>
                <a:buChar char="•"/>
              </a:pPr>
              <a:r>
                <a:rPr lang="en-US" sz="1400" b="0" i="0" u="none" strike="noStrike" cap="none" dirty="0">
                  <a:solidFill>
                    <a:schemeClr val="accent1"/>
                  </a:solidFill>
                  <a:latin typeface="Calibri"/>
                  <a:ea typeface="Calibri"/>
                  <a:cs typeface="Calibri"/>
                  <a:sym typeface="Calibri"/>
                </a:rPr>
                <a:t>Flexible work arrangements</a:t>
              </a:r>
              <a:endParaRPr sz="1400" b="0" i="0" u="none" strike="noStrike" cap="none" dirty="0">
                <a:solidFill>
                  <a:schemeClr val="accent1"/>
                </a:solidFill>
                <a:latin typeface="Calibri"/>
                <a:ea typeface="Calibri"/>
                <a:cs typeface="Calibri"/>
                <a:sym typeface="Calibri"/>
              </a:endParaRPr>
            </a:p>
          </p:txBody>
        </p:sp>
        <p:sp>
          <p:nvSpPr>
            <p:cNvPr id="14" name="Google Shape;87;p9"/>
            <p:cNvSpPr/>
            <p:nvPr/>
          </p:nvSpPr>
          <p:spPr>
            <a:xfrm>
              <a:off x="5570805" y="3025260"/>
              <a:ext cx="2254355" cy="2244886"/>
            </a:xfrm>
            <a:prstGeom prst="roundRect">
              <a:avLst>
                <a:gd name="adj" fmla="val 16667"/>
              </a:avLst>
            </a:prstGeom>
            <a:solidFill>
              <a:schemeClr val="lt1"/>
            </a:solidFill>
            <a:ln w="25400" cap="flat" cmpd="sng">
              <a:solidFill>
                <a:srgbClr val="008E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9"/>
            <p:cNvSpPr txBox="1"/>
            <p:nvPr/>
          </p:nvSpPr>
          <p:spPr>
            <a:xfrm>
              <a:off x="5680391" y="3134846"/>
              <a:ext cx="2035183" cy="2025714"/>
            </a:xfrm>
            <a:prstGeom prst="rect">
              <a:avLst/>
            </a:prstGeom>
            <a:noFill/>
            <a:ln>
              <a:noFill/>
            </a:ln>
          </p:spPr>
          <p:txBody>
            <a:bodyPr spcFirstLastPara="1" wrap="square" lIns="49525" tIns="49525" rIns="49525" bIns="49525" anchor="t"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b="1" dirty="0">
                  <a:solidFill>
                    <a:srgbClr val="777877"/>
                  </a:solidFill>
                  <a:latin typeface="Calibri"/>
                  <a:ea typeface="Calibri"/>
                  <a:cs typeface="Calibri"/>
                  <a:sym typeface="Calibri"/>
                </a:rPr>
                <a:t>Formal policies and procedures </a:t>
              </a:r>
              <a:endParaRPr dirty="0">
                <a:solidFill>
                  <a:srgbClr val="777877"/>
                </a:solidFill>
              </a:endParaRPr>
            </a:p>
            <a:p>
              <a:pPr marL="114300" marR="0" lvl="1" indent="-114300" algn="l" rtl="0">
                <a:lnSpc>
                  <a:spcPct val="90000"/>
                </a:lnSpc>
                <a:spcBef>
                  <a:spcPts val="455"/>
                </a:spcBef>
                <a:spcAft>
                  <a:spcPts val="0"/>
                </a:spcAft>
                <a:buClr>
                  <a:srgbClr val="F0AB00"/>
                </a:buClr>
                <a:buSzPts val="1300"/>
                <a:buFont typeface="Calibri"/>
                <a:buChar char="•"/>
              </a:pPr>
              <a:r>
                <a:rPr lang="en-US" sz="1300" b="0" i="0" u="none" strike="noStrike" cap="none" dirty="0">
                  <a:solidFill>
                    <a:srgbClr val="F0AB00"/>
                  </a:solidFill>
                  <a:latin typeface="Calibri"/>
                  <a:ea typeface="Calibri"/>
                  <a:cs typeface="Calibri"/>
                  <a:sym typeface="Calibri"/>
                </a:rPr>
                <a:t>No policies on equal pay</a:t>
              </a:r>
              <a:endParaRPr sz="1300" b="0" i="0" u="none" strike="noStrike" cap="none" dirty="0">
                <a:solidFill>
                  <a:srgbClr val="F0AB00"/>
                </a:solidFill>
                <a:latin typeface="Calibri"/>
                <a:ea typeface="Calibri"/>
                <a:cs typeface="Calibri"/>
                <a:sym typeface="Calibri"/>
              </a:endParaRPr>
            </a:p>
            <a:p>
              <a:pPr marL="114300" marR="0" lvl="1" indent="-114300" algn="l" rtl="0">
                <a:lnSpc>
                  <a:spcPct val="90000"/>
                </a:lnSpc>
                <a:spcBef>
                  <a:spcPts val="195"/>
                </a:spcBef>
                <a:spcAft>
                  <a:spcPts val="0"/>
                </a:spcAft>
                <a:buClr>
                  <a:srgbClr val="F0AB00"/>
                </a:buClr>
                <a:buSzPts val="1300"/>
                <a:buFont typeface="Calibri"/>
                <a:buChar char="•"/>
              </a:pPr>
              <a:r>
                <a:rPr lang="en-US" sz="1300" b="0" i="0" u="none" strike="noStrike" cap="none" dirty="0">
                  <a:solidFill>
                    <a:srgbClr val="F0AB00"/>
                  </a:solidFill>
                  <a:latin typeface="Calibri"/>
                  <a:ea typeface="Calibri"/>
                  <a:cs typeface="Calibri"/>
                  <a:sym typeface="Calibri"/>
                </a:rPr>
                <a:t>Lack of child-care facilities</a:t>
              </a:r>
              <a:endParaRPr sz="1300" b="0" i="0" u="none" strike="noStrike" cap="none" dirty="0">
                <a:solidFill>
                  <a:srgbClr val="F0AB00"/>
                </a:solidFill>
                <a:latin typeface="Calibri"/>
                <a:ea typeface="Calibri"/>
                <a:cs typeface="Calibri"/>
                <a:sym typeface="Calibri"/>
              </a:endParaRPr>
            </a:p>
            <a:p>
              <a:pPr marL="114300" marR="0" lvl="1" indent="-114300" algn="l" rtl="0">
                <a:lnSpc>
                  <a:spcPct val="90000"/>
                </a:lnSpc>
                <a:spcBef>
                  <a:spcPts val="195"/>
                </a:spcBef>
                <a:spcAft>
                  <a:spcPts val="0"/>
                </a:spcAft>
                <a:buClr>
                  <a:schemeClr val="accent1"/>
                </a:buClr>
                <a:buSzPts val="1300"/>
                <a:buFont typeface="Calibri"/>
                <a:buChar char="•"/>
              </a:pPr>
              <a:r>
                <a:rPr lang="en-US" sz="1300" b="0" i="0" u="none" strike="noStrike" cap="none" dirty="0">
                  <a:solidFill>
                    <a:schemeClr val="accent1"/>
                  </a:solidFill>
                  <a:latin typeface="Calibri"/>
                  <a:ea typeface="Calibri"/>
                  <a:cs typeface="Calibri"/>
                  <a:sym typeface="Calibri"/>
                </a:rPr>
                <a:t>6 months maternity leave and prevention of sexual harassment</a:t>
              </a:r>
              <a:endParaRPr sz="1300" b="0" i="0" u="none" strike="noStrike" cap="none" dirty="0">
                <a:solidFill>
                  <a:schemeClr val="accent1"/>
                </a:solidFill>
                <a:latin typeface="Calibri"/>
                <a:ea typeface="Calibri"/>
                <a:cs typeface="Calibri"/>
                <a:sym typeface="Calibri"/>
              </a:endParaRPr>
            </a:p>
            <a:p>
              <a:pPr marL="114300" marR="0" lvl="1" indent="-114300" algn="l" rtl="0">
                <a:lnSpc>
                  <a:spcPct val="90000"/>
                </a:lnSpc>
                <a:spcBef>
                  <a:spcPts val="195"/>
                </a:spcBef>
                <a:spcAft>
                  <a:spcPts val="0"/>
                </a:spcAft>
                <a:buClr>
                  <a:schemeClr val="accent1"/>
                </a:buClr>
                <a:buSzPts val="1300"/>
                <a:buFont typeface="Calibri"/>
                <a:buChar char="•"/>
              </a:pPr>
              <a:r>
                <a:rPr lang="en-US" sz="1300" b="0" i="0" u="none" strike="noStrike" cap="none" dirty="0">
                  <a:solidFill>
                    <a:schemeClr val="accent1"/>
                  </a:solidFill>
                  <a:latin typeface="Calibri"/>
                  <a:ea typeface="Calibri"/>
                  <a:cs typeface="Calibri"/>
                  <a:sym typeface="Calibri"/>
                </a:rPr>
                <a:t>Investor mandates on gender goals</a:t>
              </a:r>
              <a:endParaRPr sz="1300" b="0" i="0" u="none" strike="noStrike" cap="none" dirty="0">
                <a:solidFill>
                  <a:schemeClr val="accent1"/>
                </a:solidFill>
                <a:latin typeface="Calibri"/>
                <a:ea typeface="Calibri"/>
                <a:cs typeface="Calibri"/>
                <a:sym typeface="Calibri"/>
              </a:endParaRPr>
            </a:p>
          </p:txBody>
        </p:sp>
      </p:grpSp>
      <p:sp>
        <p:nvSpPr>
          <p:cNvPr id="16" name="Google Shape;91;p9"/>
          <p:cNvSpPr txBox="1"/>
          <p:nvPr/>
        </p:nvSpPr>
        <p:spPr>
          <a:xfrm>
            <a:off x="1811908" y="3349593"/>
            <a:ext cx="110727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bg1">
                    <a:lumMod val="50000"/>
                  </a:schemeClr>
                </a:solidFill>
                <a:latin typeface="Calibri"/>
                <a:ea typeface="Calibri"/>
                <a:cs typeface="Calibri"/>
                <a:sym typeface="Calibri"/>
              </a:rPr>
              <a:t>Informal</a:t>
            </a:r>
            <a:endParaRPr sz="1600" b="1" dirty="0">
              <a:solidFill>
                <a:schemeClr val="bg1">
                  <a:lumMod val="50000"/>
                </a:schemeClr>
              </a:solidFill>
              <a:latin typeface="Calibri"/>
              <a:ea typeface="Calibri"/>
              <a:cs typeface="Calibri"/>
              <a:sym typeface="Calibri"/>
            </a:endParaRPr>
          </a:p>
        </p:txBody>
      </p:sp>
      <p:sp>
        <p:nvSpPr>
          <p:cNvPr id="17" name="Google Shape;92;p9"/>
          <p:cNvSpPr txBox="1"/>
          <p:nvPr/>
        </p:nvSpPr>
        <p:spPr>
          <a:xfrm>
            <a:off x="8071457" y="3346023"/>
            <a:ext cx="110727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bg1">
                    <a:lumMod val="50000"/>
                  </a:schemeClr>
                </a:solidFill>
                <a:latin typeface="Calibri"/>
                <a:ea typeface="Calibri"/>
                <a:cs typeface="Calibri"/>
                <a:sym typeface="Calibri"/>
              </a:rPr>
              <a:t>Formal</a:t>
            </a:r>
            <a:endParaRPr sz="1600" b="1" dirty="0">
              <a:solidFill>
                <a:schemeClr val="bg1">
                  <a:lumMod val="50000"/>
                </a:schemeClr>
              </a:solidFill>
              <a:latin typeface="Calibri"/>
              <a:ea typeface="Calibri"/>
              <a:cs typeface="Calibri"/>
              <a:sym typeface="Calibri"/>
            </a:endParaRPr>
          </a:p>
        </p:txBody>
      </p:sp>
      <p:sp>
        <p:nvSpPr>
          <p:cNvPr id="18" name="Google Shape;93;p9"/>
          <p:cNvSpPr txBox="1"/>
          <p:nvPr/>
        </p:nvSpPr>
        <p:spPr>
          <a:xfrm>
            <a:off x="4911502" y="494403"/>
            <a:ext cx="110727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bg1">
                    <a:lumMod val="50000"/>
                  </a:schemeClr>
                </a:solidFill>
                <a:latin typeface="Calibri"/>
                <a:ea typeface="Calibri"/>
                <a:cs typeface="Calibri"/>
                <a:sym typeface="Calibri"/>
              </a:rPr>
              <a:t>Individual</a:t>
            </a:r>
            <a:endParaRPr sz="1600" b="1" dirty="0">
              <a:solidFill>
                <a:schemeClr val="bg1">
                  <a:lumMod val="50000"/>
                </a:schemeClr>
              </a:solidFill>
              <a:latin typeface="Calibri"/>
              <a:ea typeface="Calibri"/>
              <a:cs typeface="Calibri"/>
              <a:sym typeface="Calibri"/>
            </a:endParaRPr>
          </a:p>
        </p:txBody>
      </p:sp>
      <p:sp>
        <p:nvSpPr>
          <p:cNvPr id="19" name="Google Shape;94;p9"/>
          <p:cNvSpPr txBox="1"/>
          <p:nvPr/>
        </p:nvSpPr>
        <p:spPr>
          <a:xfrm>
            <a:off x="4973745" y="6200147"/>
            <a:ext cx="110727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bg1">
                    <a:lumMod val="50000"/>
                  </a:schemeClr>
                </a:solidFill>
                <a:latin typeface="Calibri"/>
                <a:ea typeface="Calibri"/>
                <a:cs typeface="Calibri"/>
                <a:sym typeface="Calibri"/>
              </a:rPr>
              <a:t>Systemic</a:t>
            </a:r>
            <a:endParaRPr sz="1600" b="1" dirty="0">
              <a:solidFill>
                <a:schemeClr val="bg1">
                  <a:lumMod val="50000"/>
                </a:schemeClr>
              </a:solidFill>
              <a:latin typeface="Calibri"/>
              <a:ea typeface="Calibri"/>
              <a:cs typeface="Calibri"/>
              <a:sym typeface="Calibri"/>
            </a:endParaRPr>
          </a:p>
        </p:txBody>
      </p:sp>
      <p:sp>
        <p:nvSpPr>
          <p:cNvPr id="20" name="Google Shape;95;p9"/>
          <p:cNvSpPr txBox="1"/>
          <p:nvPr/>
        </p:nvSpPr>
        <p:spPr>
          <a:xfrm>
            <a:off x="8838373" y="5228699"/>
            <a:ext cx="1383269" cy="58477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0AB00"/>
              </a:buClr>
              <a:buSzPts val="1600"/>
              <a:buFont typeface="Calibri"/>
              <a:buChar char="-"/>
            </a:pPr>
            <a:r>
              <a:rPr lang="en-US" sz="1600" dirty="0">
                <a:solidFill>
                  <a:srgbClr val="F0AB00"/>
                </a:solidFill>
                <a:latin typeface="Calibri"/>
                <a:ea typeface="Calibri"/>
                <a:cs typeface="Calibri"/>
                <a:sym typeface="Calibri"/>
              </a:rPr>
              <a:t>Barriers</a:t>
            </a:r>
            <a:endParaRPr dirty="0"/>
          </a:p>
          <a:p>
            <a:pPr marL="285750" marR="0" lvl="0" indent="-285750" algn="l" rtl="0">
              <a:spcBef>
                <a:spcPts val="0"/>
              </a:spcBef>
              <a:spcAft>
                <a:spcPts val="0"/>
              </a:spcAft>
              <a:buClr>
                <a:schemeClr val="accent1"/>
              </a:buClr>
              <a:buSzPts val="1600"/>
              <a:buFont typeface="Calibri"/>
              <a:buChar char="-"/>
            </a:pPr>
            <a:r>
              <a:rPr lang="en-US" sz="1600" dirty="0">
                <a:solidFill>
                  <a:schemeClr val="accent1"/>
                </a:solidFill>
                <a:latin typeface="Calibri"/>
                <a:ea typeface="Calibri"/>
                <a:cs typeface="Calibri"/>
                <a:sym typeface="Calibri"/>
              </a:rPr>
              <a:t>Support</a:t>
            </a:r>
            <a:endParaRPr dirty="0"/>
          </a:p>
        </p:txBody>
      </p:sp>
      <p:pic>
        <p:nvPicPr>
          <p:cNvPr id="21" name="Picture 2" descr="https://www.ceew.in/sites/all/themes/ceew/images/partners/ptnr-iea.png">
            <a:extLst>
              <a:ext uri="{FF2B5EF4-FFF2-40B4-BE49-F238E27FC236}">
                <a16:creationId xmlns:a16="http://schemas.microsoft.com/office/drawing/2014/main" id="{F82E1F20-173A-4153-8CE7-C54230D81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011" y="-230889"/>
            <a:ext cx="1219231"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8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54FB0FA-1F4E-0144-8AFC-60E32D3AB949}" type="slidenum">
              <a:rPr lang="en-US" smtClean="0"/>
              <a:pPr/>
              <a:t>17</a:t>
            </a:fld>
            <a:r>
              <a:rPr lang="en-US"/>
              <a:t>|</a:t>
            </a:r>
            <a:endParaRPr lang="en-US" dirty="0"/>
          </a:p>
        </p:txBody>
      </p:sp>
      <p:sp>
        <p:nvSpPr>
          <p:cNvPr id="3" name="Title 2"/>
          <p:cNvSpPr>
            <a:spLocks noGrp="1"/>
          </p:cNvSpPr>
          <p:nvPr>
            <p:ph type="title"/>
          </p:nvPr>
        </p:nvSpPr>
        <p:spPr/>
        <p:txBody>
          <a:bodyPr/>
          <a:lstStyle/>
          <a:p>
            <a:r>
              <a:rPr lang="en-US" dirty="0"/>
              <a:t>The way forward – for enabling sectoral interventions</a:t>
            </a:r>
            <a:endParaRPr lang="en-IN" dirty="0"/>
          </a:p>
        </p:txBody>
      </p:sp>
      <p:sp>
        <p:nvSpPr>
          <p:cNvPr id="5" name="Text Placeholder 4"/>
          <p:cNvSpPr>
            <a:spLocks noGrp="1"/>
          </p:cNvSpPr>
          <p:nvPr>
            <p:ph type="body" sz="quarter" idx="10"/>
          </p:nvPr>
        </p:nvSpPr>
        <p:spPr/>
        <p:txBody>
          <a:bodyPr/>
          <a:lstStyle/>
          <a:p>
            <a:endParaRPr lang="en-IN"/>
          </a:p>
        </p:txBody>
      </p:sp>
      <p:grpSp>
        <p:nvGrpSpPr>
          <p:cNvPr id="6" name="Google Shape;103;p10"/>
          <p:cNvGrpSpPr/>
          <p:nvPr/>
        </p:nvGrpSpPr>
        <p:grpSpPr>
          <a:xfrm>
            <a:off x="1714282" y="1194820"/>
            <a:ext cx="8763435" cy="4738750"/>
            <a:chOff x="14" y="504998"/>
            <a:chExt cx="8462947" cy="4111507"/>
          </a:xfrm>
        </p:grpSpPr>
        <p:sp>
          <p:nvSpPr>
            <p:cNvPr id="7" name="Google Shape;104;p10"/>
            <p:cNvSpPr/>
            <p:nvPr/>
          </p:nvSpPr>
          <p:spPr>
            <a:xfrm>
              <a:off x="14" y="531496"/>
              <a:ext cx="2578558" cy="1031423"/>
            </a:xfrm>
            <a:prstGeom prst="rect">
              <a:avLst/>
            </a:prstGeom>
            <a:solidFill>
              <a:srgbClr val="A5A5A5"/>
            </a:solidFill>
            <a:ln w="25400" cap="flat" cmpd="sng">
              <a:solidFill>
                <a:srgbClr val="B9B9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p10"/>
            <p:cNvSpPr txBox="1"/>
            <p:nvPr/>
          </p:nvSpPr>
          <p:spPr>
            <a:xfrm>
              <a:off x="14" y="531496"/>
              <a:ext cx="2578558" cy="1031423"/>
            </a:xfrm>
            <a:prstGeom prst="rect">
              <a:avLst/>
            </a:prstGeom>
            <a:solidFill>
              <a:schemeClr val="accent1">
                <a:lumMod val="75000"/>
              </a:schemeClr>
            </a:solid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Companies</a:t>
              </a:r>
              <a:endParaRPr sz="2000" b="1" dirty="0">
                <a:solidFill>
                  <a:schemeClr val="lt1"/>
                </a:solidFill>
                <a:latin typeface="Calibri"/>
                <a:ea typeface="Calibri"/>
                <a:cs typeface="Calibri"/>
                <a:sym typeface="Calibri"/>
              </a:endParaRPr>
            </a:p>
          </p:txBody>
        </p:sp>
        <p:sp>
          <p:nvSpPr>
            <p:cNvPr id="9" name="Google Shape;106;p10"/>
            <p:cNvSpPr/>
            <p:nvPr/>
          </p:nvSpPr>
          <p:spPr>
            <a:xfrm>
              <a:off x="2644" y="1761705"/>
              <a:ext cx="2578558" cy="2854800"/>
            </a:xfrm>
            <a:prstGeom prst="rect">
              <a:avLst/>
            </a:prstGeom>
            <a:solidFill>
              <a:schemeClr val="accent5">
                <a:alpha val="89803"/>
              </a:schemeClr>
            </a:solidFill>
            <a:ln w="25400" cap="flat" cmpd="sng">
              <a:solidFill>
                <a:schemeClr val="accent5">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7;p10"/>
            <p:cNvSpPr txBox="1"/>
            <p:nvPr/>
          </p:nvSpPr>
          <p:spPr>
            <a:xfrm>
              <a:off x="2644" y="1761705"/>
              <a:ext cx="2578558" cy="2854800"/>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Adopt progressive and flexible work policies</a:t>
              </a:r>
              <a:endParaRPr sz="18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None/>
              </a:pPr>
              <a:endParaRPr lang="en-IN" sz="1800" dirty="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None/>
              </a:pPr>
              <a:endParaRPr sz="1800"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Employee sensitisation through trainings and conversations</a:t>
              </a:r>
              <a:endParaRPr sz="1800" b="0" i="0" u="none" strike="noStrike" cap="none" dirty="0">
                <a:solidFill>
                  <a:schemeClr val="dk1"/>
                </a:solidFill>
                <a:latin typeface="Calibri"/>
                <a:ea typeface="Calibri"/>
                <a:cs typeface="Calibri"/>
                <a:sym typeface="Calibri"/>
              </a:endParaRPr>
            </a:p>
          </p:txBody>
        </p:sp>
        <p:sp>
          <p:nvSpPr>
            <p:cNvPr id="11" name="Google Shape;108;p10"/>
            <p:cNvSpPr/>
            <p:nvPr/>
          </p:nvSpPr>
          <p:spPr>
            <a:xfrm>
              <a:off x="2942382" y="518242"/>
              <a:ext cx="2578558" cy="1031423"/>
            </a:xfrm>
            <a:prstGeom prst="rect">
              <a:avLst/>
            </a:prstGeom>
            <a:solidFill>
              <a:srgbClr val="B6D888"/>
            </a:solidFill>
            <a:ln w="25400" cap="flat" cmpd="sng">
              <a:solidFill>
                <a:srgbClr val="F6D4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p10"/>
            <p:cNvSpPr txBox="1"/>
            <p:nvPr/>
          </p:nvSpPr>
          <p:spPr>
            <a:xfrm>
              <a:off x="2942382" y="518242"/>
              <a:ext cx="2578558" cy="1031423"/>
            </a:xfrm>
            <a:prstGeom prst="rect">
              <a:avLst/>
            </a:prstGeom>
            <a:solidFill>
              <a:schemeClr val="accent1">
                <a:lumMod val="75000"/>
              </a:schemeClr>
            </a:solid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dirty="0">
                  <a:solidFill>
                    <a:schemeClr val="lt1"/>
                  </a:solidFill>
                  <a:latin typeface="Calibri"/>
                  <a:ea typeface="Calibri"/>
                  <a:cs typeface="Calibri"/>
                  <a:sym typeface="Calibri"/>
                </a:rPr>
                <a:t>Investors</a:t>
              </a:r>
              <a:endParaRPr dirty="0"/>
            </a:p>
          </p:txBody>
        </p:sp>
        <p:sp>
          <p:nvSpPr>
            <p:cNvPr id="13" name="Google Shape;110;p10"/>
            <p:cNvSpPr/>
            <p:nvPr/>
          </p:nvSpPr>
          <p:spPr>
            <a:xfrm>
              <a:off x="5884403" y="1760363"/>
              <a:ext cx="2578558" cy="2854800"/>
            </a:xfrm>
            <a:prstGeom prst="rect">
              <a:avLst/>
            </a:prstGeom>
            <a:solidFill>
              <a:schemeClr val="accent5">
                <a:alpha val="89803"/>
              </a:schemeClr>
            </a:solidFill>
            <a:ln w="25400" cap="flat" cmpd="sng">
              <a:solidFill>
                <a:schemeClr val="accent5">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1;p10"/>
            <p:cNvSpPr txBox="1"/>
            <p:nvPr/>
          </p:nvSpPr>
          <p:spPr>
            <a:xfrm>
              <a:off x="5884403" y="1760363"/>
              <a:ext cx="2578558" cy="2854800"/>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 Design gender inclusive policies</a:t>
              </a:r>
              <a:endParaRPr sz="1800" b="0" i="0" u="none" strike="noStrike" cap="none" dirty="0">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lang="en-IN"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Incentivise companies and investors to improve gender parity in their workforce</a:t>
              </a:r>
              <a:endParaRPr sz="1800" b="0" i="0" u="none" strike="noStrike" cap="none" dirty="0">
                <a:solidFill>
                  <a:schemeClr val="dk1"/>
                </a:solidFill>
                <a:latin typeface="Calibri"/>
                <a:ea typeface="Calibri"/>
                <a:cs typeface="Calibri"/>
                <a:sym typeface="Calibri"/>
              </a:endParaRPr>
            </a:p>
          </p:txBody>
        </p:sp>
        <p:sp>
          <p:nvSpPr>
            <p:cNvPr id="15" name="Google Shape;112;p10"/>
            <p:cNvSpPr/>
            <p:nvPr/>
          </p:nvSpPr>
          <p:spPr>
            <a:xfrm>
              <a:off x="5884403" y="504998"/>
              <a:ext cx="2578558" cy="1031423"/>
            </a:xfrm>
            <a:prstGeom prst="rect">
              <a:avLst/>
            </a:prstGeom>
            <a:solidFill>
              <a:srgbClr val="595A59"/>
            </a:solidFill>
            <a:ln w="25400" cap="flat" cmpd="sng">
              <a:solidFill>
                <a:srgbClr val="F6D4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p10"/>
            <p:cNvSpPr txBox="1"/>
            <p:nvPr/>
          </p:nvSpPr>
          <p:spPr>
            <a:xfrm>
              <a:off x="5884403" y="504998"/>
              <a:ext cx="2578558" cy="1031423"/>
            </a:xfrm>
            <a:prstGeom prst="rect">
              <a:avLst/>
            </a:prstGeom>
            <a:solidFill>
              <a:schemeClr val="accent1">
                <a:lumMod val="75000"/>
              </a:schemeClr>
            </a:solidFill>
            <a:ln>
              <a:solidFill>
                <a:schemeClr val="accent1"/>
              </a:solid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Policymakers</a:t>
              </a:r>
              <a:endParaRPr/>
            </a:p>
          </p:txBody>
        </p:sp>
        <p:sp>
          <p:nvSpPr>
            <p:cNvPr id="17" name="Google Shape;114;p10"/>
            <p:cNvSpPr/>
            <p:nvPr/>
          </p:nvSpPr>
          <p:spPr>
            <a:xfrm>
              <a:off x="2985933" y="1724907"/>
              <a:ext cx="2578558" cy="2854800"/>
            </a:xfrm>
            <a:prstGeom prst="rect">
              <a:avLst/>
            </a:prstGeom>
            <a:solidFill>
              <a:schemeClr val="accent5">
                <a:alpha val="89803"/>
              </a:schemeClr>
            </a:solidFill>
            <a:ln w="25400" cap="flat" cmpd="sng">
              <a:solidFill>
                <a:schemeClr val="accent5">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5;p10"/>
            <p:cNvSpPr txBox="1"/>
            <p:nvPr/>
          </p:nvSpPr>
          <p:spPr>
            <a:xfrm>
              <a:off x="2985933" y="1724907"/>
              <a:ext cx="2578558" cy="2854800"/>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Lending requirements to encourage gender audits</a:t>
              </a:r>
            </a:p>
            <a:p>
              <a:pPr marL="171450" marR="0" lvl="1" indent="-171450" algn="l" rtl="0">
                <a:lnSpc>
                  <a:spcPct val="90000"/>
                </a:lnSpc>
                <a:spcBef>
                  <a:spcPts val="0"/>
                </a:spcBef>
                <a:spcAft>
                  <a:spcPts val="0"/>
                </a:spcAft>
                <a:buClr>
                  <a:schemeClr val="dk1"/>
                </a:buClr>
                <a:buSzPts val="1800"/>
                <a:buFont typeface="Calibri"/>
                <a:buChar char="•"/>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Encourage companies to set internal goals on gender diversity across hierarchies</a:t>
              </a:r>
              <a:endParaRPr sz="1800" b="0" i="0" u="none" strike="noStrike" cap="none" dirty="0">
                <a:solidFill>
                  <a:schemeClr val="dk1"/>
                </a:solidFill>
                <a:latin typeface="Calibri"/>
                <a:ea typeface="Calibri"/>
                <a:cs typeface="Calibri"/>
                <a:sym typeface="Calibri"/>
              </a:endParaRPr>
            </a:p>
          </p:txBody>
        </p:sp>
      </p:grpSp>
      <p:pic>
        <p:nvPicPr>
          <p:cNvPr id="19" name="Picture 2" descr="https://www.ceew.in/sites/all/themes/ceew/images/partners/ptnr-iea.png">
            <a:extLst>
              <a:ext uri="{FF2B5EF4-FFF2-40B4-BE49-F238E27FC236}">
                <a16:creationId xmlns:a16="http://schemas.microsoft.com/office/drawing/2014/main" id="{6B34AC90-8E14-46C0-A320-4CF987C23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011" y="-230889"/>
            <a:ext cx="1219231"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8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35B24-0976-4E88-A98E-CBEA7334ADC1}"/>
              </a:ext>
            </a:extLst>
          </p:cNvPr>
          <p:cNvSpPr>
            <a:spLocks noGrp="1"/>
          </p:cNvSpPr>
          <p:nvPr>
            <p:ph type="sldNum" sz="quarter" idx="4"/>
          </p:nvPr>
        </p:nvSpPr>
        <p:spPr/>
        <p:txBody>
          <a:bodyPr/>
          <a:lstStyle/>
          <a:p>
            <a:fld id="{454FB0FA-1F4E-0144-8AFC-60E32D3AB949}" type="slidenum">
              <a:rPr lang="en-US" smtClean="0"/>
              <a:pPr/>
              <a:t>18</a:t>
            </a:fld>
            <a:r>
              <a:rPr lang="en-US"/>
              <a:t>|</a:t>
            </a:r>
            <a:endParaRPr lang="en-US" dirty="0"/>
          </a:p>
        </p:txBody>
      </p:sp>
      <p:sp>
        <p:nvSpPr>
          <p:cNvPr id="3" name="Title 2">
            <a:extLst>
              <a:ext uri="{FF2B5EF4-FFF2-40B4-BE49-F238E27FC236}">
                <a16:creationId xmlns:a16="http://schemas.microsoft.com/office/drawing/2014/main" id="{B8385377-B543-4E6A-B837-DEB9AA6ED71F}"/>
              </a:ext>
            </a:extLst>
          </p:cNvPr>
          <p:cNvSpPr>
            <a:spLocks noGrp="1"/>
          </p:cNvSpPr>
          <p:nvPr>
            <p:ph type="title"/>
          </p:nvPr>
        </p:nvSpPr>
        <p:spPr/>
        <p:txBody>
          <a:bodyPr/>
          <a:lstStyle/>
          <a:p>
            <a:r>
              <a:rPr lang="en-US" dirty="0"/>
              <a:t>Points for Discussion</a:t>
            </a:r>
            <a:endParaRPr lang="en-IN" dirty="0"/>
          </a:p>
        </p:txBody>
      </p:sp>
      <p:sp>
        <p:nvSpPr>
          <p:cNvPr id="4" name="Content Placeholder 3">
            <a:extLst>
              <a:ext uri="{FF2B5EF4-FFF2-40B4-BE49-F238E27FC236}">
                <a16:creationId xmlns:a16="http://schemas.microsoft.com/office/drawing/2014/main" id="{856ABE04-FE4D-4AB6-8371-6F4D83EE1C51}"/>
              </a:ext>
            </a:extLst>
          </p:cNvPr>
          <p:cNvSpPr>
            <a:spLocks noGrp="1"/>
          </p:cNvSpPr>
          <p:nvPr>
            <p:ph idx="1"/>
          </p:nvPr>
        </p:nvSpPr>
        <p:spPr/>
        <p:txBody>
          <a:bodyPr>
            <a:normAutofit/>
          </a:bodyPr>
          <a:lstStyle/>
          <a:p>
            <a:r>
              <a:rPr lang="en-US" sz="2000" dirty="0"/>
              <a:t>What are the challenges that exist in shaping gender inclusive policies and culture?</a:t>
            </a:r>
            <a:endParaRPr lang="en-IN" sz="2000" dirty="0"/>
          </a:p>
          <a:p>
            <a:endParaRPr lang="en-US" sz="2000" dirty="0"/>
          </a:p>
          <a:p>
            <a:r>
              <a:rPr lang="en-US" sz="2000" dirty="0"/>
              <a:t>What are some of the best practices from within or outside the sector that companies can learn from?</a:t>
            </a:r>
          </a:p>
          <a:p>
            <a:pPr marL="0" indent="0">
              <a:buNone/>
            </a:pPr>
            <a:endParaRPr lang="en-US" sz="2000" dirty="0"/>
          </a:p>
          <a:p>
            <a:r>
              <a:rPr lang="en-US" sz="2000" dirty="0"/>
              <a:t>What support do companies need from investors/policymakers to formulate policies and work culture that promotes greater participation of women in the sector?</a:t>
            </a:r>
          </a:p>
          <a:p>
            <a:endParaRPr lang="en-US" sz="2000" dirty="0"/>
          </a:p>
          <a:p>
            <a:pPr marL="0" indent="0">
              <a:buNone/>
            </a:pPr>
            <a:br>
              <a:rPr lang="en-US" sz="2000" dirty="0"/>
            </a:br>
            <a:endParaRPr lang="en-US" sz="2000" dirty="0"/>
          </a:p>
        </p:txBody>
      </p:sp>
      <p:sp>
        <p:nvSpPr>
          <p:cNvPr id="5" name="Text Placeholder 4">
            <a:extLst>
              <a:ext uri="{FF2B5EF4-FFF2-40B4-BE49-F238E27FC236}">
                <a16:creationId xmlns:a16="http://schemas.microsoft.com/office/drawing/2014/main" id="{835FA85A-2834-4C2E-A6AD-811225E6C3C4}"/>
              </a:ext>
            </a:extLst>
          </p:cNvPr>
          <p:cNvSpPr>
            <a:spLocks noGrp="1"/>
          </p:cNvSpPr>
          <p:nvPr>
            <p:ph type="body" sz="quarter" idx="10"/>
          </p:nvPr>
        </p:nvSpPr>
        <p:spPr/>
        <p:txBody>
          <a:bodyPr/>
          <a:lstStyle/>
          <a:p>
            <a:endParaRPr lang="en-IN"/>
          </a:p>
        </p:txBody>
      </p:sp>
      <p:pic>
        <p:nvPicPr>
          <p:cNvPr id="6" name="Picture 2" descr="https://www.ceew.in/sites/all/themes/ceew/images/partners/ptnr-iea.png">
            <a:extLst>
              <a:ext uri="{FF2B5EF4-FFF2-40B4-BE49-F238E27FC236}">
                <a16:creationId xmlns:a16="http://schemas.microsoft.com/office/drawing/2014/main" id="{76F80694-4E04-42F0-8A06-B466E4A65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011" y="-230889"/>
            <a:ext cx="1219231" cy="12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5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2DC31-91EB-4BEE-A7B3-5B7929114080}"/>
              </a:ext>
            </a:extLst>
          </p:cNvPr>
          <p:cNvSpPr>
            <a:spLocks noGrp="1"/>
          </p:cNvSpPr>
          <p:nvPr>
            <p:ph idx="1"/>
          </p:nvPr>
        </p:nvSpPr>
        <p:spPr>
          <a:xfrm>
            <a:off x="2140095" y="988343"/>
            <a:ext cx="7903792" cy="4784897"/>
          </a:xfrm>
        </p:spPr>
        <p:txBody>
          <a:bodyPr/>
          <a:lstStyle/>
          <a:p>
            <a:pPr marL="0" indent="0" algn="r">
              <a:buNone/>
            </a:pPr>
            <a:endParaRPr lang="en-IN" dirty="0"/>
          </a:p>
          <a:p>
            <a:pPr marL="0" indent="0" algn="r">
              <a:buNone/>
            </a:pPr>
            <a:endParaRPr lang="en-IN" dirty="0"/>
          </a:p>
          <a:p>
            <a:pPr marL="0" indent="0" algn="r">
              <a:buNone/>
            </a:pPr>
            <a:endParaRPr lang="en-IN" dirty="0"/>
          </a:p>
          <a:p>
            <a:pPr marL="0" indent="0" algn="ctr">
              <a:buNone/>
            </a:pPr>
            <a:r>
              <a:rPr lang="en-IN" sz="2800" b="1" dirty="0">
                <a:solidFill>
                  <a:schemeClr val="accent1"/>
                </a:solidFill>
              </a:rPr>
              <a:t>Thank you</a:t>
            </a:r>
          </a:p>
          <a:p>
            <a:pPr marL="0" indent="0" algn="ctr">
              <a:buNone/>
            </a:pPr>
            <a:endParaRPr lang="en-IN" b="1" dirty="0">
              <a:solidFill>
                <a:schemeClr val="accent1"/>
              </a:solidFill>
            </a:endParaRPr>
          </a:p>
          <a:p>
            <a:pPr marL="0" indent="0" algn="ctr">
              <a:buNone/>
            </a:pPr>
            <a:r>
              <a:rPr lang="en-IN" b="1" dirty="0">
                <a:solidFill>
                  <a:schemeClr val="accent1"/>
                </a:solidFill>
              </a:rPr>
              <a:t>Join the conversation by using #</a:t>
            </a:r>
            <a:r>
              <a:rPr lang="en-IN" b="1" dirty="0" err="1">
                <a:solidFill>
                  <a:schemeClr val="accent1"/>
                </a:solidFill>
              </a:rPr>
              <a:t>EnergyHorizons</a:t>
            </a:r>
            <a:endParaRPr lang="en-IN" b="1" dirty="0">
              <a:solidFill>
                <a:schemeClr val="accent1"/>
              </a:solidFill>
            </a:endParaRPr>
          </a:p>
          <a:p>
            <a:pPr marL="0" indent="0" algn="ctr">
              <a:buNone/>
            </a:pPr>
            <a:endParaRPr lang="en-IN" sz="2000" dirty="0"/>
          </a:p>
          <a:p>
            <a:pPr marL="0" indent="0" algn="ctr">
              <a:buNone/>
            </a:pPr>
            <a:r>
              <a:rPr lang="en-IN" sz="2000" dirty="0"/>
              <a:t>ceew.in | @</a:t>
            </a:r>
            <a:r>
              <a:rPr lang="en-IN" sz="2000" dirty="0" err="1"/>
              <a:t>CEEWIndia</a:t>
            </a:r>
            <a:r>
              <a:rPr lang="en-IN" sz="2000" dirty="0"/>
              <a:t> </a:t>
            </a:r>
          </a:p>
        </p:txBody>
      </p:sp>
      <p:sp>
        <p:nvSpPr>
          <p:cNvPr id="5" name="Slide Number Placeholder 4">
            <a:extLst>
              <a:ext uri="{FF2B5EF4-FFF2-40B4-BE49-F238E27FC236}">
                <a16:creationId xmlns:a16="http://schemas.microsoft.com/office/drawing/2014/main" id="{AA57DC70-43DD-44B9-967A-E140A497FA01}"/>
              </a:ext>
            </a:extLst>
          </p:cNvPr>
          <p:cNvSpPr>
            <a:spLocks noGrp="1"/>
          </p:cNvSpPr>
          <p:nvPr>
            <p:ph type="sldNum" sz="quarter" idx="4"/>
          </p:nvPr>
        </p:nvSpPr>
        <p:spPr/>
        <p:txBody>
          <a:bodyPr/>
          <a:lstStyle/>
          <a:p>
            <a:fld id="{454FB0FA-1F4E-0144-8AFC-60E32D3AB949}" type="slidenum">
              <a:rPr lang="en-US" smtClean="0"/>
              <a:pPr/>
              <a:t>19</a:t>
            </a:fld>
            <a:r>
              <a:rPr lang="en-US"/>
              <a:t>|</a:t>
            </a:r>
            <a:endParaRPr lang="en-US" dirty="0"/>
          </a:p>
        </p:txBody>
      </p:sp>
    </p:spTree>
    <p:extLst>
      <p:ext uri="{BB962C8B-B14F-4D97-AF65-F5344CB8AC3E}">
        <p14:creationId xmlns:p14="http://schemas.microsoft.com/office/powerpoint/2010/main" val="388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9759-19BA-498A-9FF7-714A6692A90D}"/>
              </a:ext>
            </a:extLst>
          </p:cNvPr>
          <p:cNvSpPr>
            <a:spLocks noGrp="1"/>
          </p:cNvSpPr>
          <p:nvPr>
            <p:ph type="title"/>
          </p:nvPr>
        </p:nvSpPr>
        <p:spPr>
          <a:xfrm>
            <a:off x="661288" y="4389058"/>
            <a:ext cx="11411283" cy="1202445"/>
          </a:xfrm>
        </p:spPr>
        <p:txBody>
          <a:bodyPr>
            <a:normAutofit/>
          </a:bodyPr>
          <a:lstStyle/>
          <a:p>
            <a:r>
              <a:rPr lang="en-IN" dirty="0"/>
              <a:t>Powering Jobs Growth with Green Energy</a:t>
            </a:r>
            <a:br>
              <a:rPr lang="en-IN" dirty="0"/>
            </a:br>
            <a:r>
              <a:rPr lang="en-IN" sz="2400" b="0" i="1" dirty="0">
                <a:solidFill>
                  <a:schemeClr val="tx1"/>
                </a:solidFill>
              </a:rPr>
              <a:t>Employment in the Solar and Wind Sectors</a:t>
            </a:r>
            <a:endParaRPr lang="en-IN" b="0" dirty="0">
              <a:solidFill>
                <a:schemeClr val="tx1"/>
              </a:solidFill>
            </a:endParaRPr>
          </a:p>
        </p:txBody>
      </p:sp>
      <p:sp>
        <p:nvSpPr>
          <p:cNvPr id="3" name="Text Placeholder 2">
            <a:extLst>
              <a:ext uri="{FF2B5EF4-FFF2-40B4-BE49-F238E27FC236}">
                <a16:creationId xmlns:a16="http://schemas.microsoft.com/office/drawing/2014/main" id="{81BD2B47-14DD-477B-877F-3FBC73CA2A71}"/>
              </a:ext>
            </a:extLst>
          </p:cNvPr>
          <p:cNvSpPr>
            <a:spLocks noGrp="1"/>
          </p:cNvSpPr>
          <p:nvPr>
            <p:ph type="body" sz="quarter" idx="10"/>
          </p:nvPr>
        </p:nvSpPr>
        <p:spPr/>
        <p:txBody>
          <a:bodyPr>
            <a:normAutofit fontScale="92500" lnSpcReduction="10000"/>
          </a:bodyPr>
          <a:lstStyle/>
          <a:p>
            <a:endParaRPr lang="en-IN" dirty="0"/>
          </a:p>
        </p:txBody>
      </p:sp>
      <p:sp>
        <p:nvSpPr>
          <p:cNvPr id="4" name="Slide Number Placeholder 3">
            <a:extLst>
              <a:ext uri="{FF2B5EF4-FFF2-40B4-BE49-F238E27FC236}">
                <a16:creationId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2</a:t>
            </a:fld>
            <a:r>
              <a:rPr lang="en-US" dirty="0"/>
              <a:t>|</a:t>
            </a:r>
          </a:p>
        </p:txBody>
      </p:sp>
    </p:spTree>
    <p:extLst>
      <p:ext uri="{BB962C8B-B14F-4D97-AF65-F5344CB8AC3E}">
        <p14:creationId xmlns:p14="http://schemas.microsoft.com/office/powerpoint/2010/main" val="171427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BB2B-4E05-104B-864E-D268D2B4C41F}"/>
              </a:ext>
            </a:extLst>
          </p:cNvPr>
          <p:cNvSpPr>
            <a:spLocks noGrp="1"/>
          </p:cNvSpPr>
          <p:nvPr>
            <p:ph type="title"/>
          </p:nvPr>
        </p:nvSpPr>
        <p:spPr/>
        <p:txBody>
          <a:bodyPr/>
          <a:lstStyle/>
          <a:p>
            <a:r>
              <a:rPr lang="en-US" dirty="0"/>
              <a:t>Green Jobs in India</a:t>
            </a:r>
          </a:p>
        </p:txBody>
      </p:sp>
      <p:sp>
        <p:nvSpPr>
          <p:cNvPr id="5" name="Rectangle 4">
            <a:extLst>
              <a:ext uri="{FF2B5EF4-FFF2-40B4-BE49-F238E27FC236}">
                <a16:creationId xmlns:a16="http://schemas.microsoft.com/office/drawing/2014/main" id="{C0FEDE5B-1B45-B143-AFB2-451096F718F6}"/>
              </a:ext>
            </a:extLst>
          </p:cNvPr>
          <p:cNvSpPr/>
          <p:nvPr/>
        </p:nvSpPr>
        <p:spPr>
          <a:xfrm>
            <a:off x="9353262" y="53287"/>
            <a:ext cx="1732681" cy="6978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36" name="Picture 35">
            <a:extLst>
              <a:ext uri="{FF2B5EF4-FFF2-40B4-BE49-F238E27FC236}">
                <a16:creationId xmlns:a16="http://schemas.microsoft.com/office/drawing/2014/main" id="{78313CDA-3115-BA47-9FB3-56793A6F1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445" y="779490"/>
            <a:ext cx="1801551" cy="2270915"/>
          </a:xfrm>
          <a:prstGeom prst="rect">
            <a:avLst/>
          </a:prstGeom>
        </p:spPr>
      </p:pic>
      <p:pic>
        <p:nvPicPr>
          <p:cNvPr id="38" name="Picture 37">
            <a:extLst>
              <a:ext uri="{FF2B5EF4-FFF2-40B4-BE49-F238E27FC236}">
                <a16:creationId xmlns:a16="http://schemas.microsoft.com/office/drawing/2014/main" id="{423BDA30-574C-0443-B5A3-E349CE340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445" y="3338978"/>
            <a:ext cx="1646771" cy="2100312"/>
          </a:xfrm>
          <a:prstGeom prst="rect">
            <a:avLst/>
          </a:prstGeom>
        </p:spPr>
      </p:pic>
      <p:pic>
        <p:nvPicPr>
          <p:cNvPr id="40" name="Picture 39">
            <a:extLst>
              <a:ext uri="{FF2B5EF4-FFF2-40B4-BE49-F238E27FC236}">
                <a16:creationId xmlns:a16="http://schemas.microsoft.com/office/drawing/2014/main" id="{37701A4E-2ED1-644B-9283-B95095871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6840" y="779489"/>
            <a:ext cx="1646771" cy="2096400"/>
          </a:xfrm>
          <a:prstGeom prst="rect">
            <a:avLst/>
          </a:prstGeom>
        </p:spPr>
      </p:pic>
      <p:pic>
        <p:nvPicPr>
          <p:cNvPr id="42" name="Picture 41">
            <a:extLst>
              <a:ext uri="{FF2B5EF4-FFF2-40B4-BE49-F238E27FC236}">
                <a16:creationId xmlns:a16="http://schemas.microsoft.com/office/drawing/2014/main" id="{1777E1D5-72BC-4748-A2A4-5B083824C5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6840" y="3303854"/>
            <a:ext cx="1651282" cy="2170559"/>
          </a:xfrm>
          <a:prstGeom prst="rect">
            <a:avLst/>
          </a:prstGeom>
        </p:spPr>
      </p:pic>
      <p:pic>
        <p:nvPicPr>
          <p:cNvPr id="45" name="Picture 44">
            <a:extLst>
              <a:ext uri="{FF2B5EF4-FFF2-40B4-BE49-F238E27FC236}">
                <a16:creationId xmlns:a16="http://schemas.microsoft.com/office/drawing/2014/main" id="{327FCF8D-BE5F-5341-A71B-C168333A18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2947" y="3297149"/>
            <a:ext cx="1646771" cy="2142141"/>
          </a:xfrm>
          <a:prstGeom prst="rect">
            <a:avLst/>
          </a:prstGeom>
        </p:spPr>
      </p:pic>
      <p:pic>
        <p:nvPicPr>
          <p:cNvPr id="48" name="Picture 47">
            <a:extLst>
              <a:ext uri="{FF2B5EF4-FFF2-40B4-BE49-F238E27FC236}">
                <a16:creationId xmlns:a16="http://schemas.microsoft.com/office/drawing/2014/main" id="{44B73F90-5AAF-E84D-86E2-74DB0FADD1E8}"/>
              </a:ext>
            </a:extLst>
          </p:cNvPr>
          <p:cNvPicPr>
            <a:picLocks noChangeAspect="1"/>
          </p:cNvPicPr>
          <p:nvPr/>
        </p:nvPicPr>
        <p:blipFill>
          <a:blip r:embed="rId8"/>
          <a:stretch>
            <a:fillRect/>
          </a:stretch>
        </p:blipFill>
        <p:spPr>
          <a:xfrm>
            <a:off x="1003377" y="3338397"/>
            <a:ext cx="1706939" cy="2100310"/>
          </a:xfrm>
          <a:prstGeom prst="rect">
            <a:avLst/>
          </a:prstGeom>
        </p:spPr>
      </p:pic>
      <p:pic>
        <p:nvPicPr>
          <p:cNvPr id="15" name="Picture 14" descr="NRDC_Logo_Shield_Vert_cropped">
            <a:extLst>
              <a:ext uri="{FF2B5EF4-FFF2-40B4-BE49-F238E27FC236}">
                <a16:creationId xmlns:a16="http://schemas.microsoft.com/office/drawing/2014/main" id="{5EA2E9CB-DDDC-7C4C-BB51-0A89D7DD4CB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pic>
        <p:nvPicPr>
          <p:cNvPr id="18" name="Picture 17">
            <a:extLst>
              <a:ext uri="{FF2B5EF4-FFF2-40B4-BE49-F238E27FC236}">
                <a16:creationId xmlns:a16="http://schemas.microsoft.com/office/drawing/2014/main" id="{0528EE53-038B-5A4A-A7BD-3EFEA9452C34}"/>
              </a:ext>
            </a:extLst>
          </p:cNvPr>
          <p:cNvPicPr>
            <a:picLocks noChangeAspect="1"/>
          </p:cNvPicPr>
          <p:nvPr/>
        </p:nvPicPr>
        <p:blipFill>
          <a:blip r:embed="rId10"/>
          <a:stretch>
            <a:fillRect/>
          </a:stretch>
        </p:blipFill>
        <p:spPr>
          <a:xfrm>
            <a:off x="3748374" y="779489"/>
            <a:ext cx="1652992" cy="2270916"/>
          </a:xfrm>
          <a:prstGeom prst="rect">
            <a:avLst/>
          </a:prstGeom>
        </p:spPr>
      </p:pic>
      <p:pic>
        <p:nvPicPr>
          <p:cNvPr id="4" name="Picture 3">
            <a:extLst>
              <a:ext uri="{FF2B5EF4-FFF2-40B4-BE49-F238E27FC236}">
                <a16:creationId xmlns:a16="http://schemas.microsoft.com/office/drawing/2014/main" id="{05492439-03D4-164E-AE7B-AE9BE0F29791}"/>
              </a:ext>
            </a:extLst>
          </p:cNvPr>
          <p:cNvPicPr>
            <a:picLocks noChangeAspect="1"/>
          </p:cNvPicPr>
          <p:nvPr/>
        </p:nvPicPr>
        <p:blipFill>
          <a:blip r:embed="rId11"/>
          <a:stretch>
            <a:fillRect/>
          </a:stretch>
        </p:blipFill>
        <p:spPr>
          <a:xfrm>
            <a:off x="1003378" y="795981"/>
            <a:ext cx="1706939" cy="2254424"/>
          </a:xfrm>
          <a:prstGeom prst="rect">
            <a:avLst/>
          </a:prstGeom>
        </p:spPr>
      </p:pic>
      <p:sp>
        <p:nvSpPr>
          <p:cNvPr id="13" name="Text Placeholder 4">
            <a:extLst>
              <a:ext uri="{FF2B5EF4-FFF2-40B4-BE49-F238E27FC236}">
                <a16:creationId xmlns:a16="http://schemas.microsoft.com/office/drawing/2014/main" id="{E5DA8EC5-C1FC-4CFC-90D6-C1B242BED515}"/>
              </a:ext>
            </a:extLst>
          </p:cNvPr>
          <p:cNvSpPr txBox="1">
            <a:spLocks/>
          </p:cNvSpPr>
          <p:nvPr/>
        </p:nvSpPr>
        <p:spPr>
          <a:xfrm>
            <a:off x="2019300" y="6600015"/>
            <a:ext cx="8205973" cy="257985"/>
          </a:xfrm>
          <a:prstGeom prst="rect">
            <a:avLst/>
          </a:prstGeom>
        </p:spPr>
        <p:txBody>
          <a:bodyPr vert="horz" lIns="91435" tIns="45718" rIns="91435" bIns="45718" rtlCol="0" anchor="t" anchorCtr="0"/>
          <a:lstStyle>
            <a:defPPr>
              <a:defRPr lang="en-US"/>
            </a:defPPr>
            <a:lvl1pPr marL="0" algn="l" defTabSz="457200" rtl="0" eaLnBrk="1" latinLnBrk="0" hangingPunct="1">
              <a:defRPr sz="900" kern="1200" cap="all" baseline="0">
                <a:solidFill>
                  <a:schemeClr val="tx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rPr>
              <a:t>Source: CEEW-NRDC-SCGJ, 2014, 2015, 2016, 2017, and 2019</a:t>
            </a:r>
          </a:p>
        </p:txBody>
      </p:sp>
    </p:spTree>
    <p:extLst>
      <p:ext uri="{BB962C8B-B14F-4D97-AF65-F5344CB8AC3E}">
        <p14:creationId xmlns:p14="http://schemas.microsoft.com/office/powerpoint/2010/main" val="140512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9E24-171F-EF41-B6AC-09C3AC9FCD6F}"/>
              </a:ext>
            </a:extLst>
          </p:cNvPr>
          <p:cNvSpPr>
            <a:spLocks noGrp="1"/>
          </p:cNvSpPr>
          <p:nvPr>
            <p:ph type="title"/>
          </p:nvPr>
        </p:nvSpPr>
        <p:spPr/>
        <p:txBody>
          <a:bodyPr/>
          <a:lstStyle/>
          <a:p>
            <a:r>
              <a:rPr lang="en-US" dirty="0"/>
              <a:t>Cumulative Employment in the Solar and Wind Sectors Until FY19 </a:t>
            </a:r>
          </a:p>
        </p:txBody>
      </p:sp>
      <p:sp>
        <p:nvSpPr>
          <p:cNvPr id="4" name="Slide Number Placeholder 3">
            <a:extLst>
              <a:ext uri="{FF2B5EF4-FFF2-40B4-BE49-F238E27FC236}">
                <a16:creationId xmlns:a16="http://schemas.microsoft.com/office/drawing/2014/main" id="{DB5D6502-B16F-9645-B9E5-933B45CA8F6D}"/>
              </a:ext>
            </a:extLst>
          </p:cNvPr>
          <p:cNvSpPr>
            <a:spLocks noGrp="1"/>
          </p:cNvSpPr>
          <p:nvPr>
            <p:ph type="sldNum" sz="quarter" idx="12"/>
          </p:nvPr>
        </p:nvSpPr>
        <p:spPr/>
        <p:txBody>
          <a:bodyPr/>
          <a:lstStyle/>
          <a:p>
            <a:fld id="{14F55C8F-EA13-4A3C-B1E4-B4C9B2751770}" type="slidenum">
              <a:rPr lang="en-US" smtClean="0"/>
              <a:t>4</a:t>
            </a:fld>
            <a:endParaRPr lang="en-US" dirty="0"/>
          </a:p>
        </p:txBody>
      </p:sp>
      <p:sp>
        <p:nvSpPr>
          <p:cNvPr id="10" name="Content Placeholder 9">
            <a:extLst>
              <a:ext uri="{FF2B5EF4-FFF2-40B4-BE49-F238E27FC236}">
                <a16:creationId xmlns:a16="http://schemas.microsoft.com/office/drawing/2014/main" id="{E4A1BC9A-30A3-6B43-8EE5-B9E92CCB5FEA}"/>
              </a:ext>
            </a:extLst>
          </p:cNvPr>
          <p:cNvSpPr>
            <a:spLocks noGrp="1"/>
          </p:cNvSpPr>
          <p:nvPr>
            <p:ph idx="1"/>
          </p:nvPr>
        </p:nvSpPr>
        <p:spPr>
          <a:xfrm>
            <a:off x="374318" y="4990770"/>
            <a:ext cx="6665592" cy="64614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normAutofit/>
          </a:bodyPr>
          <a:lstStyle/>
          <a:p>
            <a:pPr marL="0" indent="0" algn="ctr">
              <a:buNone/>
            </a:pPr>
            <a:r>
              <a:rPr lang="en-US" sz="2200" dirty="0">
                <a:solidFill>
                  <a:schemeClr val="bg1"/>
                </a:solidFill>
              </a:rPr>
              <a:t>Rooftop solar employed the highest number of workers.</a:t>
            </a:r>
            <a:endParaRPr lang="en-IN" sz="2200" dirty="0">
              <a:solidFill>
                <a:schemeClr val="bg1"/>
              </a:solidFill>
            </a:endParaRPr>
          </a:p>
        </p:txBody>
      </p:sp>
      <p:pic>
        <p:nvPicPr>
          <p:cNvPr id="15" name="Picture 14">
            <a:extLst>
              <a:ext uri="{FF2B5EF4-FFF2-40B4-BE49-F238E27FC236}">
                <a16:creationId xmlns:a16="http://schemas.microsoft.com/office/drawing/2014/main" id="{66C2094F-998A-5148-B6DE-BCF0F6BBFAF8}"/>
              </a:ext>
            </a:extLst>
          </p:cNvPr>
          <p:cNvPicPr>
            <a:picLocks noChangeAspect="1"/>
          </p:cNvPicPr>
          <p:nvPr/>
        </p:nvPicPr>
        <p:blipFill>
          <a:blip r:embed="rId2"/>
          <a:stretch>
            <a:fillRect/>
          </a:stretch>
        </p:blipFill>
        <p:spPr>
          <a:xfrm>
            <a:off x="7219791" y="1105470"/>
            <a:ext cx="3619499" cy="3106140"/>
          </a:xfrm>
          <a:prstGeom prst="rect">
            <a:avLst/>
          </a:prstGeom>
        </p:spPr>
      </p:pic>
      <p:pic>
        <p:nvPicPr>
          <p:cNvPr id="17" name="Picture 16">
            <a:extLst>
              <a:ext uri="{FF2B5EF4-FFF2-40B4-BE49-F238E27FC236}">
                <a16:creationId xmlns:a16="http://schemas.microsoft.com/office/drawing/2014/main" id="{737F9575-90CF-0640-BAB4-F664E181AC13}"/>
              </a:ext>
            </a:extLst>
          </p:cNvPr>
          <p:cNvPicPr>
            <a:picLocks noChangeAspect="1"/>
          </p:cNvPicPr>
          <p:nvPr/>
        </p:nvPicPr>
        <p:blipFill>
          <a:blip r:embed="rId3"/>
          <a:stretch>
            <a:fillRect/>
          </a:stretch>
        </p:blipFill>
        <p:spPr>
          <a:xfrm>
            <a:off x="374317" y="1095411"/>
            <a:ext cx="5721683" cy="3640526"/>
          </a:xfrm>
          <a:prstGeom prst="rect">
            <a:avLst/>
          </a:prstGeom>
        </p:spPr>
      </p:pic>
      <p:sp>
        <p:nvSpPr>
          <p:cNvPr id="3" name="TextBox 2">
            <a:extLst>
              <a:ext uri="{FF2B5EF4-FFF2-40B4-BE49-F238E27FC236}">
                <a16:creationId xmlns:a16="http://schemas.microsoft.com/office/drawing/2014/main" id="{D0EF78B3-B388-3146-AFEB-FEE46658EB94}"/>
              </a:ext>
            </a:extLst>
          </p:cNvPr>
          <p:cNvSpPr txBox="1"/>
          <p:nvPr/>
        </p:nvSpPr>
        <p:spPr>
          <a:xfrm>
            <a:off x="7364627" y="4228105"/>
            <a:ext cx="3470150" cy="1015663"/>
          </a:xfrm>
          <a:prstGeom prst="rect">
            <a:avLst/>
          </a:prstGeom>
          <a:noFill/>
        </p:spPr>
        <p:txBody>
          <a:bodyPr wrap="square" rtlCol="0">
            <a:spAutoFit/>
          </a:bodyPr>
          <a:lstStyle/>
          <a:p>
            <a:r>
              <a:rPr lang="en-US" sz="2000" dirty="0">
                <a:solidFill>
                  <a:schemeClr val="tx1">
                    <a:lumMod val="85000"/>
                    <a:lumOff val="15000"/>
                  </a:schemeClr>
                </a:solidFill>
                <a:latin typeface="Calibri" panose="020F0502020204030204" pitchFamily="34" charset="0"/>
                <a:cs typeface="Calibri" panose="020F0502020204030204" pitchFamily="34" charset="0"/>
              </a:rPr>
              <a:t>Nearly </a:t>
            </a:r>
            <a:r>
              <a:rPr lang="en-US" sz="2000" b="1" i="1" dirty="0">
                <a:solidFill>
                  <a:srgbClr val="00B0F0"/>
                </a:solidFill>
                <a:latin typeface="Calibri" panose="020F0502020204030204" pitchFamily="34" charset="0"/>
                <a:cs typeface="Calibri" panose="020F0502020204030204" pitchFamily="34" charset="0"/>
              </a:rPr>
              <a:t>100,000 workers employed </a:t>
            </a:r>
            <a:r>
              <a:rPr lang="en-US" sz="2000" dirty="0">
                <a:solidFill>
                  <a:schemeClr val="tx1">
                    <a:lumMod val="85000"/>
                    <a:lumOff val="15000"/>
                  </a:schemeClr>
                </a:solidFill>
                <a:latin typeface="Calibri" panose="020F0502020204030204" pitchFamily="34" charset="0"/>
                <a:cs typeface="Calibri" panose="020F0502020204030204" pitchFamily="34" charset="0"/>
              </a:rPr>
              <a:t>in solar and wind projects until FY19.</a:t>
            </a:r>
          </a:p>
        </p:txBody>
      </p:sp>
      <p:sp>
        <p:nvSpPr>
          <p:cNvPr id="5" name="TextBox 4">
            <a:extLst>
              <a:ext uri="{FF2B5EF4-FFF2-40B4-BE49-F238E27FC236}">
                <a16:creationId xmlns:a16="http://schemas.microsoft.com/office/drawing/2014/main" id="{D547F98A-2A50-A841-BDF1-4D70DD687FFD}"/>
              </a:ext>
            </a:extLst>
          </p:cNvPr>
          <p:cNvSpPr txBox="1"/>
          <p:nvPr/>
        </p:nvSpPr>
        <p:spPr>
          <a:xfrm>
            <a:off x="6800692" y="5877171"/>
            <a:ext cx="4832509" cy="276999"/>
          </a:xfrm>
          <a:prstGeom prst="rect">
            <a:avLst/>
          </a:prstGeom>
          <a:noFill/>
        </p:spPr>
        <p:txBody>
          <a:bodyPr wrap="square" rtlCol="0">
            <a:spAutoFit/>
          </a:bodyPr>
          <a:lstStyle/>
          <a:p>
            <a:r>
              <a:rPr lang="en-US" sz="1200" dirty="0">
                <a:solidFill>
                  <a:schemeClr val="tx1">
                    <a:lumMod val="75000"/>
                    <a:lumOff val="25000"/>
                  </a:schemeClr>
                </a:solidFill>
              </a:rPr>
              <a:t>Source: CEEW-NRDC-SCGJ, 2019, </a:t>
            </a:r>
            <a:r>
              <a:rPr lang="en-US" sz="1200" i="1" dirty="0">
                <a:solidFill>
                  <a:schemeClr val="tx1">
                    <a:lumMod val="75000"/>
                    <a:lumOff val="25000"/>
                  </a:schemeClr>
                </a:solidFill>
              </a:rPr>
              <a:t>Powering Jobs Growth with Green Energy</a:t>
            </a:r>
            <a:endParaRPr lang="en-US" sz="1200" dirty="0">
              <a:solidFill>
                <a:schemeClr val="tx1">
                  <a:lumMod val="75000"/>
                  <a:lumOff val="25000"/>
                </a:schemeClr>
              </a:solidFill>
            </a:endParaRPr>
          </a:p>
        </p:txBody>
      </p:sp>
      <p:sp>
        <p:nvSpPr>
          <p:cNvPr id="9" name="Rectangle 8">
            <a:extLst>
              <a:ext uri="{FF2B5EF4-FFF2-40B4-BE49-F238E27FC236}">
                <a16:creationId xmlns:a16="http://schemas.microsoft.com/office/drawing/2014/main" id="{013E56B6-D4CF-4295-9B9C-440D8AA82A66}"/>
              </a:ext>
            </a:extLst>
          </p:cNvPr>
          <p:cNvSpPr/>
          <p:nvPr/>
        </p:nvSpPr>
        <p:spPr>
          <a:xfrm>
            <a:off x="9353262" y="53287"/>
            <a:ext cx="1732681" cy="697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1" name="Picture 10" descr="NRDC_Logo_Shield_Vert_cropped">
            <a:extLst>
              <a:ext uri="{FF2B5EF4-FFF2-40B4-BE49-F238E27FC236}">
                <a16:creationId xmlns:a16="http://schemas.microsoft.com/office/drawing/2014/main" id="{4790E561-7DC3-4C0B-B03E-DB219542341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sp>
        <p:nvSpPr>
          <p:cNvPr id="12" name="Text Placeholder 4">
            <a:extLst>
              <a:ext uri="{FF2B5EF4-FFF2-40B4-BE49-F238E27FC236}">
                <a16:creationId xmlns:a16="http://schemas.microsoft.com/office/drawing/2014/main" id="{ED8FC086-2D72-4128-8153-F0D3DCD87E19}"/>
              </a:ext>
            </a:extLst>
          </p:cNvPr>
          <p:cNvSpPr txBox="1">
            <a:spLocks/>
          </p:cNvSpPr>
          <p:nvPr/>
        </p:nvSpPr>
        <p:spPr>
          <a:xfrm>
            <a:off x="2019300" y="6600015"/>
            <a:ext cx="8205973" cy="257985"/>
          </a:xfrm>
          <a:prstGeom prst="rect">
            <a:avLst/>
          </a:prstGeom>
        </p:spPr>
        <p:txBody>
          <a:bodyPr vert="horz" lIns="91435" tIns="45718" rIns="91435" bIns="45718" rtlCol="0" anchor="t" anchorCtr="0"/>
          <a:lstStyle>
            <a:defPPr>
              <a:defRPr lang="en-US"/>
            </a:defPPr>
            <a:lvl1pPr marL="0" algn="l" defTabSz="457200" rtl="0" eaLnBrk="1" latinLnBrk="0" hangingPunct="1">
              <a:defRPr sz="900" kern="1200" cap="all" baseline="0">
                <a:solidFill>
                  <a:schemeClr val="tx1"/>
                </a:solidFill>
                <a:latin typeface=""/>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rPr>
              <a:t>Source: CEEW-NRDC-SCGJ, 2019, </a:t>
            </a:r>
            <a:r>
              <a:rPr lang="en-US" i="1">
                <a:solidFill>
                  <a:schemeClr val="tx1">
                    <a:lumMod val="75000"/>
                    <a:lumOff val="25000"/>
                  </a:schemeClr>
                </a:solidFill>
              </a:rPr>
              <a:t>Powering Jobs Growth with Green Energy</a:t>
            </a:r>
            <a:endParaRPr lang="en-US" dirty="0">
              <a:solidFill>
                <a:schemeClr val="tx1">
                  <a:lumMod val="75000"/>
                  <a:lumOff val="25000"/>
                </a:schemeClr>
              </a:solidFill>
            </a:endParaRPr>
          </a:p>
        </p:txBody>
      </p:sp>
    </p:spTree>
    <p:extLst>
      <p:ext uri="{BB962C8B-B14F-4D97-AF65-F5344CB8AC3E}">
        <p14:creationId xmlns:p14="http://schemas.microsoft.com/office/powerpoint/2010/main" val="39233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4AE37-D688-4448-8C88-208CBB05975B}"/>
              </a:ext>
            </a:extLst>
          </p:cNvPr>
          <p:cNvSpPr>
            <a:spLocks noGrp="1"/>
          </p:cNvSpPr>
          <p:nvPr>
            <p:ph type="sldNum" sz="quarter" idx="4"/>
          </p:nvPr>
        </p:nvSpPr>
        <p:spPr/>
        <p:txBody>
          <a:bodyPr/>
          <a:lstStyle/>
          <a:p>
            <a:fld id="{454FB0FA-1F4E-0144-8AFC-60E32D3AB949}" type="slidenum">
              <a:rPr lang="en-US" smtClean="0"/>
              <a:pPr/>
              <a:t>5</a:t>
            </a:fld>
            <a:r>
              <a:rPr lang="en-US"/>
              <a:t>|</a:t>
            </a:r>
            <a:endParaRPr lang="en-US" dirty="0"/>
          </a:p>
        </p:txBody>
      </p:sp>
      <p:sp>
        <p:nvSpPr>
          <p:cNvPr id="3" name="Title 2">
            <a:extLst>
              <a:ext uri="{FF2B5EF4-FFF2-40B4-BE49-F238E27FC236}">
                <a16:creationId xmlns:a16="http://schemas.microsoft.com/office/drawing/2014/main" id="{0E8700AE-689C-9747-95F8-ADF188A4EA61}"/>
              </a:ext>
            </a:extLst>
          </p:cNvPr>
          <p:cNvSpPr>
            <a:spLocks noGrp="1"/>
          </p:cNvSpPr>
          <p:nvPr>
            <p:ph type="title"/>
          </p:nvPr>
        </p:nvSpPr>
        <p:spPr/>
        <p:txBody>
          <a:bodyPr/>
          <a:lstStyle/>
          <a:p>
            <a:r>
              <a:rPr lang="en-IN" dirty="0"/>
              <a:t>Employment Trends in Utility Solar</a:t>
            </a:r>
            <a:endParaRPr lang="en-US" dirty="0"/>
          </a:p>
        </p:txBody>
      </p:sp>
      <p:sp>
        <p:nvSpPr>
          <p:cNvPr id="5" name="Text Placeholder 4">
            <a:extLst>
              <a:ext uri="{FF2B5EF4-FFF2-40B4-BE49-F238E27FC236}">
                <a16:creationId xmlns:a16="http://schemas.microsoft.com/office/drawing/2014/main" id="{4BC8DB52-7548-674E-A02B-D7709D4053D3}"/>
              </a:ext>
            </a:extLst>
          </p:cNvPr>
          <p:cNvSpPr>
            <a:spLocks noGrp="1"/>
          </p:cNvSpPr>
          <p:nvPr>
            <p:ph type="body" sz="quarter" idx="10"/>
          </p:nvPr>
        </p:nvSpPr>
        <p:spPr/>
        <p:txBody>
          <a:bodyPr/>
          <a:lstStyle/>
          <a:p>
            <a:r>
              <a:rPr lang="en-US" dirty="0">
                <a:solidFill>
                  <a:schemeClr val="tx1">
                    <a:lumMod val="75000"/>
                    <a:lumOff val="25000"/>
                  </a:schemeClr>
                </a:solidFill>
              </a:rPr>
              <a:t>Source: CEEW-NRDC-SCGJ, 2019, </a:t>
            </a:r>
            <a:r>
              <a:rPr lang="en-US" i="1" dirty="0">
                <a:solidFill>
                  <a:schemeClr val="tx1">
                    <a:lumMod val="75000"/>
                    <a:lumOff val="25000"/>
                  </a:schemeClr>
                </a:solidFill>
              </a:rPr>
              <a:t>Powering Jobs Growth with Green Energy</a:t>
            </a:r>
            <a:endParaRPr lang="en-US" dirty="0">
              <a:solidFill>
                <a:schemeClr val="tx1">
                  <a:lumMod val="75000"/>
                  <a:lumOff val="25000"/>
                </a:schemeClr>
              </a:solidFill>
            </a:endParaRPr>
          </a:p>
        </p:txBody>
      </p:sp>
      <p:sp>
        <p:nvSpPr>
          <p:cNvPr id="10" name="Rounded Rectangle 9">
            <a:extLst>
              <a:ext uri="{FF2B5EF4-FFF2-40B4-BE49-F238E27FC236}">
                <a16:creationId xmlns:a16="http://schemas.microsoft.com/office/drawing/2014/main" id="{3F21F53A-80E7-004B-A28A-B57384648127}"/>
              </a:ext>
            </a:extLst>
          </p:cNvPr>
          <p:cNvSpPr/>
          <p:nvPr/>
        </p:nvSpPr>
        <p:spPr>
          <a:xfrm>
            <a:off x="2444395" y="5091735"/>
            <a:ext cx="7175855" cy="6042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dirty="0">
                <a:solidFill>
                  <a:schemeClr val="bg1"/>
                </a:solidFill>
              </a:rPr>
              <a:t>Slowdown in capacity addition has impacted employment</a:t>
            </a:r>
            <a:endParaRPr lang="en-IN" sz="2200" dirty="0">
              <a:solidFill>
                <a:schemeClr val="bg1"/>
              </a:solidFill>
            </a:endParaRPr>
          </a:p>
        </p:txBody>
      </p:sp>
      <p:graphicFrame>
        <p:nvGraphicFramePr>
          <p:cNvPr id="13" name="Chart 12">
            <a:extLst>
              <a:ext uri="{FF2B5EF4-FFF2-40B4-BE49-F238E27FC236}">
                <a16:creationId xmlns:a16="http://schemas.microsoft.com/office/drawing/2014/main" id="{63B7211E-1610-4742-BCA0-C60F154FF147}"/>
              </a:ext>
            </a:extLst>
          </p:cNvPr>
          <p:cNvGraphicFramePr>
            <a:graphicFrameLocks/>
          </p:cNvGraphicFramePr>
          <p:nvPr>
            <p:extLst>
              <p:ext uri="{D42A27DB-BD31-4B8C-83A1-F6EECF244321}">
                <p14:modId xmlns:p14="http://schemas.microsoft.com/office/powerpoint/2010/main" val="3865460768"/>
              </p:ext>
            </p:extLst>
          </p:nvPr>
        </p:nvGraphicFramePr>
        <p:xfrm>
          <a:off x="603443" y="1017314"/>
          <a:ext cx="4774665" cy="3585115"/>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15">
            <a:extLst>
              <a:ext uri="{FF2B5EF4-FFF2-40B4-BE49-F238E27FC236}">
                <a16:creationId xmlns:a16="http://schemas.microsoft.com/office/drawing/2014/main" id="{1A814601-510A-D64A-9033-32D3E411F987}"/>
              </a:ext>
            </a:extLst>
          </p:cNvPr>
          <p:cNvPicPr>
            <a:picLocks noChangeAspect="1"/>
          </p:cNvPicPr>
          <p:nvPr/>
        </p:nvPicPr>
        <p:blipFill rotWithShape="1">
          <a:blip r:embed="rId3"/>
          <a:srcRect t="2321" b="1"/>
          <a:stretch/>
        </p:blipFill>
        <p:spPr>
          <a:xfrm>
            <a:off x="5523804" y="1323533"/>
            <a:ext cx="5757223" cy="3585115"/>
          </a:xfrm>
          <a:prstGeom prst="rect">
            <a:avLst/>
          </a:prstGeom>
        </p:spPr>
      </p:pic>
      <p:sp>
        <p:nvSpPr>
          <p:cNvPr id="17" name="TextBox 16">
            <a:extLst>
              <a:ext uri="{FF2B5EF4-FFF2-40B4-BE49-F238E27FC236}">
                <a16:creationId xmlns:a16="http://schemas.microsoft.com/office/drawing/2014/main" id="{4640A859-E30F-4441-A166-9A1A822575BB}"/>
              </a:ext>
            </a:extLst>
          </p:cNvPr>
          <p:cNvSpPr txBox="1"/>
          <p:nvPr/>
        </p:nvSpPr>
        <p:spPr>
          <a:xfrm>
            <a:off x="6667660" y="998888"/>
            <a:ext cx="4021421" cy="323165"/>
          </a:xfrm>
          <a:prstGeom prst="rect">
            <a:avLst/>
          </a:prstGeom>
          <a:noFill/>
        </p:spPr>
        <p:txBody>
          <a:bodyPr wrap="square" rtlCol="0">
            <a:spAutoFit/>
          </a:bodyPr>
          <a:lstStyle/>
          <a:p>
            <a:r>
              <a:rPr lang="en-US" sz="1500" dirty="0"/>
              <a:t>Annual Workforce Addition in Utility Solar</a:t>
            </a:r>
          </a:p>
        </p:txBody>
      </p:sp>
      <p:sp>
        <p:nvSpPr>
          <p:cNvPr id="12" name="TextBox 11">
            <a:extLst>
              <a:ext uri="{FF2B5EF4-FFF2-40B4-BE49-F238E27FC236}">
                <a16:creationId xmlns:a16="http://schemas.microsoft.com/office/drawing/2014/main" id="{04FB5F95-0FF3-9F4C-9637-FA91FA2D983C}"/>
              </a:ext>
            </a:extLst>
          </p:cNvPr>
          <p:cNvSpPr txBox="1"/>
          <p:nvPr/>
        </p:nvSpPr>
        <p:spPr>
          <a:xfrm>
            <a:off x="6800692" y="5877171"/>
            <a:ext cx="4832509" cy="276999"/>
          </a:xfrm>
          <a:prstGeom prst="rect">
            <a:avLst/>
          </a:prstGeom>
          <a:noFill/>
        </p:spPr>
        <p:txBody>
          <a:bodyPr wrap="square" rtlCol="0">
            <a:spAutoFit/>
          </a:bodyPr>
          <a:lstStyle/>
          <a:p>
            <a:r>
              <a:rPr lang="en-US" sz="1200" dirty="0">
                <a:solidFill>
                  <a:schemeClr val="tx1">
                    <a:lumMod val="75000"/>
                    <a:lumOff val="25000"/>
                  </a:schemeClr>
                </a:solidFill>
              </a:rPr>
              <a:t>Source: CEEW-NRDC-SCGJ, 2019, </a:t>
            </a:r>
            <a:r>
              <a:rPr lang="en-US" sz="1200" i="1" dirty="0">
                <a:solidFill>
                  <a:schemeClr val="tx1">
                    <a:lumMod val="75000"/>
                    <a:lumOff val="25000"/>
                  </a:schemeClr>
                </a:solidFill>
              </a:rPr>
              <a:t>Powering Jobs Growth with Green Energy</a:t>
            </a:r>
            <a:endParaRPr lang="en-US" sz="12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925C1227-922F-47DA-8030-8E753A53ABB4}"/>
              </a:ext>
            </a:extLst>
          </p:cNvPr>
          <p:cNvSpPr/>
          <p:nvPr/>
        </p:nvSpPr>
        <p:spPr>
          <a:xfrm>
            <a:off x="9353262" y="53287"/>
            <a:ext cx="1732681" cy="697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4" name="Picture 13" descr="NRDC_Logo_Shield_Vert_cropped">
            <a:extLst>
              <a:ext uri="{FF2B5EF4-FFF2-40B4-BE49-F238E27FC236}">
                <a16:creationId xmlns:a16="http://schemas.microsoft.com/office/drawing/2014/main" id="{9F11FD1F-F429-46A6-9619-0C1588242C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spTree>
    <p:extLst>
      <p:ext uri="{BB962C8B-B14F-4D97-AF65-F5344CB8AC3E}">
        <p14:creationId xmlns:p14="http://schemas.microsoft.com/office/powerpoint/2010/main" val="298655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B4E464-F1D5-6B43-BE52-CBFD6C0F1048}"/>
              </a:ext>
            </a:extLst>
          </p:cNvPr>
          <p:cNvSpPr>
            <a:spLocks noGrp="1"/>
          </p:cNvSpPr>
          <p:nvPr>
            <p:ph type="sldNum" sz="quarter" idx="4"/>
          </p:nvPr>
        </p:nvSpPr>
        <p:spPr/>
        <p:txBody>
          <a:bodyPr/>
          <a:lstStyle/>
          <a:p>
            <a:fld id="{454FB0FA-1F4E-0144-8AFC-60E32D3AB949}" type="slidenum">
              <a:rPr lang="en-US" smtClean="0"/>
              <a:pPr/>
              <a:t>6</a:t>
            </a:fld>
            <a:r>
              <a:rPr lang="en-US"/>
              <a:t>|</a:t>
            </a:r>
            <a:endParaRPr lang="en-US" dirty="0"/>
          </a:p>
        </p:txBody>
      </p:sp>
      <p:sp>
        <p:nvSpPr>
          <p:cNvPr id="3" name="Title 2">
            <a:extLst>
              <a:ext uri="{FF2B5EF4-FFF2-40B4-BE49-F238E27FC236}">
                <a16:creationId xmlns:a16="http://schemas.microsoft.com/office/drawing/2014/main" id="{3DA51570-2E77-2147-91B7-2628E1D6C91C}"/>
              </a:ext>
            </a:extLst>
          </p:cNvPr>
          <p:cNvSpPr>
            <a:spLocks noGrp="1"/>
          </p:cNvSpPr>
          <p:nvPr>
            <p:ph type="title"/>
          </p:nvPr>
        </p:nvSpPr>
        <p:spPr/>
        <p:txBody>
          <a:bodyPr/>
          <a:lstStyle/>
          <a:p>
            <a:r>
              <a:rPr lang="en-US" dirty="0"/>
              <a:t>Additional Employment in FY18 over FY19</a:t>
            </a:r>
          </a:p>
        </p:txBody>
      </p:sp>
      <p:sp>
        <p:nvSpPr>
          <p:cNvPr id="5" name="Text Placeholder 4">
            <a:extLst>
              <a:ext uri="{FF2B5EF4-FFF2-40B4-BE49-F238E27FC236}">
                <a16:creationId xmlns:a16="http://schemas.microsoft.com/office/drawing/2014/main" id="{F23BA02A-4A51-F94E-92FF-A3F7B285307B}"/>
              </a:ext>
            </a:extLst>
          </p:cNvPr>
          <p:cNvSpPr>
            <a:spLocks noGrp="1"/>
          </p:cNvSpPr>
          <p:nvPr>
            <p:ph type="body" sz="quarter" idx="10"/>
          </p:nvPr>
        </p:nvSpPr>
        <p:spPr/>
        <p:txBody>
          <a:bodyPr/>
          <a:lstStyle/>
          <a:p>
            <a:r>
              <a:rPr lang="en-US" dirty="0">
                <a:solidFill>
                  <a:schemeClr val="tx1">
                    <a:lumMod val="75000"/>
                    <a:lumOff val="25000"/>
                  </a:schemeClr>
                </a:solidFill>
              </a:rPr>
              <a:t>Source: CEEW-NRDC-SCGJ, 2019, </a:t>
            </a:r>
            <a:r>
              <a:rPr lang="en-US" i="1" dirty="0">
                <a:solidFill>
                  <a:schemeClr val="tx1">
                    <a:lumMod val="75000"/>
                    <a:lumOff val="25000"/>
                  </a:schemeClr>
                </a:solidFill>
              </a:rPr>
              <a:t>Powering Jobs Growth with Green Energy</a:t>
            </a:r>
            <a:endParaRPr lang="en-US" dirty="0">
              <a:solidFill>
                <a:schemeClr val="tx1">
                  <a:lumMod val="75000"/>
                  <a:lumOff val="25000"/>
                </a:schemeClr>
              </a:solidFill>
            </a:endParaRPr>
          </a:p>
        </p:txBody>
      </p:sp>
      <p:pic>
        <p:nvPicPr>
          <p:cNvPr id="11" name="Content Placeholder 10">
            <a:extLst>
              <a:ext uri="{FF2B5EF4-FFF2-40B4-BE49-F238E27FC236}">
                <a16:creationId xmlns:a16="http://schemas.microsoft.com/office/drawing/2014/main" id="{20E730C9-3873-F549-A59E-2A3E529FE752}"/>
              </a:ext>
            </a:extLst>
          </p:cNvPr>
          <p:cNvPicPr>
            <a:picLocks noGrp="1" noChangeAspect="1"/>
          </p:cNvPicPr>
          <p:nvPr>
            <p:ph idx="1"/>
          </p:nvPr>
        </p:nvPicPr>
        <p:blipFill>
          <a:blip r:embed="rId2"/>
          <a:stretch>
            <a:fillRect/>
          </a:stretch>
        </p:blipFill>
        <p:spPr>
          <a:xfrm>
            <a:off x="1390592" y="988342"/>
            <a:ext cx="9294651" cy="4784725"/>
          </a:xfrm>
        </p:spPr>
      </p:pic>
      <p:sp>
        <p:nvSpPr>
          <p:cNvPr id="7" name="TextBox 6">
            <a:extLst>
              <a:ext uri="{FF2B5EF4-FFF2-40B4-BE49-F238E27FC236}">
                <a16:creationId xmlns:a16="http://schemas.microsoft.com/office/drawing/2014/main" id="{7DE4CB80-9B3E-F745-959A-83506A4A056C}"/>
              </a:ext>
            </a:extLst>
          </p:cNvPr>
          <p:cNvSpPr txBox="1"/>
          <p:nvPr/>
        </p:nvSpPr>
        <p:spPr>
          <a:xfrm>
            <a:off x="6800692" y="5877171"/>
            <a:ext cx="4832509" cy="276999"/>
          </a:xfrm>
          <a:prstGeom prst="rect">
            <a:avLst/>
          </a:prstGeom>
          <a:noFill/>
        </p:spPr>
        <p:txBody>
          <a:bodyPr wrap="square" rtlCol="0">
            <a:spAutoFit/>
          </a:bodyPr>
          <a:lstStyle/>
          <a:p>
            <a:r>
              <a:rPr lang="en-US" sz="1200" dirty="0">
                <a:solidFill>
                  <a:schemeClr val="tx1">
                    <a:lumMod val="75000"/>
                    <a:lumOff val="25000"/>
                  </a:schemeClr>
                </a:solidFill>
              </a:rPr>
              <a:t>Source: CEEW-NRDC-SCGJ, 2019, </a:t>
            </a:r>
            <a:r>
              <a:rPr lang="en-US" sz="1200" i="1" dirty="0">
                <a:solidFill>
                  <a:schemeClr val="tx1">
                    <a:lumMod val="75000"/>
                    <a:lumOff val="25000"/>
                  </a:schemeClr>
                </a:solidFill>
              </a:rPr>
              <a:t>Powering Jobs Growth with Green Energy</a:t>
            </a:r>
            <a:endParaRPr lang="en-US" sz="1200" dirty="0">
              <a:solidFill>
                <a:schemeClr val="tx1">
                  <a:lumMod val="75000"/>
                  <a:lumOff val="25000"/>
                </a:schemeClr>
              </a:solidFill>
            </a:endParaRPr>
          </a:p>
        </p:txBody>
      </p:sp>
      <p:sp>
        <p:nvSpPr>
          <p:cNvPr id="8" name="Rectangle 7">
            <a:extLst>
              <a:ext uri="{FF2B5EF4-FFF2-40B4-BE49-F238E27FC236}">
                <a16:creationId xmlns:a16="http://schemas.microsoft.com/office/drawing/2014/main" id="{D1BB953A-37FD-41FB-8695-E8AE2DCAE0D6}"/>
              </a:ext>
            </a:extLst>
          </p:cNvPr>
          <p:cNvSpPr/>
          <p:nvPr/>
        </p:nvSpPr>
        <p:spPr>
          <a:xfrm>
            <a:off x="9353262" y="53287"/>
            <a:ext cx="1732681" cy="6978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9" name="Picture 8" descr="NRDC_Logo_Shield_Vert_cropped">
            <a:extLst>
              <a:ext uri="{FF2B5EF4-FFF2-40B4-BE49-F238E27FC236}">
                <a16:creationId xmlns:a16="http://schemas.microsoft.com/office/drawing/2014/main" id="{D3035A1F-BEE3-46C3-9645-A9F0997753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spTree>
    <p:extLst>
      <p:ext uri="{BB962C8B-B14F-4D97-AF65-F5344CB8AC3E}">
        <p14:creationId xmlns:p14="http://schemas.microsoft.com/office/powerpoint/2010/main" val="406148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CB76ED-E63B-1549-8B56-032E078DC406}"/>
              </a:ext>
            </a:extLst>
          </p:cNvPr>
          <p:cNvSpPr>
            <a:spLocks noGrp="1"/>
          </p:cNvSpPr>
          <p:nvPr>
            <p:ph type="sldNum" sz="quarter" idx="4"/>
          </p:nvPr>
        </p:nvSpPr>
        <p:spPr/>
        <p:txBody>
          <a:bodyPr/>
          <a:lstStyle/>
          <a:p>
            <a:fld id="{454FB0FA-1F4E-0144-8AFC-60E32D3AB949}" type="slidenum">
              <a:rPr lang="en-US" smtClean="0"/>
              <a:pPr/>
              <a:t>7</a:t>
            </a:fld>
            <a:r>
              <a:rPr lang="en-US"/>
              <a:t>|</a:t>
            </a:r>
            <a:endParaRPr lang="en-US" dirty="0"/>
          </a:p>
        </p:txBody>
      </p:sp>
      <p:sp>
        <p:nvSpPr>
          <p:cNvPr id="3" name="Title 2">
            <a:extLst>
              <a:ext uri="{FF2B5EF4-FFF2-40B4-BE49-F238E27FC236}">
                <a16:creationId xmlns:a16="http://schemas.microsoft.com/office/drawing/2014/main" id="{6A338E48-800E-C44D-A851-AC5BDF560CE2}"/>
              </a:ext>
            </a:extLst>
          </p:cNvPr>
          <p:cNvSpPr>
            <a:spLocks noGrp="1"/>
          </p:cNvSpPr>
          <p:nvPr>
            <p:ph type="title"/>
          </p:nvPr>
        </p:nvSpPr>
        <p:spPr/>
        <p:txBody>
          <a:bodyPr/>
          <a:lstStyle/>
          <a:p>
            <a:r>
              <a:rPr lang="en-US" dirty="0"/>
              <a:t>Training and Employment Potential</a:t>
            </a:r>
          </a:p>
        </p:txBody>
      </p:sp>
      <p:sp>
        <p:nvSpPr>
          <p:cNvPr id="5" name="Text Placeholder 4">
            <a:extLst>
              <a:ext uri="{FF2B5EF4-FFF2-40B4-BE49-F238E27FC236}">
                <a16:creationId xmlns:a16="http://schemas.microsoft.com/office/drawing/2014/main" id="{178D8C6F-CAED-8A42-80C3-0E8D1C60A462}"/>
              </a:ext>
            </a:extLst>
          </p:cNvPr>
          <p:cNvSpPr>
            <a:spLocks noGrp="1"/>
          </p:cNvSpPr>
          <p:nvPr>
            <p:ph type="body" sz="quarter" idx="10"/>
          </p:nvPr>
        </p:nvSpPr>
        <p:spPr/>
        <p:txBody>
          <a:bodyPr/>
          <a:lstStyle/>
          <a:p>
            <a:r>
              <a:rPr lang="en-US" dirty="0">
                <a:solidFill>
                  <a:schemeClr val="tx1">
                    <a:lumMod val="75000"/>
                    <a:lumOff val="25000"/>
                  </a:schemeClr>
                </a:solidFill>
              </a:rPr>
              <a:t>Source: CEEW-NRDC-SCGJ, 2019, </a:t>
            </a:r>
            <a:r>
              <a:rPr lang="en-US" i="1" dirty="0">
                <a:solidFill>
                  <a:schemeClr val="tx1">
                    <a:lumMod val="75000"/>
                    <a:lumOff val="25000"/>
                  </a:schemeClr>
                </a:solidFill>
              </a:rPr>
              <a:t>Powering Jobs Growth with Green Energy</a:t>
            </a:r>
            <a:endParaRPr lang="en-US" dirty="0">
              <a:solidFill>
                <a:schemeClr val="tx1">
                  <a:lumMod val="75000"/>
                  <a:lumOff val="25000"/>
                </a:schemeClr>
              </a:solidFill>
            </a:endParaRPr>
          </a:p>
        </p:txBody>
      </p:sp>
      <p:pic>
        <p:nvPicPr>
          <p:cNvPr id="6" name="Content Placeholder 5">
            <a:extLst>
              <a:ext uri="{FF2B5EF4-FFF2-40B4-BE49-F238E27FC236}">
                <a16:creationId xmlns:a16="http://schemas.microsoft.com/office/drawing/2014/main" id="{CF687263-08A1-9443-9807-BB4EDB4ECBE2}"/>
              </a:ext>
            </a:extLst>
          </p:cNvPr>
          <p:cNvPicPr>
            <a:picLocks noGrp="1" noChangeAspect="1"/>
          </p:cNvPicPr>
          <p:nvPr>
            <p:ph idx="1"/>
          </p:nvPr>
        </p:nvPicPr>
        <p:blipFill>
          <a:blip r:embed="rId2"/>
          <a:stretch>
            <a:fillRect/>
          </a:stretch>
        </p:blipFill>
        <p:spPr>
          <a:xfrm>
            <a:off x="395707" y="1511821"/>
            <a:ext cx="4220283" cy="2955907"/>
          </a:xfrm>
          <a:prstGeom prst="rect">
            <a:avLst/>
          </a:prstGeom>
        </p:spPr>
      </p:pic>
      <p:pic>
        <p:nvPicPr>
          <p:cNvPr id="7" name="Picture 6">
            <a:extLst>
              <a:ext uri="{FF2B5EF4-FFF2-40B4-BE49-F238E27FC236}">
                <a16:creationId xmlns:a16="http://schemas.microsoft.com/office/drawing/2014/main" id="{1F5DD3A3-B0DD-074F-9F8A-F980364605F1}"/>
              </a:ext>
            </a:extLst>
          </p:cNvPr>
          <p:cNvPicPr>
            <a:picLocks noChangeAspect="1"/>
          </p:cNvPicPr>
          <p:nvPr/>
        </p:nvPicPr>
        <p:blipFill>
          <a:blip r:embed="rId3"/>
          <a:stretch>
            <a:fillRect/>
          </a:stretch>
        </p:blipFill>
        <p:spPr>
          <a:xfrm>
            <a:off x="4871757" y="1416286"/>
            <a:ext cx="7060936" cy="2955907"/>
          </a:xfrm>
          <a:prstGeom prst="rect">
            <a:avLst/>
          </a:prstGeom>
        </p:spPr>
      </p:pic>
      <p:sp>
        <p:nvSpPr>
          <p:cNvPr id="8" name="Rounded Rectangle 7">
            <a:extLst>
              <a:ext uri="{FF2B5EF4-FFF2-40B4-BE49-F238E27FC236}">
                <a16:creationId xmlns:a16="http://schemas.microsoft.com/office/drawing/2014/main" id="{0B831C34-8E06-5340-8ACC-6C4942547C67}"/>
              </a:ext>
            </a:extLst>
          </p:cNvPr>
          <p:cNvSpPr/>
          <p:nvPr/>
        </p:nvSpPr>
        <p:spPr>
          <a:xfrm>
            <a:off x="1132764" y="4561005"/>
            <a:ext cx="10285863" cy="97286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dirty="0">
                <a:solidFill>
                  <a:schemeClr val="bg1"/>
                </a:solidFill>
              </a:rPr>
              <a:t>Over 230,000 new workers can be employed between now and 2022 in the solar and wind sectors if the 175GW of renewable energy targets are met</a:t>
            </a:r>
            <a:endParaRPr lang="en-IN" sz="2200" dirty="0">
              <a:solidFill>
                <a:schemeClr val="bg1"/>
              </a:solidFill>
            </a:endParaRPr>
          </a:p>
        </p:txBody>
      </p:sp>
      <p:sp>
        <p:nvSpPr>
          <p:cNvPr id="9" name="TextBox 8">
            <a:extLst>
              <a:ext uri="{FF2B5EF4-FFF2-40B4-BE49-F238E27FC236}">
                <a16:creationId xmlns:a16="http://schemas.microsoft.com/office/drawing/2014/main" id="{4F423E41-C2FA-644E-8948-69B10CFD5194}"/>
              </a:ext>
            </a:extLst>
          </p:cNvPr>
          <p:cNvSpPr txBox="1"/>
          <p:nvPr/>
        </p:nvSpPr>
        <p:spPr>
          <a:xfrm>
            <a:off x="6800692" y="5877171"/>
            <a:ext cx="4832509" cy="276999"/>
          </a:xfrm>
          <a:prstGeom prst="rect">
            <a:avLst/>
          </a:prstGeom>
          <a:noFill/>
        </p:spPr>
        <p:txBody>
          <a:bodyPr wrap="square" rtlCol="0">
            <a:spAutoFit/>
          </a:bodyPr>
          <a:lstStyle/>
          <a:p>
            <a:r>
              <a:rPr lang="en-US" sz="1200" dirty="0">
                <a:solidFill>
                  <a:schemeClr val="tx1">
                    <a:lumMod val="75000"/>
                    <a:lumOff val="25000"/>
                  </a:schemeClr>
                </a:solidFill>
              </a:rPr>
              <a:t>Source: CEEW-NRDC-SCGJ, 2019, </a:t>
            </a:r>
            <a:r>
              <a:rPr lang="en-US" sz="1200" i="1" dirty="0">
                <a:solidFill>
                  <a:schemeClr val="tx1">
                    <a:lumMod val="75000"/>
                    <a:lumOff val="25000"/>
                  </a:schemeClr>
                </a:solidFill>
              </a:rPr>
              <a:t>Powering Jobs Growth with Green Energy</a:t>
            </a:r>
            <a:endParaRPr lang="en-US" sz="1200" dirty="0">
              <a:solidFill>
                <a:schemeClr val="tx1">
                  <a:lumMod val="75000"/>
                  <a:lumOff val="25000"/>
                </a:schemeClr>
              </a:solidFill>
            </a:endParaRPr>
          </a:p>
        </p:txBody>
      </p:sp>
      <p:sp>
        <p:nvSpPr>
          <p:cNvPr id="10" name="Rectangle 9">
            <a:extLst>
              <a:ext uri="{FF2B5EF4-FFF2-40B4-BE49-F238E27FC236}">
                <a16:creationId xmlns:a16="http://schemas.microsoft.com/office/drawing/2014/main" id="{57E88FC6-016B-4B86-8F60-2A9EE2D9E982}"/>
              </a:ext>
            </a:extLst>
          </p:cNvPr>
          <p:cNvSpPr/>
          <p:nvPr/>
        </p:nvSpPr>
        <p:spPr>
          <a:xfrm>
            <a:off x="9353262" y="53287"/>
            <a:ext cx="1732681" cy="697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1" name="Picture 10" descr="NRDC_Logo_Shield_Vert_cropped">
            <a:extLst>
              <a:ext uri="{FF2B5EF4-FFF2-40B4-BE49-F238E27FC236}">
                <a16:creationId xmlns:a16="http://schemas.microsoft.com/office/drawing/2014/main" id="{6E4DEE45-664A-437C-BC32-E0BE9FD8AC1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spTree>
    <p:extLst>
      <p:ext uri="{BB962C8B-B14F-4D97-AF65-F5344CB8AC3E}">
        <p14:creationId xmlns:p14="http://schemas.microsoft.com/office/powerpoint/2010/main" val="410458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75E916-2697-A14A-82DF-AA7E938A30AD}"/>
              </a:ext>
            </a:extLst>
          </p:cNvPr>
          <p:cNvSpPr>
            <a:spLocks noGrp="1"/>
          </p:cNvSpPr>
          <p:nvPr>
            <p:ph type="sldNum" sz="quarter" idx="4"/>
          </p:nvPr>
        </p:nvSpPr>
        <p:spPr/>
        <p:txBody>
          <a:bodyPr/>
          <a:lstStyle/>
          <a:p>
            <a:fld id="{454FB0FA-1F4E-0144-8AFC-60E32D3AB949}" type="slidenum">
              <a:rPr lang="en-US" smtClean="0"/>
              <a:pPr/>
              <a:t>8</a:t>
            </a:fld>
            <a:r>
              <a:rPr lang="en-US"/>
              <a:t>|</a:t>
            </a:r>
            <a:endParaRPr lang="en-US" dirty="0"/>
          </a:p>
        </p:txBody>
      </p:sp>
      <p:sp>
        <p:nvSpPr>
          <p:cNvPr id="3" name="Title 2">
            <a:extLst>
              <a:ext uri="{FF2B5EF4-FFF2-40B4-BE49-F238E27FC236}">
                <a16:creationId xmlns:a16="http://schemas.microsoft.com/office/drawing/2014/main" id="{032947BA-426A-C74A-8EF9-0E6BEF41E9A9}"/>
              </a:ext>
            </a:extLst>
          </p:cNvPr>
          <p:cNvSpPr>
            <a:spLocks noGrp="1"/>
          </p:cNvSpPr>
          <p:nvPr>
            <p:ph type="title"/>
          </p:nvPr>
        </p:nvSpPr>
        <p:spPr/>
        <p:txBody>
          <a:bodyPr/>
          <a:lstStyle/>
          <a:p>
            <a:r>
              <a:rPr lang="en-US" dirty="0"/>
              <a:t>Recommendations </a:t>
            </a:r>
          </a:p>
        </p:txBody>
      </p:sp>
      <p:graphicFrame>
        <p:nvGraphicFramePr>
          <p:cNvPr id="8" name="Content Placeholder 7">
            <a:extLst>
              <a:ext uri="{FF2B5EF4-FFF2-40B4-BE49-F238E27FC236}">
                <a16:creationId xmlns:a16="http://schemas.microsoft.com/office/drawing/2014/main" id="{39ACDE7F-4E91-724E-A407-ED493A6E3B64}"/>
              </a:ext>
            </a:extLst>
          </p:cNvPr>
          <p:cNvGraphicFramePr>
            <a:graphicFrameLocks noGrp="1"/>
          </p:cNvGraphicFramePr>
          <p:nvPr>
            <p:ph idx="1"/>
            <p:extLst>
              <p:ext uri="{D42A27DB-BD31-4B8C-83A1-F6EECF244321}">
                <p14:modId xmlns:p14="http://schemas.microsoft.com/office/powerpoint/2010/main" val="529079524"/>
              </p:ext>
            </p:extLst>
          </p:nvPr>
        </p:nvGraphicFramePr>
        <p:xfrm>
          <a:off x="778348" y="820658"/>
          <a:ext cx="10140364" cy="5024963"/>
        </p:xfrm>
        <a:graphic>
          <a:graphicData uri="http://schemas.openxmlformats.org/drawingml/2006/table">
            <a:tbl>
              <a:tblPr firstRow="1" firstCol="1" bandRow="1"/>
              <a:tblGrid>
                <a:gridCol w="4748265">
                  <a:extLst>
                    <a:ext uri="{9D8B030D-6E8A-4147-A177-3AD203B41FA5}">
                      <a16:colId xmlns:a16="http://schemas.microsoft.com/office/drawing/2014/main" val="3702198501"/>
                    </a:ext>
                  </a:extLst>
                </a:gridCol>
                <a:gridCol w="5392099">
                  <a:extLst>
                    <a:ext uri="{9D8B030D-6E8A-4147-A177-3AD203B41FA5}">
                      <a16:colId xmlns:a16="http://schemas.microsoft.com/office/drawing/2014/main" val="791340933"/>
                    </a:ext>
                  </a:extLst>
                </a:gridCol>
              </a:tblGrid>
              <a:tr h="720207">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Increase support for Decentralized Renewable Energy projects</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tc>
                  <a:txBody>
                    <a:bodyPr/>
                    <a:lstStyle/>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mix of utility-scale RE and DRE projects India choses will be pivotal in employment trends in this sector.</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extLst>
                  <a:ext uri="{0D108BD9-81ED-4DB2-BD59-A6C34878D82A}">
                    <a16:rowId xmlns:a16="http://schemas.microsoft.com/office/drawing/2014/main" val="2038045043"/>
                  </a:ext>
                </a:extLst>
              </a:tr>
              <a:tr h="828490">
                <a:tc>
                  <a:txBody>
                    <a:bodyPr/>
                    <a:lstStyle/>
                    <a:p>
                      <a:pPr algn="l">
                        <a:lnSpc>
                          <a:spcPct val="107000"/>
                        </a:lnSpc>
                        <a:spcAft>
                          <a:spcPts val="0"/>
                        </a:spcAft>
                      </a:pPr>
                      <a:r>
                        <a:rPr lang="en-US" sz="16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Ensure steady renewable energy growth</a:t>
                      </a:r>
                      <a:endParaRPr lang="en-IN" sz="1600" b="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tc>
                  <a:txBody>
                    <a:bodyPr/>
                    <a:lstStyle/>
                    <a:p>
                      <a:pPr>
                        <a:lnSpc>
                          <a:spcPct val="107000"/>
                        </a:lnSpc>
                        <a:spcAft>
                          <a:spcPts val="0"/>
                        </a:spcAft>
                      </a:pPr>
                      <a:r>
                        <a:rPr lang="en-US" sz="1600" i="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support clean energy job-creation and achieve India’s clean energy potential.</a:t>
                      </a:r>
                    </a:p>
                    <a:p>
                      <a:pPr>
                        <a:lnSpc>
                          <a:spcPct val="107000"/>
                        </a:lnSpc>
                        <a:spcAft>
                          <a:spcPts val="0"/>
                        </a:spcAft>
                      </a:pPr>
                      <a:endParaRPr lang="en-IN" sz="1600" i="1"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extLst>
                  <a:ext uri="{0D108BD9-81ED-4DB2-BD59-A6C34878D82A}">
                    <a16:rowId xmlns:a16="http://schemas.microsoft.com/office/drawing/2014/main" val="2356846477"/>
                  </a:ext>
                </a:extLst>
              </a:tr>
              <a:tr h="1072140">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Support local training centers, particularly in the rural areas</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tc>
                  <a:txBody>
                    <a:bodyPr/>
                    <a:lstStyle/>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provide a specialized workforce needed by developers, to expand clean energy jobs across India, and to spur local green entrepreneurs.</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extLst>
                  <a:ext uri="{0D108BD9-81ED-4DB2-BD59-A6C34878D82A}">
                    <a16:rowId xmlns:a16="http://schemas.microsoft.com/office/drawing/2014/main" val="529575814"/>
                  </a:ext>
                </a:extLst>
              </a:tr>
              <a:tr h="1072140">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Increase reporting on employment from RE companies</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tc>
                  <a:txBody>
                    <a:bodyPr/>
                    <a:lstStyle/>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Encourage reporting by companies on the number of jobs created at every stage of the value chain and the kind of skills required to ensure market growth and political support over time. </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extLst>
                  <a:ext uri="{0D108BD9-81ED-4DB2-BD59-A6C34878D82A}">
                    <a16:rowId xmlns:a16="http://schemas.microsoft.com/office/drawing/2014/main" val="2714449754"/>
                  </a:ext>
                </a:extLst>
              </a:tr>
              <a:tr h="1072140">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Promote domestic solar module manufacturing industry</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tc>
                  <a:txBody>
                    <a:bodyPr/>
                    <a:lstStyle/>
                    <a:p>
                      <a:pPr>
                        <a:lnSpc>
                          <a:spcPct val="107000"/>
                        </a:lnSpc>
                        <a:spcAft>
                          <a:spcPts val="0"/>
                        </a:spcAft>
                      </a:pPr>
                      <a:r>
                        <a:rPr lang="en-US" sz="16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boost employment since meeting the demand for solar modules required for 100 GW of solar capacity domestically, can employ an additional 45,000 workers.</a:t>
                      </a:r>
                      <a:endParaRPr lang="en-IN"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0B0F3B"/>
                    </a:solidFill>
                  </a:tcPr>
                </a:tc>
                <a:extLst>
                  <a:ext uri="{0D108BD9-81ED-4DB2-BD59-A6C34878D82A}">
                    <a16:rowId xmlns:a16="http://schemas.microsoft.com/office/drawing/2014/main" val="3219975741"/>
                  </a:ext>
                </a:extLst>
              </a:tr>
            </a:tbl>
          </a:graphicData>
        </a:graphic>
      </p:graphicFrame>
      <p:sp>
        <p:nvSpPr>
          <p:cNvPr id="5" name="Text Placeholder 4">
            <a:extLst>
              <a:ext uri="{FF2B5EF4-FFF2-40B4-BE49-F238E27FC236}">
                <a16:creationId xmlns:a16="http://schemas.microsoft.com/office/drawing/2014/main" id="{55AFB41F-545F-D448-AC1B-50EA55309CCC}"/>
              </a:ext>
            </a:extLst>
          </p:cNvPr>
          <p:cNvSpPr>
            <a:spLocks noGrp="1"/>
          </p:cNvSpPr>
          <p:nvPr>
            <p:ph type="body" sz="quarter" idx="10"/>
          </p:nvPr>
        </p:nvSpPr>
        <p:spPr/>
        <p:txBody>
          <a:bodyPr/>
          <a:lstStyle/>
          <a:p>
            <a:r>
              <a:rPr lang="en-US" dirty="0">
                <a:solidFill>
                  <a:schemeClr val="tx1">
                    <a:lumMod val="75000"/>
                    <a:lumOff val="25000"/>
                  </a:schemeClr>
                </a:solidFill>
              </a:rPr>
              <a:t>Source: CEEW-NRDC-SCGJ, 2019, </a:t>
            </a:r>
            <a:r>
              <a:rPr lang="en-US" i="1" dirty="0">
                <a:solidFill>
                  <a:schemeClr val="tx1">
                    <a:lumMod val="75000"/>
                    <a:lumOff val="25000"/>
                  </a:schemeClr>
                </a:solidFill>
              </a:rPr>
              <a:t>Powering Jobs Growth with Green Energy</a:t>
            </a:r>
            <a:endParaRPr lang="en-US" dirty="0">
              <a:solidFill>
                <a:schemeClr val="tx1">
                  <a:lumMod val="75000"/>
                  <a:lumOff val="25000"/>
                </a:schemeClr>
              </a:solidFill>
            </a:endParaRPr>
          </a:p>
        </p:txBody>
      </p:sp>
      <p:sp>
        <p:nvSpPr>
          <p:cNvPr id="9" name="Rectangle 8">
            <a:extLst>
              <a:ext uri="{FF2B5EF4-FFF2-40B4-BE49-F238E27FC236}">
                <a16:creationId xmlns:a16="http://schemas.microsoft.com/office/drawing/2014/main" id="{15C24902-6943-4E1E-912A-B98260FF2171}"/>
              </a:ext>
            </a:extLst>
          </p:cNvPr>
          <p:cNvSpPr/>
          <p:nvPr/>
        </p:nvSpPr>
        <p:spPr>
          <a:xfrm>
            <a:off x="9353262" y="53287"/>
            <a:ext cx="1732681" cy="6978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descr="NRDC_Logo_Shield_Vert_cropped">
            <a:extLst>
              <a:ext uri="{FF2B5EF4-FFF2-40B4-BE49-F238E27FC236}">
                <a16:creationId xmlns:a16="http://schemas.microsoft.com/office/drawing/2014/main" id="{09B7ECD9-224D-4B30-B0F9-1B65B484E1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7771" y="19834"/>
            <a:ext cx="699657" cy="911041"/>
          </a:xfrm>
          <a:prstGeom prst="rect">
            <a:avLst/>
          </a:prstGeom>
          <a:noFill/>
          <a:ln>
            <a:noFill/>
          </a:ln>
        </p:spPr>
      </p:pic>
    </p:spTree>
    <p:extLst>
      <p:ext uri="{BB962C8B-B14F-4D97-AF65-F5344CB8AC3E}">
        <p14:creationId xmlns:p14="http://schemas.microsoft.com/office/powerpoint/2010/main" val="29882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9759-19BA-498A-9FF7-714A6692A90D}"/>
              </a:ext>
            </a:extLst>
          </p:cNvPr>
          <p:cNvSpPr>
            <a:spLocks noGrp="1"/>
          </p:cNvSpPr>
          <p:nvPr>
            <p:ph type="title"/>
          </p:nvPr>
        </p:nvSpPr>
        <p:spPr>
          <a:xfrm>
            <a:off x="661288" y="4389058"/>
            <a:ext cx="11411283" cy="1202445"/>
          </a:xfrm>
        </p:spPr>
        <p:txBody>
          <a:bodyPr>
            <a:normAutofit/>
          </a:bodyPr>
          <a:lstStyle/>
          <a:p>
            <a:r>
              <a:rPr lang="en-IN" dirty="0"/>
              <a:t>Net Employment in the Power Sector</a:t>
            </a:r>
          </a:p>
        </p:txBody>
      </p:sp>
      <p:sp>
        <p:nvSpPr>
          <p:cNvPr id="4" name="Slide Number Placeholder 3">
            <a:extLst>
              <a:ext uri="{FF2B5EF4-FFF2-40B4-BE49-F238E27FC236}">
                <a16:creationId xmlns:a16="http://schemas.microsoft.com/office/drawing/2014/main" id="{B9B352C0-C895-4DA7-B322-183A76F78E40}"/>
              </a:ext>
            </a:extLst>
          </p:cNvPr>
          <p:cNvSpPr>
            <a:spLocks noGrp="1"/>
          </p:cNvSpPr>
          <p:nvPr>
            <p:ph type="sldNum" sz="quarter" idx="4"/>
          </p:nvPr>
        </p:nvSpPr>
        <p:spPr>
          <a:xfrm>
            <a:off x="11418627" y="6417958"/>
            <a:ext cx="773373" cy="365125"/>
          </a:xfrm>
          <a:prstGeom prst="rect">
            <a:avLst/>
          </a:prstGeom>
        </p:spPr>
        <p:txBody>
          <a:bodyPr/>
          <a:lstStyle/>
          <a:p>
            <a:fld id="{454FB0FA-1F4E-0144-8AFC-60E32D3AB949}" type="slidenum">
              <a:rPr lang="en-US" smtClean="0"/>
              <a:pPr/>
              <a:t>9</a:t>
            </a:fld>
            <a:r>
              <a:rPr lang="en-US" dirty="0"/>
              <a:t>|</a:t>
            </a:r>
          </a:p>
        </p:txBody>
      </p:sp>
      <p:sp>
        <p:nvSpPr>
          <p:cNvPr id="6" name="Text Placeholder 5">
            <a:extLst>
              <a:ext uri="{FF2B5EF4-FFF2-40B4-BE49-F238E27FC236}">
                <a16:creationId xmlns:a16="http://schemas.microsoft.com/office/drawing/2014/main" id="{681A9348-A123-4C29-A1EC-748CB5AD5BD6}"/>
              </a:ext>
            </a:extLst>
          </p:cNvPr>
          <p:cNvSpPr>
            <a:spLocks noGrp="1"/>
          </p:cNvSpPr>
          <p:nvPr>
            <p:ph type="body" sz="quarter" idx="10"/>
          </p:nvPr>
        </p:nvSpPr>
        <p:spPr/>
        <p:txBody>
          <a:bodyPr>
            <a:normAutofit fontScale="92500" lnSpcReduction="10000"/>
          </a:bodyPr>
          <a:lstStyle/>
          <a:p>
            <a:endParaRPr lang="en-GB"/>
          </a:p>
        </p:txBody>
      </p:sp>
    </p:spTree>
    <p:extLst>
      <p:ext uri="{BB962C8B-B14F-4D97-AF65-F5344CB8AC3E}">
        <p14:creationId xmlns:p14="http://schemas.microsoft.com/office/powerpoint/2010/main" val="71193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EEW - PPT Template 28Mar18">
  <a:themeElements>
    <a:clrScheme name="CEEW">
      <a:dk1>
        <a:sysClr val="windowText" lastClr="000000"/>
      </a:dk1>
      <a:lt1>
        <a:sysClr val="window" lastClr="FFFFFF"/>
      </a:lt1>
      <a:dk2>
        <a:srgbClr val="777877"/>
      </a:dk2>
      <a:lt2>
        <a:srgbClr val="FFFFFE"/>
      </a:lt2>
      <a:accent1>
        <a:srgbClr val="009ED8"/>
      </a:accent1>
      <a:accent2>
        <a:srgbClr val="F16223"/>
      </a:accent2>
      <a:accent3>
        <a:srgbClr val="86BB3F"/>
      </a:accent3>
      <a:accent4>
        <a:srgbClr val="929497"/>
      </a:accent4>
      <a:accent5>
        <a:srgbClr val="FFFFFE"/>
      </a:accent5>
      <a:accent6>
        <a:srgbClr val="FFFFFE"/>
      </a:accent6>
      <a:hlink>
        <a:srgbClr val="0D81B9"/>
      </a:hlink>
      <a:folHlink>
        <a:srgbClr val="0D81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20901</TotalTime>
  <Words>1186</Words>
  <Application>Microsoft Office PowerPoint</Application>
  <PresentationFormat>Widescreen</PresentationFormat>
  <Paragraphs>156</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CEEW - PPT Template 28Mar18</vt:lpstr>
      <vt:lpstr>Employment opportunities, distribution, and gender participation in renewable energy sector</vt:lpstr>
      <vt:lpstr>Powering Jobs Growth with Green Energy Employment in the Solar and Wind Sectors</vt:lpstr>
      <vt:lpstr>Green Jobs in India</vt:lpstr>
      <vt:lpstr>Cumulative Employment in the Solar and Wind Sectors Until FY19 </vt:lpstr>
      <vt:lpstr>Employment Trends in Utility Solar</vt:lpstr>
      <vt:lpstr>Additional Employment in FY18 over FY19</vt:lpstr>
      <vt:lpstr>Training and Employment Potential</vt:lpstr>
      <vt:lpstr>Recommendations </vt:lpstr>
      <vt:lpstr>Net Employment in the Power Sector</vt:lpstr>
      <vt:lpstr>Three scenarios for assessing demand and employment within each energy sector </vt:lpstr>
      <vt:lpstr>Net employment in the power sector</vt:lpstr>
      <vt:lpstr>Net employment in the coal mining activities</vt:lpstr>
      <vt:lpstr>Women working in rooftop solar sector: A look at India’s clean energy transition</vt:lpstr>
      <vt:lpstr>Women in the Rooftop Solar Sector</vt:lpstr>
      <vt:lpstr>Gender diversity varies across the value chain and hierarchies</vt:lpstr>
      <vt:lpstr>Existing barriers to and support for women’s participation in the sector</vt:lpstr>
      <vt:lpstr>The way forward – for enabling sectoral interventions</vt:lpstr>
      <vt:lpstr>Points for Discussion</vt:lpstr>
      <vt:lpstr>PowerPoint Presentation</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Dugan</dc:creator>
  <cp:lastModifiedBy>Selna Saji</cp:lastModifiedBy>
  <cp:revision>291</cp:revision>
  <dcterms:created xsi:type="dcterms:W3CDTF">2013-11-11T19:58:28Z</dcterms:created>
  <dcterms:modified xsi:type="dcterms:W3CDTF">2019-07-17T15:16:10Z</dcterms:modified>
</cp:coreProperties>
</file>