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63" r:id="rId2"/>
    <p:sldId id="326" r:id="rId3"/>
    <p:sldId id="322" r:id="rId4"/>
    <p:sldId id="304" r:id="rId5"/>
    <p:sldId id="327" r:id="rId6"/>
    <p:sldId id="293" r:id="rId7"/>
    <p:sldId id="313" r:id="rId8"/>
    <p:sldId id="329" r:id="rId9"/>
    <p:sldId id="333" r:id="rId10"/>
    <p:sldId id="314" r:id="rId11"/>
    <p:sldId id="317" r:id="rId12"/>
    <p:sldId id="318" r:id="rId13"/>
    <p:sldId id="323" r:id="rId14"/>
    <p:sldId id="325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94F5"/>
    <a:srgbClr val="3333FF"/>
    <a:srgbClr val="0076A3"/>
    <a:srgbClr val="2D2E2D"/>
    <a:srgbClr val="CD0034"/>
    <a:srgbClr val="F0AB00"/>
    <a:srgbClr val="777877"/>
    <a:srgbClr val="007A4D"/>
    <a:srgbClr val="71105E"/>
    <a:srgbClr val="009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809" autoAdjust="0"/>
    <p:restoredTop sz="96237" autoAdjust="0"/>
  </p:normalViewPr>
  <p:slideViewPr>
    <p:cSldViewPr snapToGrid="0" snapToObjects="1">
      <p:cViewPr>
        <p:scale>
          <a:sx n="80" d="100"/>
          <a:sy n="80" d="100"/>
        </p:scale>
        <p:origin x="-786" y="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file:///C:\Users\Apurupa%20Gorthi\Desktop\New%20Microsoft%20Excel%20Worksheet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B\Downloads\APG-%20HIIRA%20Additional%20figures%20for%20SB%206Mar19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B\Downloads\APG-%20HIIRA%20Additional%20figures%20for%20SB%206Mar19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B\Downloads\APG-%20HIIRA%20Additional%20figures%20for%20SB%206Mar19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B\Downloads\APG-%20HIIRA%20Additional%20figures%20for%20SB%206Mar19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I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Sheet1!$E$1</c:f>
              <c:strCache>
                <c:ptCount val="1"/>
                <c:pt idx="0">
                  <c:v>BAU (2050)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RAC</c:v>
                </c:pt>
                <c:pt idx="1">
                  <c:v>MAC</c:v>
                </c:pt>
                <c:pt idx="2">
                  <c:v>CAC</c:v>
                </c:pt>
                <c:pt idx="3">
                  <c:v>Commercial Refrigeration</c:v>
                </c:pt>
                <c:pt idx="4">
                  <c:v>HCFC22 production</c:v>
                </c:pt>
              </c:strCache>
            </c:strRef>
          </c:cat>
          <c:val>
            <c:numRef>
              <c:f>Sheet1!$E$2:$E$6</c:f>
              <c:numCache>
                <c:formatCode>General</c:formatCode>
                <c:ptCount val="5"/>
                <c:pt idx="0">
                  <c:v>178.4</c:v>
                </c:pt>
                <c:pt idx="1">
                  <c:v>77.7</c:v>
                </c:pt>
                <c:pt idx="2">
                  <c:v>76.099999999999994</c:v>
                </c:pt>
                <c:pt idx="3">
                  <c:v>76.099999999999994</c:v>
                </c:pt>
                <c:pt idx="4">
                  <c:v>6.1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725-4C7C-B55C-48890E8D84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6276480"/>
        <c:axId val="184292480"/>
        <c:extLst xmlns:c16r2="http://schemas.microsoft.com/office/drawing/2015/06/chart"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Sheet1!$C$1</c15:sqref>
                        </c15:formulaRef>
                      </c:ext>
                    </c:extLst>
                    <c:strCache>
                      <c:ptCount val="1"/>
                      <c:pt idx="0">
                        <c:v>2030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>
                      <c:ext uri="{02D57815-91ED-43cb-92C2-25804820EDAC}">
                        <c15:formulaRef>
                          <c15:sqref>Sheet1!$C$2:$C$6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39</c:v>
                      </c:pt>
                      <c:pt idx="1">
                        <c:v>24.2</c:v>
                      </c:pt>
                      <c:pt idx="2">
                        <c:v>18.2</c:v>
                      </c:pt>
                      <c:pt idx="3">
                        <c:v>18.2</c:v>
                      </c:pt>
                      <c:pt idx="4">
                        <c:v>1.7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2-0725-4C7C-B55C-48890E8D8431}"/>
                  </c:ext>
                </c:extLst>
              </c15:ser>
            </c15:filteredBarSeries>
          </c:ext>
        </c:extLst>
      </c:barChart>
      <c:lineChart>
        <c:grouping val="standard"/>
        <c:varyColors val="0"/>
        <c:ser>
          <c:idx val="2"/>
          <c:order val="1"/>
          <c:tx>
            <c:strRef>
              <c:f>Sheet1!$F$1</c:f>
              <c:strCache>
                <c:ptCount val="1"/>
                <c:pt idx="0">
                  <c:v>Maximum technically feasible reduction of emissions (2050)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Sheet1!$A$2:$A$6</c:f>
              <c:strCache>
                <c:ptCount val="5"/>
                <c:pt idx="0">
                  <c:v>RAC</c:v>
                </c:pt>
                <c:pt idx="1">
                  <c:v>MAC</c:v>
                </c:pt>
                <c:pt idx="2">
                  <c:v>CAC</c:v>
                </c:pt>
                <c:pt idx="3">
                  <c:v>Commercial Refrigeration</c:v>
                </c:pt>
                <c:pt idx="4">
                  <c:v>HCFC22 production</c:v>
                </c:pt>
              </c:strCache>
            </c:strRef>
          </c:cat>
          <c:val>
            <c:numRef>
              <c:f>Sheet1!$F$2:$F$6</c:f>
              <c:numCache>
                <c:formatCode>General</c:formatCode>
                <c:ptCount val="5"/>
                <c:pt idx="0">
                  <c:v>9.0000000000000066E-2</c:v>
                </c:pt>
                <c:pt idx="1">
                  <c:v>0.22000000000000028</c:v>
                </c:pt>
                <c:pt idx="2">
                  <c:v>3.0000000000000058E-2</c:v>
                </c:pt>
                <c:pt idx="3">
                  <c:v>3.0000000000000058E-2</c:v>
                </c:pt>
                <c:pt idx="4">
                  <c:v>6.09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0725-4C7C-B55C-48890E8D84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6276480"/>
        <c:axId val="184292480"/>
      </c:lineChart>
      <c:catAx>
        <c:axId val="1662764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4292480"/>
        <c:crosses val="autoZero"/>
        <c:auto val="1"/>
        <c:lblAlgn val="ctr"/>
        <c:lblOffset val="100"/>
        <c:noMultiLvlLbl val="0"/>
      </c:catAx>
      <c:valAx>
        <c:axId val="184292480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62764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2604389811535208"/>
          <c:y val="0.24964965234732936"/>
          <c:w val="0.26350906609395341"/>
          <c:h val="0.5007006953053414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6350"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I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sz="1400" dirty="0" smtClean="0"/>
              <a:t>Supply chain representation: 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sz="1400" dirty="0" smtClean="0"/>
              <a:t>Industry Interviews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sz="1400" baseline="0" dirty="0" smtClean="0"/>
              <a:t> </a:t>
            </a:r>
            <a:endParaRPr lang="en-US" sz="1400" dirty="0"/>
          </a:p>
        </c:rich>
      </c:tx>
      <c:layout>
        <c:manualLayout>
          <c:xMode val="edge"/>
          <c:yMode val="edge"/>
          <c:x val="4.825714966527736E-2"/>
          <c:y val="4.434351592454943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6.7385329407709624E-2"/>
          <c:y val="0.18103429624601663"/>
          <c:w val="0.56209453175495139"/>
          <c:h val="0.68588799580906656"/>
        </c:manualLayout>
      </c:layout>
      <c:pieChart>
        <c:varyColors val="1"/>
        <c:ser>
          <c:idx val="0"/>
          <c:order val="0"/>
          <c:spPr>
            <a:ln>
              <a:solidFill>
                <a:schemeClr val="bg2"/>
              </a:solidFill>
            </a:ln>
          </c:spPr>
          <c:dPt>
            <c:idx val="4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bg2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0DAE-4A92-ABBC-5926E843012C}"/>
              </c:ext>
            </c:extLst>
          </c:dPt>
          <c:dPt>
            <c:idx val="5"/>
            <c:bubble3D val="0"/>
            <c:spPr>
              <a:solidFill>
                <a:schemeClr val="accent1">
                  <a:lumMod val="75000"/>
                </a:schemeClr>
              </a:solidFill>
              <a:ln>
                <a:solidFill>
                  <a:schemeClr val="bg2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DAE-4A92-ABBC-5926E843012C}"/>
              </c:ext>
            </c:extLst>
          </c:dPt>
          <c:dLbls>
            <c:txPr>
              <a:bodyPr rot="0" vert="horz"/>
              <a:lstStyle/>
              <a:p>
                <a:pPr>
                  <a:defRPr sz="1200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'Supply chain - Pie chart'!$A$2:$A$7</c:f>
              <c:strCache>
                <c:ptCount val="6"/>
                <c:pt idx="0">
                  <c:v>Primary refrigerant consumers</c:v>
                </c:pt>
                <c:pt idx="1">
                  <c:v>Component manufacturers/ suppliers</c:v>
                </c:pt>
                <c:pt idx="2">
                  <c:v>Refrigerant manufacturers/ suppliers</c:v>
                </c:pt>
                <c:pt idx="3">
                  <c:v>Consultants and service providers</c:v>
                </c:pt>
                <c:pt idx="4">
                  <c:v>Commercial users of product</c:v>
                </c:pt>
                <c:pt idx="5">
                  <c:v>Associations</c:v>
                </c:pt>
              </c:strCache>
            </c:strRef>
          </c:cat>
          <c:val>
            <c:numRef>
              <c:f>'Supply chain - Pie chart'!$B$2:$B$7</c:f>
              <c:numCache>
                <c:formatCode>General</c:formatCode>
                <c:ptCount val="6"/>
                <c:pt idx="0">
                  <c:v>47</c:v>
                </c:pt>
                <c:pt idx="1">
                  <c:v>19</c:v>
                </c:pt>
                <c:pt idx="2">
                  <c:v>8</c:v>
                </c:pt>
                <c:pt idx="3">
                  <c:v>17</c:v>
                </c:pt>
                <c:pt idx="4">
                  <c:v>2</c:v>
                </c:pt>
                <c:pt idx="5">
                  <c:v>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DAE-4A92-ABBC-5926E843012C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3681771050778924"/>
          <c:y val="0.11408032987444792"/>
          <c:w val="0.33616092346404963"/>
          <c:h val="0.88591967012555184"/>
        </c:manualLayout>
      </c:layout>
      <c:overlay val="0"/>
      <c:txPr>
        <a:bodyPr rot="0" vert="horz"/>
        <a:lstStyle/>
        <a:p>
          <a:pPr>
            <a:defRPr sz="1200"/>
          </a:pPr>
          <a:endParaRPr lang="en-US"/>
        </a:p>
      </c:txPr>
    </c:legend>
    <c:plotVisOnly val="1"/>
    <c:dispBlanksAs val="zero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ln w="6350">
      <a:solidFill>
        <a:schemeClr val="tx1"/>
      </a:solidFill>
    </a:ln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IN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400" b="1" i="0" baseline="0" dirty="0" smtClean="0"/>
              <a:t>Sectoral Mix: 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400" b="1" i="0" baseline="0" dirty="0" smtClean="0"/>
              <a:t>Industry Interviews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 dirty="0"/>
          </a:p>
        </c:rich>
      </c:tx>
      <c:layout>
        <c:manualLayout>
          <c:xMode val="edge"/>
          <c:yMode val="edge"/>
          <c:x val="0.12537628576858706"/>
          <c:y val="4.5155271501881832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7.2389640610586531E-2"/>
          <c:y val="0.18697919985734129"/>
          <c:w val="0.58370162288447935"/>
          <c:h val="0.6887899235095416"/>
        </c:manualLayout>
      </c:layout>
      <c:pieChart>
        <c:varyColors val="1"/>
        <c:ser>
          <c:idx val="0"/>
          <c:order val="0"/>
          <c:tx>
            <c:strRef>
              <c:f>'[3]Figure 5'!$B$1:$H$1</c:f>
              <c:strCache>
                <c:ptCount val="1"/>
                <c:pt idx="0">
                  <c:v>RAC MAC CAC CR RAC/CAC CR/RAC/CAC ALL (RAC/MAC/CAC/CR)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B36-4E66-AE80-873DE8313BD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B36-4E66-AE80-873DE8313BDC}"/>
              </c:ext>
            </c:extLst>
          </c:dPt>
          <c:dPt>
            <c:idx val="2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CB36-4E66-AE80-873DE8313BDC}"/>
              </c:ext>
            </c:extLst>
          </c:dPt>
          <c:dPt>
            <c:idx val="3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CB36-4E66-AE80-873DE8313BDC}"/>
              </c:ext>
            </c:extLst>
          </c:dPt>
          <c:dPt>
            <c:idx val="4"/>
            <c:bubble3D val="0"/>
            <c:spPr>
              <a:solidFill>
                <a:schemeClr val="accent1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CB36-4E66-AE80-873DE8313BDC}"/>
              </c:ext>
            </c:extLst>
          </c:dPt>
          <c:dPt>
            <c:idx val="5"/>
            <c:bubble3D val="0"/>
            <c:spPr>
              <a:solidFill>
                <a:schemeClr val="accent3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CB36-4E66-AE80-873DE8313BDC}"/>
              </c:ext>
            </c:extLst>
          </c:dPt>
          <c:dPt>
            <c:idx val="6"/>
            <c:bubble3D val="0"/>
            <c:spPr>
              <a:solidFill>
                <a:schemeClr val="tx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CB36-4E66-AE80-873DE8313BDC}"/>
              </c:ext>
            </c:extLst>
          </c:dPt>
          <c:dLbls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'[2]ES 1 - Pie Chart'!$B$2:$H$2</c:f>
              <c:strCache>
                <c:ptCount val="7"/>
                <c:pt idx="0">
                  <c:v>RAC</c:v>
                </c:pt>
                <c:pt idx="1">
                  <c:v>MAC</c:v>
                </c:pt>
                <c:pt idx="2">
                  <c:v>CAC</c:v>
                </c:pt>
                <c:pt idx="3">
                  <c:v>CR</c:v>
                </c:pt>
                <c:pt idx="4">
                  <c:v>Bi-sector (RAC/CAC)</c:v>
                </c:pt>
                <c:pt idx="5">
                  <c:v>Tri-sector (CR/RAC/CAC)</c:v>
                </c:pt>
                <c:pt idx="6">
                  <c:v>Multi-sector (RAC/CAC/MAC/CR)</c:v>
                </c:pt>
              </c:strCache>
            </c:strRef>
          </c:cat>
          <c:val>
            <c:numRef>
              <c:f>'[3]Figure 5'!$B$4:$H$4</c:f>
              <c:numCache>
                <c:formatCode>General</c:formatCode>
                <c:ptCount val="7"/>
                <c:pt idx="0">
                  <c:v>23.333333333333311</c:v>
                </c:pt>
                <c:pt idx="1">
                  <c:v>13.333333333333334</c:v>
                </c:pt>
                <c:pt idx="2">
                  <c:v>8.3333333333333321</c:v>
                </c:pt>
                <c:pt idx="3">
                  <c:v>15</c:v>
                </c:pt>
                <c:pt idx="4">
                  <c:v>25</c:v>
                </c:pt>
                <c:pt idx="5">
                  <c:v>1.6666666666666667</c:v>
                </c:pt>
                <c:pt idx="6">
                  <c:v>13.333333333333334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E-CB36-4E66-AE80-873DE8313BDC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5783606131824013"/>
          <c:y val="9.1705132521559568E-2"/>
          <c:w val="0.34216393868175976"/>
          <c:h val="0.8025221311428327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6350" cap="flat" cmpd="sng" algn="ctr">
      <a:solidFill>
        <a:schemeClr val="tx1"/>
      </a:solidFill>
      <a:round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I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400" dirty="0" smtClean="0"/>
              <a:t>Enterprise</a:t>
            </a:r>
            <a:r>
              <a:rPr lang="en-US" sz="1400" baseline="0" dirty="0" smtClean="0"/>
              <a:t> Size Mix: Industry Interviews</a:t>
            </a:r>
            <a:endParaRPr lang="en-US" sz="1400" dirty="0"/>
          </a:p>
        </c:rich>
      </c:tx>
      <c:layout>
        <c:manualLayout>
          <c:xMode val="edge"/>
          <c:yMode val="edge"/>
          <c:x val="0.15083714364072076"/>
          <c:y val="3.9388608163211505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1413949996178452"/>
          <c:y val="0.16323321545180985"/>
          <c:w val="0.48519667480431433"/>
          <c:h val="0.83676678454819031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378-450E-91A1-1D1FC42940B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'Enterprise size - Pie chart'!$A$2:$A$5</c:f>
              <c:strCache>
                <c:ptCount val="4"/>
                <c:pt idx="0">
                  <c:v>Large</c:v>
                </c:pt>
                <c:pt idx="1">
                  <c:v>Medium</c:v>
                </c:pt>
                <c:pt idx="2">
                  <c:v>Small</c:v>
                </c:pt>
                <c:pt idx="3">
                  <c:v>Associations</c:v>
                </c:pt>
              </c:strCache>
            </c:strRef>
          </c:cat>
          <c:val>
            <c:numRef>
              <c:f>'Enterprise size - Pie chart'!$B$2:$B$5</c:f>
              <c:numCache>
                <c:formatCode>General</c:formatCode>
                <c:ptCount val="4"/>
                <c:pt idx="0">
                  <c:v>46</c:v>
                </c:pt>
                <c:pt idx="1">
                  <c:v>27</c:v>
                </c:pt>
                <c:pt idx="2">
                  <c:v>20</c:v>
                </c:pt>
                <c:pt idx="3">
                  <c:v>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378-450E-91A1-1D1FC42940B7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5611829711855383"/>
          <c:y val="0.29831985875927453"/>
          <c:w val="0.22675217940590675"/>
          <c:h val="0.5022745370481649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6350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IN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0"/>
    <c:plotArea>
      <c:layout>
        <c:manualLayout>
          <c:layoutTarget val="inner"/>
          <c:xMode val="edge"/>
          <c:yMode val="edge"/>
          <c:x val="9.2006424847107054E-2"/>
          <c:y val="3.0835066562705751E-2"/>
          <c:w val="0.85749237347545515"/>
          <c:h val="0.6246199470240527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'[1]Ch5 - Fig 12 (Impact&amp;desirable)'!$B$3</c:f>
              <c:strCache>
                <c:ptCount val="1"/>
                <c:pt idx="0">
                  <c:v>Negative impact ('least' and 'not')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</c:spPr>
          <c:invertIfNegative val="0"/>
          <c:dLbls>
            <c:dLbl>
              <c:idx val="1"/>
              <c:layout>
                <c:manualLayout>
                  <c:x val="0"/>
                  <c:y val="1.07526881720430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540-4CC6-B1E8-AB7347BFD525}"/>
                </c:ext>
              </c:extLst>
            </c:dLbl>
            <c:txPr>
              <a:bodyPr rot="0" vert="horz"/>
              <a:lstStyle/>
              <a:p>
                <a:pPr>
                  <a:defRPr sz="115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'[1]Ch5 - Fig 12 (Impact&amp;desirable)'!$A$4:$A$8</c:f>
              <c:strCache>
                <c:ptCount val="5"/>
                <c:pt idx="0">
                  <c:v>Cap and phase-down</c:v>
                </c:pt>
                <c:pt idx="1">
                  <c:v>Tax-and-refund</c:v>
                </c:pt>
                <c:pt idx="2">
                  <c:v>GWP limit</c:v>
                </c:pt>
                <c:pt idx="3">
                  <c:v>Environmental cess</c:v>
                </c:pt>
                <c:pt idx="4">
                  <c:v>Subsidies for using low-GWP refrigerant products</c:v>
                </c:pt>
              </c:strCache>
            </c:strRef>
          </c:cat>
          <c:val>
            <c:numRef>
              <c:f>'[1]Ch5 - Fig 12 (Impact&amp;desirable)'!$B$4:$B$8</c:f>
              <c:numCache>
                <c:formatCode>General</c:formatCode>
                <c:ptCount val="5"/>
                <c:pt idx="0">
                  <c:v>12</c:v>
                </c:pt>
                <c:pt idx="1">
                  <c:v>37</c:v>
                </c:pt>
                <c:pt idx="2">
                  <c:v>2</c:v>
                </c:pt>
                <c:pt idx="3">
                  <c:v>15</c:v>
                </c:pt>
                <c:pt idx="4">
                  <c:v>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A540-4CC6-B1E8-AB7347BFD525}"/>
            </c:ext>
          </c:extLst>
        </c:ser>
        <c:ser>
          <c:idx val="1"/>
          <c:order val="1"/>
          <c:tx>
            <c:strRef>
              <c:f>'[1]Ch5 - Fig 12 (Impact&amp;desirable)'!$C$3</c:f>
              <c:strCache>
                <c:ptCount val="1"/>
                <c:pt idx="0">
                  <c:v>Neutral impact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invertIfNegative val="0"/>
          <c:dLbls>
            <c:dLbl>
              <c:idx val="1"/>
              <c:layout>
                <c:manualLayout>
                  <c:x val="0"/>
                  <c:y val="1.79211469534050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540-4CC6-B1E8-AB7347BFD525}"/>
                </c:ext>
              </c:extLst>
            </c:dLbl>
            <c:dLbl>
              <c:idx val="3"/>
              <c:layout>
                <c:manualLayout>
                  <c:x val="0"/>
                  <c:y val="1.79211469534050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A540-4CC6-B1E8-AB7347BFD525}"/>
                </c:ext>
              </c:extLst>
            </c:dLbl>
            <c:txPr>
              <a:bodyPr rot="0" vert="horz"/>
              <a:lstStyle/>
              <a:p>
                <a:pPr>
                  <a:defRPr sz="115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'[1]Ch5 - Fig 12 (Impact&amp;desirable)'!$A$4:$A$8</c:f>
              <c:strCache>
                <c:ptCount val="5"/>
                <c:pt idx="0">
                  <c:v>Cap and phase-down</c:v>
                </c:pt>
                <c:pt idx="1">
                  <c:v>Tax-and-refund</c:v>
                </c:pt>
                <c:pt idx="2">
                  <c:v>GWP limit</c:v>
                </c:pt>
                <c:pt idx="3">
                  <c:v>Environmental cess</c:v>
                </c:pt>
                <c:pt idx="4">
                  <c:v>Subsidies for using low-GWP refrigerant products</c:v>
                </c:pt>
              </c:strCache>
            </c:strRef>
          </c:cat>
          <c:val>
            <c:numRef>
              <c:f>'[1]Ch5 - Fig 12 (Impact&amp;desirable)'!$C$4:$C$8</c:f>
              <c:numCache>
                <c:formatCode>General</c:formatCode>
                <c:ptCount val="5"/>
                <c:pt idx="0">
                  <c:v>23</c:v>
                </c:pt>
                <c:pt idx="1">
                  <c:v>35</c:v>
                </c:pt>
                <c:pt idx="2">
                  <c:v>27</c:v>
                </c:pt>
                <c:pt idx="3">
                  <c:v>40</c:v>
                </c:pt>
                <c:pt idx="4">
                  <c:v>33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A540-4CC6-B1E8-AB7347BFD525}"/>
            </c:ext>
          </c:extLst>
        </c:ser>
        <c:ser>
          <c:idx val="2"/>
          <c:order val="2"/>
          <c:tx>
            <c:strRef>
              <c:f>'[1]Ch5 - Fig 12 (Impact&amp;desirable)'!$D$3</c:f>
              <c:strCache>
                <c:ptCount val="1"/>
                <c:pt idx="0">
                  <c:v>Positive impact ('mild' and 'most')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</c:spPr>
          <c:invertIfNegative val="0"/>
          <c:dLbls>
            <c:dLbl>
              <c:idx val="1"/>
              <c:numFmt formatCode="#,##0" sourceLinked="0"/>
              <c:spPr/>
              <c:txPr>
                <a:bodyPr rot="0" vert="horz"/>
                <a:lstStyle/>
                <a:p>
                  <a:pPr>
                    <a:defRPr sz="1150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 rot="0" vert="horz"/>
              <a:lstStyle/>
              <a:p>
                <a:pPr>
                  <a:defRPr sz="115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'[1]Ch5 - Fig 12 (Impact&amp;desirable)'!$A$4:$A$8</c:f>
              <c:strCache>
                <c:ptCount val="5"/>
                <c:pt idx="0">
                  <c:v>Cap and phase-down</c:v>
                </c:pt>
                <c:pt idx="1">
                  <c:v>Tax-and-refund</c:v>
                </c:pt>
                <c:pt idx="2">
                  <c:v>GWP limit</c:v>
                </c:pt>
                <c:pt idx="3">
                  <c:v>Environmental cess</c:v>
                </c:pt>
                <c:pt idx="4">
                  <c:v>Subsidies for using low-GWP refrigerant products</c:v>
                </c:pt>
              </c:strCache>
            </c:strRef>
          </c:cat>
          <c:val>
            <c:numRef>
              <c:f>'[1]Ch5 - Fig 12 (Impact&amp;desirable)'!$D$4:$D$8</c:f>
              <c:numCache>
                <c:formatCode>General</c:formatCode>
                <c:ptCount val="5"/>
                <c:pt idx="0">
                  <c:v>65</c:v>
                </c:pt>
                <c:pt idx="1">
                  <c:v>28.333333333333311</c:v>
                </c:pt>
                <c:pt idx="2">
                  <c:v>71</c:v>
                </c:pt>
                <c:pt idx="3">
                  <c:v>45</c:v>
                </c:pt>
                <c:pt idx="4">
                  <c:v>60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1-A540-4CC6-B1E8-AB7347BFD525}"/>
            </c:ext>
          </c:extLst>
        </c:ser>
        <c:ser>
          <c:idx val="3"/>
          <c:order val="3"/>
          <c:tx>
            <c:strRef>
              <c:f>'[1]Ch5 - Fig 12 (Impact&amp;desirable)'!$E$3</c:f>
              <c:strCache>
                <c:ptCount val="1"/>
              </c:strCache>
            </c:strRef>
          </c:tx>
          <c:invertIfNegative val="0"/>
          <c:cat>
            <c:strRef>
              <c:f>'[1]Ch5 - Fig 12 (Impact&amp;desirable)'!$A$4:$A$8</c:f>
              <c:strCache>
                <c:ptCount val="5"/>
                <c:pt idx="0">
                  <c:v>Cap and phase-down</c:v>
                </c:pt>
                <c:pt idx="1">
                  <c:v>Tax-and-refund</c:v>
                </c:pt>
                <c:pt idx="2">
                  <c:v>GWP limit</c:v>
                </c:pt>
                <c:pt idx="3">
                  <c:v>Environmental cess</c:v>
                </c:pt>
                <c:pt idx="4">
                  <c:v>Subsidies for using low-GWP refrigerant products</c:v>
                </c:pt>
              </c:strCache>
            </c:strRef>
          </c:cat>
          <c:val>
            <c:numRef>
              <c:f>'[1]Ch5 - Fig 12 (Impact&amp;desirable)'!$E$4:$E$8</c:f>
              <c:numCache>
                <c:formatCode>General</c:formatCode>
                <c:ptCount val="5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2-A540-4CC6-B1E8-AB7347BFD525}"/>
            </c:ext>
          </c:extLst>
        </c:ser>
        <c:ser>
          <c:idx val="4"/>
          <c:order val="4"/>
          <c:tx>
            <c:strRef>
              <c:f>'[1]Ch5 - Fig 12 (Impact&amp;desirable)'!$F$3</c:f>
              <c:strCache>
                <c:ptCount val="1"/>
                <c:pt idx="0">
                  <c:v>Negative desirability ('least' and 'not')</c:v>
                </c:pt>
              </c:strCache>
            </c:strRef>
          </c:tx>
          <c:spPr>
            <a:solidFill>
              <a:srgbClr val="5994F5"/>
            </a:solidFill>
          </c:spPr>
          <c:invertIfNegative val="0"/>
          <c:dLbls>
            <c:dLbl>
              <c:idx val="3"/>
              <c:layout>
                <c:manualLayout>
                  <c:x val="0"/>
                  <c:y val="1.50110337007556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 rot="0" vert="horz"/>
              <a:lstStyle/>
              <a:p>
                <a:pPr>
                  <a:defRPr sz="12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'[1]Ch5 - Fig 12 (Impact&amp;desirable)'!$A$4:$A$8</c:f>
              <c:strCache>
                <c:ptCount val="5"/>
                <c:pt idx="0">
                  <c:v>Cap and phase-down</c:v>
                </c:pt>
                <c:pt idx="1">
                  <c:v>Tax-and-refund</c:v>
                </c:pt>
                <c:pt idx="2">
                  <c:v>GWP limit</c:v>
                </c:pt>
                <c:pt idx="3">
                  <c:v>Environmental cess</c:v>
                </c:pt>
                <c:pt idx="4">
                  <c:v>Subsidies for using low-GWP refrigerant products</c:v>
                </c:pt>
              </c:strCache>
            </c:strRef>
          </c:cat>
          <c:val>
            <c:numRef>
              <c:f>'[1]Ch5 - Fig 12 (Impact&amp;desirable)'!$F$4:$F$8</c:f>
              <c:numCache>
                <c:formatCode>General</c:formatCode>
                <c:ptCount val="5"/>
                <c:pt idx="0">
                  <c:v>16</c:v>
                </c:pt>
                <c:pt idx="1">
                  <c:v>38</c:v>
                </c:pt>
                <c:pt idx="2">
                  <c:v>3</c:v>
                </c:pt>
                <c:pt idx="3">
                  <c:v>35</c:v>
                </c:pt>
                <c:pt idx="4">
                  <c:v>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8-A540-4CC6-B1E8-AB7347BFD525}"/>
            </c:ext>
          </c:extLst>
        </c:ser>
        <c:ser>
          <c:idx val="5"/>
          <c:order val="5"/>
          <c:tx>
            <c:strRef>
              <c:f>'[1]Ch5 - Fig 12 (Impact&amp;desirable)'!$G$3</c:f>
              <c:strCache>
                <c:ptCount val="1"/>
                <c:pt idx="0">
                  <c:v>Neutral desirability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</c:spPr>
          <c:invertIfNegative val="0"/>
          <c:dLbls>
            <c:txPr>
              <a:bodyPr rot="0" vert="horz"/>
              <a:lstStyle/>
              <a:p>
                <a:pPr>
                  <a:defRPr sz="115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'[1]Ch5 - Fig 12 (Impact&amp;desirable)'!$A$4:$A$8</c:f>
              <c:strCache>
                <c:ptCount val="5"/>
                <c:pt idx="0">
                  <c:v>Cap and phase-down</c:v>
                </c:pt>
                <c:pt idx="1">
                  <c:v>Tax-and-refund</c:v>
                </c:pt>
                <c:pt idx="2">
                  <c:v>GWP limit</c:v>
                </c:pt>
                <c:pt idx="3">
                  <c:v>Environmental cess</c:v>
                </c:pt>
                <c:pt idx="4">
                  <c:v>Subsidies for using low-GWP refrigerant products</c:v>
                </c:pt>
              </c:strCache>
            </c:strRef>
          </c:cat>
          <c:val>
            <c:numRef>
              <c:f>'[1]Ch5 - Fig 12 (Impact&amp;desirable)'!$G$4:$G$8</c:f>
              <c:numCache>
                <c:formatCode>General</c:formatCode>
                <c:ptCount val="5"/>
                <c:pt idx="0">
                  <c:v>32</c:v>
                </c:pt>
                <c:pt idx="1">
                  <c:v>35</c:v>
                </c:pt>
                <c:pt idx="2">
                  <c:v>28</c:v>
                </c:pt>
                <c:pt idx="3">
                  <c:v>37</c:v>
                </c:pt>
                <c:pt idx="4">
                  <c:v>30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E-A540-4CC6-B1E8-AB7347BFD525}"/>
            </c:ext>
          </c:extLst>
        </c:ser>
        <c:ser>
          <c:idx val="6"/>
          <c:order val="6"/>
          <c:tx>
            <c:strRef>
              <c:f>'[1]Ch5 - Fig 12 (Impact&amp;desirable)'!$H$3</c:f>
              <c:strCache>
                <c:ptCount val="1"/>
                <c:pt idx="0">
                  <c:v>Positive desirability ('mild' and 'most')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</c:spPr>
          <c:invertIfNegative val="0"/>
          <c:dLbls>
            <c:txPr>
              <a:bodyPr rot="0" vert="horz"/>
              <a:lstStyle/>
              <a:p>
                <a:pPr>
                  <a:defRPr sz="115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'[1]Ch5 - Fig 12 (Impact&amp;desirable)'!$A$4:$A$8</c:f>
              <c:strCache>
                <c:ptCount val="5"/>
                <c:pt idx="0">
                  <c:v>Cap and phase-down</c:v>
                </c:pt>
                <c:pt idx="1">
                  <c:v>Tax-and-refund</c:v>
                </c:pt>
                <c:pt idx="2">
                  <c:v>GWP limit</c:v>
                </c:pt>
                <c:pt idx="3">
                  <c:v>Environmental cess</c:v>
                </c:pt>
                <c:pt idx="4">
                  <c:v>Subsidies for using low-GWP refrigerant products</c:v>
                </c:pt>
              </c:strCache>
            </c:strRef>
          </c:cat>
          <c:val>
            <c:numRef>
              <c:f>'[1]Ch5 - Fig 12 (Impact&amp;desirable)'!$H$4:$H$8</c:f>
              <c:numCache>
                <c:formatCode>General</c:formatCode>
                <c:ptCount val="5"/>
                <c:pt idx="0">
                  <c:v>52</c:v>
                </c:pt>
                <c:pt idx="1">
                  <c:v>27</c:v>
                </c:pt>
                <c:pt idx="2">
                  <c:v>69</c:v>
                </c:pt>
                <c:pt idx="3">
                  <c:v>28</c:v>
                </c:pt>
                <c:pt idx="4">
                  <c:v>63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24-A540-4CC6-B1E8-AB7347BFD5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8590464"/>
        <c:axId val="118612736"/>
      </c:barChart>
      <c:catAx>
        <c:axId val="118590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 sz="1200"/>
            </a:pPr>
            <a:endParaRPr lang="en-US"/>
          </a:p>
        </c:txPr>
        <c:crossAx val="118612736"/>
        <c:crosses val="autoZero"/>
        <c:auto val="1"/>
        <c:lblAlgn val="ctr"/>
        <c:lblOffset val="100"/>
        <c:noMultiLvlLbl val="0"/>
      </c:catAx>
      <c:valAx>
        <c:axId val="118612736"/>
        <c:scaling>
          <c:orientation val="minMax"/>
          <c:max val="10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400" b="0"/>
                </a:pPr>
                <a:r>
                  <a:rPr lang="en-IN" sz="1400" b="0"/>
                  <a:t>Percentage of respondents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 sz="1200"/>
            </a:pPr>
            <a:endParaRPr lang="en-US"/>
          </a:p>
        </c:txPr>
        <c:crossAx val="118590464"/>
        <c:crosses val="autoZero"/>
        <c:crossBetween val="between"/>
      </c:valAx>
    </c:plotArea>
    <c:legend>
      <c:legendPos val="r"/>
      <c:legendEntry>
        <c:idx val="3"/>
        <c:delete val="1"/>
      </c:legendEntry>
      <c:layout>
        <c:manualLayout>
          <c:xMode val="edge"/>
          <c:yMode val="edge"/>
          <c:x val="4.4567173979228929E-2"/>
          <c:y val="0.80632397908226239"/>
          <c:w val="0.94445568150941361"/>
          <c:h val="0.16074098559846947"/>
        </c:manualLayout>
      </c:layout>
      <c:overlay val="0"/>
      <c:txPr>
        <a:bodyPr rot="0" vert="horz"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7D25630-C166-46DB-AC47-5E4F4CDE45E5}" type="doc">
      <dgm:prSet loTypeId="urn:microsoft.com/office/officeart/2005/8/layout/hierarchy4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01ADA351-DC21-466F-954B-CDB5C25287A5}">
      <dgm:prSet phldrT="[Text]"/>
      <dgm:spPr/>
      <dgm:t>
        <a:bodyPr/>
        <a:lstStyle/>
        <a:p>
          <a:r>
            <a:rPr lang="en-US" dirty="0" smtClean="0"/>
            <a:t>Policy Uncertainty</a:t>
          </a:r>
          <a:endParaRPr lang="en-US" dirty="0"/>
        </a:p>
      </dgm:t>
    </dgm:pt>
    <dgm:pt modelId="{5708D4E5-B022-43DA-982A-A68265ACF70E}" type="parTrans" cxnId="{A5141755-AD73-4EFB-B00C-96EDC02D691F}">
      <dgm:prSet/>
      <dgm:spPr/>
      <dgm:t>
        <a:bodyPr/>
        <a:lstStyle/>
        <a:p>
          <a:endParaRPr lang="en-US"/>
        </a:p>
      </dgm:t>
    </dgm:pt>
    <dgm:pt modelId="{A2F09A75-E92B-49DB-8939-E8844B59D601}" type="sibTrans" cxnId="{A5141755-AD73-4EFB-B00C-96EDC02D691F}">
      <dgm:prSet/>
      <dgm:spPr/>
      <dgm:t>
        <a:bodyPr/>
        <a:lstStyle/>
        <a:p>
          <a:endParaRPr lang="en-US"/>
        </a:p>
      </dgm:t>
    </dgm:pt>
    <dgm:pt modelId="{9C7710B6-D9DA-4DB0-A199-122230D636EE}">
      <dgm:prSet phldrT="[Text]"/>
      <dgm:spPr/>
      <dgm:t>
        <a:bodyPr/>
        <a:lstStyle/>
        <a:p>
          <a:r>
            <a:rPr lang="en-US" dirty="0" smtClean="0"/>
            <a:t>Investments</a:t>
          </a:r>
          <a:endParaRPr lang="en-US" dirty="0"/>
        </a:p>
      </dgm:t>
    </dgm:pt>
    <dgm:pt modelId="{CD8A2FA2-5703-49BC-88DB-99B73562CFA0}" type="parTrans" cxnId="{BF43731C-05D5-467D-BA22-0E43BED985EF}">
      <dgm:prSet/>
      <dgm:spPr/>
      <dgm:t>
        <a:bodyPr/>
        <a:lstStyle/>
        <a:p>
          <a:endParaRPr lang="en-US"/>
        </a:p>
      </dgm:t>
    </dgm:pt>
    <dgm:pt modelId="{C970151C-75C0-4029-8910-EC95D8C5FD62}" type="sibTrans" cxnId="{BF43731C-05D5-467D-BA22-0E43BED985EF}">
      <dgm:prSet/>
      <dgm:spPr/>
      <dgm:t>
        <a:bodyPr/>
        <a:lstStyle/>
        <a:p>
          <a:endParaRPr lang="en-US"/>
        </a:p>
      </dgm:t>
    </dgm:pt>
    <dgm:pt modelId="{8D1DDD6E-45EA-4774-9D01-97C1670DF6E1}">
      <dgm:prSet phldrT="[Text]"/>
      <dgm:spPr/>
      <dgm:t>
        <a:bodyPr/>
        <a:lstStyle/>
        <a:p>
          <a:pPr algn="l"/>
          <a:r>
            <a:rPr lang="en-US" dirty="0" smtClean="0"/>
            <a:t>R&amp;D</a:t>
          </a:r>
        </a:p>
        <a:p>
          <a:pPr algn="l"/>
          <a:r>
            <a:rPr lang="en-US" dirty="0" smtClean="0"/>
            <a:t>Manufacturing: refrigerants and components</a:t>
          </a:r>
        </a:p>
        <a:p>
          <a:pPr algn="ctr"/>
          <a:endParaRPr lang="en-US" dirty="0"/>
        </a:p>
      </dgm:t>
    </dgm:pt>
    <dgm:pt modelId="{35913182-9C08-405B-9489-467C5414236E}" type="parTrans" cxnId="{97B8D008-8857-4566-9BFB-29CF65618C03}">
      <dgm:prSet/>
      <dgm:spPr/>
      <dgm:t>
        <a:bodyPr/>
        <a:lstStyle/>
        <a:p>
          <a:endParaRPr lang="en-US"/>
        </a:p>
      </dgm:t>
    </dgm:pt>
    <dgm:pt modelId="{0A86D1C6-CA79-4626-A43A-94B20A971AE6}" type="sibTrans" cxnId="{97B8D008-8857-4566-9BFB-29CF65618C03}">
      <dgm:prSet/>
      <dgm:spPr/>
      <dgm:t>
        <a:bodyPr/>
        <a:lstStyle/>
        <a:p>
          <a:endParaRPr lang="en-US"/>
        </a:p>
      </dgm:t>
    </dgm:pt>
    <dgm:pt modelId="{10B91544-E30A-4614-AFF0-977718EF14C0}">
      <dgm:prSet phldrT="[Text]"/>
      <dgm:spPr/>
      <dgm:t>
        <a:bodyPr/>
        <a:lstStyle/>
        <a:p>
          <a:r>
            <a:rPr lang="en-US" dirty="0" smtClean="0"/>
            <a:t>Supply Chain</a:t>
          </a:r>
          <a:endParaRPr lang="en-US" dirty="0"/>
        </a:p>
      </dgm:t>
    </dgm:pt>
    <dgm:pt modelId="{455F4707-99EB-4C83-9337-88B28D6C12D4}" type="parTrans" cxnId="{B5BBEF2E-1E51-4C2C-BC92-B24CE247F4BC}">
      <dgm:prSet/>
      <dgm:spPr/>
      <dgm:t>
        <a:bodyPr/>
        <a:lstStyle/>
        <a:p>
          <a:endParaRPr lang="en-US"/>
        </a:p>
      </dgm:t>
    </dgm:pt>
    <dgm:pt modelId="{1B1F9CDC-5E87-496C-A6AA-2CF2C754F09E}" type="sibTrans" cxnId="{B5BBEF2E-1E51-4C2C-BC92-B24CE247F4BC}">
      <dgm:prSet/>
      <dgm:spPr/>
      <dgm:t>
        <a:bodyPr/>
        <a:lstStyle/>
        <a:p>
          <a:endParaRPr lang="en-US"/>
        </a:p>
      </dgm:t>
    </dgm:pt>
    <dgm:pt modelId="{A9719B26-D057-41AD-8EFE-4CA3FECE71B8}">
      <dgm:prSet phldrT="[Text]"/>
      <dgm:spPr/>
      <dgm:t>
        <a:bodyPr/>
        <a:lstStyle/>
        <a:p>
          <a:pPr algn="l"/>
          <a:r>
            <a:rPr lang="en-US" dirty="0" smtClean="0"/>
            <a:t>Refrigerant alternatives: information, availability, standards, affordability</a:t>
          </a:r>
        </a:p>
        <a:p>
          <a:pPr algn="l"/>
          <a:r>
            <a:rPr lang="en-US" dirty="0" smtClean="0"/>
            <a:t>Component availability and readiness</a:t>
          </a:r>
        </a:p>
        <a:p>
          <a:pPr algn="l"/>
          <a:r>
            <a:rPr lang="en-US" dirty="0" smtClean="0"/>
            <a:t>Service sector readiness</a:t>
          </a:r>
        </a:p>
        <a:p>
          <a:pPr algn="l"/>
          <a:r>
            <a:rPr lang="en-US" dirty="0" smtClean="0"/>
            <a:t>End of life disposal</a:t>
          </a:r>
          <a:endParaRPr lang="en-US" dirty="0"/>
        </a:p>
      </dgm:t>
    </dgm:pt>
    <dgm:pt modelId="{11BADAB7-E361-419E-B08F-165F8221D379}" type="parTrans" cxnId="{7EA46EC2-AD67-4D3E-8D1B-267824E9C8D1}">
      <dgm:prSet/>
      <dgm:spPr/>
      <dgm:t>
        <a:bodyPr/>
        <a:lstStyle/>
        <a:p>
          <a:endParaRPr lang="en-US"/>
        </a:p>
      </dgm:t>
    </dgm:pt>
    <dgm:pt modelId="{DF08D0C9-4535-4F48-B2B3-E551320C1BE0}" type="sibTrans" cxnId="{7EA46EC2-AD67-4D3E-8D1B-267824E9C8D1}">
      <dgm:prSet/>
      <dgm:spPr/>
      <dgm:t>
        <a:bodyPr/>
        <a:lstStyle/>
        <a:p>
          <a:endParaRPr lang="en-US"/>
        </a:p>
      </dgm:t>
    </dgm:pt>
    <dgm:pt modelId="{BBCC833B-29BE-455D-865F-F78F2F49798D}" type="pres">
      <dgm:prSet presAssocID="{D7D25630-C166-46DB-AC47-5E4F4CDE45E5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IN"/>
        </a:p>
      </dgm:t>
    </dgm:pt>
    <dgm:pt modelId="{3656195F-A9B7-4F34-8C34-538C4284C7AD}" type="pres">
      <dgm:prSet presAssocID="{01ADA351-DC21-466F-954B-CDB5C25287A5}" presName="vertOne" presStyleCnt="0"/>
      <dgm:spPr/>
    </dgm:pt>
    <dgm:pt modelId="{7D7D694B-779D-4E13-B222-5311E73A75A1}" type="pres">
      <dgm:prSet presAssocID="{01ADA351-DC21-466F-954B-CDB5C25287A5}" presName="txOne" presStyleLbl="node0" presStyleIdx="0" presStyleCnt="1" custScaleX="61552" custScaleY="2162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E61DE85-C8D5-475A-BAD6-BA662BD1EA11}" type="pres">
      <dgm:prSet presAssocID="{01ADA351-DC21-466F-954B-CDB5C25287A5}" presName="parTransOne" presStyleCnt="0"/>
      <dgm:spPr/>
    </dgm:pt>
    <dgm:pt modelId="{3C2000EA-1705-4AB4-8220-7AE9226F9E11}" type="pres">
      <dgm:prSet presAssocID="{01ADA351-DC21-466F-954B-CDB5C25287A5}" presName="horzOne" presStyleCnt="0"/>
      <dgm:spPr/>
    </dgm:pt>
    <dgm:pt modelId="{DD3F17EE-C5B0-464C-9385-214041A55EAF}" type="pres">
      <dgm:prSet presAssocID="{9C7710B6-D9DA-4DB0-A199-122230D636EE}" presName="vertTwo" presStyleCnt="0"/>
      <dgm:spPr/>
    </dgm:pt>
    <dgm:pt modelId="{59BC0CAB-5440-4FB1-A9D0-3B9F6518216A}" type="pres">
      <dgm:prSet presAssocID="{9C7710B6-D9DA-4DB0-A199-122230D636EE}" presName="txTwo" presStyleLbl="node2" presStyleIdx="0" presStyleCnt="2" custScaleX="58328" custScaleY="30016" custLinFactNeighborX="-19566" custLinFactNeighborY="-9491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DCC7CAA-4285-43DC-A828-590CA719B68D}" type="pres">
      <dgm:prSet presAssocID="{9C7710B6-D9DA-4DB0-A199-122230D636EE}" presName="parTransTwo" presStyleCnt="0"/>
      <dgm:spPr/>
    </dgm:pt>
    <dgm:pt modelId="{B849534E-78D2-49D0-905A-8DFF4E3E91AF}" type="pres">
      <dgm:prSet presAssocID="{9C7710B6-D9DA-4DB0-A199-122230D636EE}" presName="horzTwo" presStyleCnt="0"/>
      <dgm:spPr/>
    </dgm:pt>
    <dgm:pt modelId="{57601EB4-856E-4A35-B291-6E37A3456C30}" type="pres">
      <dgm:prSet presAssocID="{8D1DDD6E-45EA-4774-9D01-97C1670DF6E1}" presName="vertThree" presStyleCnt="0"/>
      <dgm:spPr/>
    </dgm:pt>
    <dgm:pt modelId="{43ED7BD1-42AA-4FB3-B8B4-D041DA7369D1}" type="pres">
      <dgm:prSet presAssocID="{8D1DDD6E-45EA-4774-9D01-97C1670DF6E1}" presName="txThree" presStyleLbl="node3" presStyleIdx="0" presStyleCnt="2" custScaleX="48620" custScaleY="70791" custLinFactNeighborX="-3490" custLinFactNeighborY="-1766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DC4F843-6B45-4DC3-AD98-41DA4B49A2BF}" type="pres">
      <dgm:prSet presAssocID="{8D1DDD6E-45EA-4774-9D01-97C1670DF6E1}" presName="horzThree" presStyleCnt="0"/>
      <dgm:spPr/>
    </dgm:pt>
    <dgm:pt modelId="{18C306C3-DDFF-4734-A0DE-0067D07992AC}" type="pres">
      <dgm:prSet presAssocID="{C970151C-75C0-4029-8910-EC95D8C5FD62}" presName="sibSpaceTwo" presStyleCnt="0"/>
      <dgm:spPr/>
    </dgm:pt>
    <dgm:pt modelId="{BD142585-B017-4284-B386-C1BBFCD96AA8}" type="pres">
      <dgm:prSet presAssocID="{10B91544-E30A-4614-AFF0-977718EF14C0}" presName="vertTwo" presStyleCnt="0"/>
      <dgm:spPr/>
    </dgm:pt>
    <dgm:pt modelId="{74EC9517-BFD6-41A8-9149-A07D3BF8E5D2}" type="pres">
      <dgm:prSet presAssocID="{10B91544-E30A-4614-AFF0-977718EF14C0}" presName="txTwo" presStyleLbl="node2" presStyleIdx="1" presStyleCnt="2" custScaleX="94684" custScaleY="32418" custLinFactNeighborX="224" custLinFactNeighborY="-9108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777997E-B2F7-4258-9438-FA5C9D86C328}" type="pres">
      <dgm:prSet presAssocID="{10B91544-E30A-4614-AFF0-977718EF14C0}" presName="parTransTwo" presStyleCnt="0"/>
      <dgm:spPr/>
    </dgm:pt>
    <dgm:pt modelId="{496B129C-EA53-4D32-A4E6-D312F66B9A00}" type="pres">
      <dgm:prSet presAssocID="{10B91544-E30A-4614-AFF0-977718EF14C0}" presName="horzTwo" presStyleCnt="0"/>
      <dgm:spPr/>
    </dgm:pt>
    <dgm:pt modelId="{42557DE4-3062-44AD-AF0A-151AE8D41D8D}" type="pres">
      <dgm:prSet presAssocID="{A9719B26-D057-41AD-8EFE-4CA3FECE71B8}" presName="vertThree" presStyleCnt="0"/>
      <dgm:spPr/>
    </dgm:pt>
    <dgm:pt modelId="{D53B724F-15B6-4035-9796-723130DCB863}" type="pres">
      <dgm:prSet presAssocID="{A9719B26-D057-41AD-8EFE-4CA3FECE71B8}" presName="txThree" presStyleLbl="node3" presStyleIdx="1" presStyleCnt="2" custScaleX="62063" custLinFactNeighborX="16392" custLinFactNeighborY="-1826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F2F770D-BC87-4FA0-A74A-20247159164C}" type="pres">
      <dgm:prSet presAssocID="{A9719B26-D057-41AD-8EFE-4CA3FECE71B8}" presName="horzThree" presStyleCnt="0"/>
      <dgm:spPr/>
    </dgm:pt>
  </dgm:ptLst>
  <dgm:cxnLst>
    <dgm:cxn modelId="{3FB61271-B9DF-4C6C-9FBC-2503C4BD93D7}" type="presOf" srcId="{8D1DDD6E-45EA-4774-9D01-97C1670DF6E1}" destId="{43ED7BD1-42AA-4FB3-B8B4-D041DA7369D1}" srcOrd="0" destOrd="0" presId="urn:microsoft.com/office/officeart/2005/8/layout/hierarchy4"/>
    <dgm:cxn modelId="{BF43731C-05D5-467D-BA22-0E43BED985EF}" srcId="{01ADA351-DC21-466F-954B-CDB5C25287A5}" destId="{9C7710B6-D9DA-4DB0-A199-122230D636EE}" srcOrd="0" destOrd="0" parTransId="{CD8A2FA2-5703-49BC-88DB-99B73562CFA0}" sibTransId="{C970151C-75C0-4029-8910-EC95D8C5FD62}"/>
    <dgm:cxn modelId="{A5141755-AD73-4EFB-B00C-96EDC02D691F}" srcId="{D7D25630-C166-46DB-AC47-5E4F4CDE45E5}" destId="{01ADA351-DC21-466F-954B-CDB5C25287A5}" srcOrd="0" destOrd="0" parTransId="{5708D4E5-B022-43DA-982A-A68265ACF70E}" sibTransId="{A2F09A75-E92B-49DB-8939-E8844B59D601}"/>
    <dgm:cxn modelId="{7EA46EC2-AD67-4D3E-8D1B-267824E9C8D1}" srcId="{10B91544-E30A-4614-AFF0-977718EF14C0}" destId="{A9719B26-D057-41AD-8EFE-4CA3FECE71B8}" srcOrd="0" destOrd="0" parTransId="{11BADAB7-E361-419E-B08F-165F8221D379}" sibTransId="{DF08D0C9-4535-4F48-B2B3-E551320C1BE0}"/>
    <dgm:cxn modelId="{97B8D008-8857-4566-9BFB-29CF65618C03}" srcId="{9C7710B6-D9DA-4DB0-A199-122230D636EE}" destId="{8D1DDD6E-45EA-4774-9D01-97C1670DF6E1}" srcOrd="0" destOrd="0" parTransId="{35913182-9C08-405B-9489-467C5414236E}" sibTransId="{0A86D1C6-CA79-4626-A43A-94B20A971AE6}"/>
    <dgm:cxn modelId="{0673EDD7-A7AF-4196-BA8B-0E8136BAF8F6}" type="presOf" srcId="{9C7710B6-D9DA-4DB0-A199-122230D636EE}" destId="{59BC0CAB-5440-4FB1-A9D0-3B9F6518216A}" srcOrd="0" destOrd="0" presId="urn:microsoft.com/office/officeart/2005/8/layout/hierarchy4"/>
    <dgm:cxn modelId="{0AD99BC4-C4F3-4B77-99AE-80DC3E742013}" type="presOf" srcId="{10B91544-E30A-4614-AFF0-977718EF14C0}" destId="{74EC9517-BFD6-41A8-9149-A07D3BF8E5D2}" srcOrd="0" destOrd="0" presId="urn:microsoft.com/office/officeart/2005/8/layout/hierarchy4"/>
    <dgm:cxn modelId="{B5BBEF2E-1E51-4C2C-BC92-B24CE247F4BC}" srcId="{01ADA351-DC21-466F-954B-CDB5C25287A5}" destId="{10B91544-E30A-4614-AFF0-977718EF14C0}" srcOrd="1" destOrd="0" parTransId="{455F4707-99EB-4C83-9337-88B28D6C12D4}" sibTransId="{1B1F9CDC-5E87-496C-A6AA-2CF2C754F09E}"/>
    <dgm:cxn modelId="{A11394CF-F4F2-4D59-888A-07DEEC9CF19D}" type="presOf" srcId="{01ADA351-DC21-466F-954B-CDB5C25287A5}" destId="{7D7D694B-779D-4E13-B222-5311E73A75A1}" srcOrd="0" destOrd="0" presId="urn:microsoft.com/office/officeart/2005/8/layout/hierarchy4"/>
    <dgm:cxn modelId="{174BA2CA-D43A-4A5A-A61A-6350699DC7BC}" type="presOf" srcId="{D7D25630-C166-46DB-AC47-5E4F4CDE45E5}" destId="{BBCC833B-29BE-455D-865F-F78F2F49798D}" srcOrd="0" destOrd="0" presId="urn:microsoft.com/office/officeart/2005/8/layout/hierarchy4"/>
    <dgm:cxn modelId="{4E18B7A0-022E-45FA-9BFC-1006CC477D8C}" type="presOf" srcId="{A9719B26-D057-41AD-8EFE-4CA3FECE71B8}" destId="{D53B724F-15B6-4035-9796-723130DCB863}" srcOrd="0" destOrd="0" presId="urn:microsoft.com/office/officeart/2005/8/layout/hierarchy4"/>
    <dgm:cxn modelId="{F376AD81-5A47-4A2B-B7B6-29C8FBA53712}" type="presParOf" srcId="{BBCC833B-29BE-455D-865F-F78F2F49798D}" destId="{3656195F-A9B7-4F34-8C34-538C4284C7AD}" srcOrd="0" destOrd="0" presId="urn:microsoft.com/office/officeart/2005/8/layout/hierarchy4"/>
    <dgm:cxn modelId="{52780110-B1C1-4E7E-B714-8CDE9F683292}" type="presParOf" srcId="{3656195F-A9B7-4F34-8C34-538C4284C7AD}" destId="{7D7D694B-779D-4E13-B222-5311E73A75A1}" srcOrd="0" destOrd="0" presId="urn:microsoft.com/office/officeart/2005/8/layout/hierarchy4"/>
    <dgm:cxn modelId="{A4B3C777-E53A-414E-9D81-7A48E9BB2E85}" type="presParOf" srcId="{3656195F-A9B7-4F34-8C34-538C4284C7AD}" destId="{CE61DE85-C8D5-475A-BAD6-BA662BD1EA11}" srcOrd="1" destOrd="0" presId="urn:microsoft.com/office/officeart/2005/8/layout/hierarchy4"/>
    <dgm:cxn modelId="{0FB825D2-DD13-4E38-B01A-9D8742DE6D4F}" type="presParOf" srcId="{3656195F-A9B7-4F34-8C34-538C4284C7AD}" destId="{3C2000EA-1705-4AB4-8220-7AE9226F9E11}" srcOrd="2" destOrd="0" presId="urn:microsoft.com/office/officeart/2005/8/layout/hierarchy4"/>
    <dgm:cxn modelId="{8C786553-03CC-4DBD-B76C-8D6396FAD3D6}" type="presParOf" srcId="{3C2000EA-1705-4AB4-8220-7AE9226F9E11}" destId="{DD3F17EE-C5B0-464C-9385-214041A55EAF}" srcOrd="0" destOrd="0" presId="urn:microsoft.com/office/officeart/2005/8/layout/hierarchy4"/>
    <dgm:cxn modelId="{B3F00871-68E1-46B7-83EF-96BB50FDA50D}" type="presParOf" srcId="{DD3F17EE-C5B0-464C-9385-214041A55EAF}" destId="{59BC0CAB-5440-4FB1-A9D0-3B9F6518216A}" srcOrd="0" destOrd="0" presId="urn:microsoft.com/office/officeart/2005/8/layout/hierarchy4"/>
    <dgm:cxn modelId="{47954AB7-6B85-43EC-A63C-13BC3D169847}" type="presParOf" srcId="{DD3F17EE-C5B0-464C-9385-214041A55EAF}" destId="{3DCC7CAA-4285-43DC-A828-590CA719B68D}" srcOrd="1" destOrd="0" presId="urn:microsoft.com/office/officeart/2005/8/layout/hierarchy4"/>
    <dgm:cxn modelId="{84A2E614-C791-4585-B42B-D75183288050}" type="presParOf" srcId="{DD3F17EE-C5B0-464C-9385-214041A55EAF}" destId="{B849534E-78D2-49D0-905A-8DFF4E3E91AF}" srcOrd="2" destOrd="0" presId="urn:microsoft.com/office/officeart/2005/8/layout/hierarchy4"/>
    <dgm:cxn modelId="{7AD936BB-1E27-4304-9971-C98841E9D56D}" type="presParOf" srcId="{B849534E-78D2-49D0-905A-8DFF4E3E91AF}" destId="{57601EB4-856E-4A35-B291-6E37A3456C30}" srcOrd="0" destOrd="0" presId="urn:microsoft.com/office/officeart/2005/8/layout/hierarchy4"/>
    <dgm:cxn modelId="{95047EE8-B7C5-4B31-B123-E60650919F66}" type="presParOf" srcId="{57601EB4-856E-4A35-B291-6E37A3456C30}" destId="{43ED7BD1-42AA-4FB3-B8B4-D041DA7369D1}" srcOrd="0" destOrd="0" presId="urn:microsoft.com/office/officeart/2005/8/layout/hierarchy4"/>
    <dgm:cxn modelId="{496D1D98-3540-4934-94D5-280FA508EF35}" type="presParOf" srcId="{57601EB4-856E-4A35-B291-6E37A3456C30}" destId="{3DC4F843-6B45-4DC3-AD98-41DA4B49A2BF}" srcOrd="1" destOrd="0" presId="urn:microsoft.com/office/officeart/2005/8/layout/hierarchy4"/>
    <dgm:cxn modelId="{EFB9E532-D425-4232-B67B-EABA552E11B5}" type="presParOf" srcId="{3C2000EA-1705-4AB4-8220-7AE9226F9E11}" destId="{18C306C3-DDFF-4734-A0DE-0067D07992AC}" srcOrd="1" destOrd="0" presId="urn:microsoft.com/office/officeart/2005/8/layout/hierarchy4"/>
    <dgm:cxn modelId="{94EE9DE3-441E-40F7-9BC6-2FF66100BC4F}" type="presParOf" srcId="{3C2000EA-1705-4AB4-8220-7AE9226F9E11}" destId="{BD142585-B017-4284-B386-C1BBFCD96AA8}" srcOrd="2" destOrd="0" presId="urn:microsoft.com/office/officeart/2005/8/layout/hierarchy4"/>
    <dgm:cxn modelId="{4F268584-11A7-449F-BD17-D2915EEF979A}" type="presParOf" srcId="{BD142585-B017-4284-B386-C1BBFCD96AA8}" destId="{74EC9517-BFD6-41A8-9149-A07D3BF8E5D2}" srcOrd="0" destOrd="0" presId="urn:microsoft.com/office/officeart/2005/8/layout/hierarchy4"/>
    <dgm:cxn modelId="{D73F355A-A7F3-415B-AB96-A7A922C6ED42}" type="presParOf" srcId="{BD142585-B017-4284-B386-C1BBFCD96AA8}" destId="{3777997E-B2F7-4258-9438-FA5C9D86C328}" srcOrd="1" destOrd="0" presId="urn:microsoft.com/office/officeart/2005/8/layout/hierarchy4"/>
    <dgm:cxn modelId="{EA908244-64B3-48B8-AE71-1937D71057E7}" type="presParOf" srcId="{BD142585-B017-4284-B386-C1BBFCD96AA8}" destId="{496B129C-EA53-4D32-A4E6-D312F66B9A00}" srcOrd="2" destOrd="0" presId="urn:microsoft.com/office/officeart/2005/8/layout/hierarchy4"/>
    <dgm:cxn modelId="{12FE3DC4-914A-405B-B4D3-D1556776545A}" type="presParOf" srcId="{496B129C-EA53-4D32-A4E6-D312F66B9A00}" destId="{42557DE4-3062-44AD-AF0A-151AE8D41D8D}" srcOrd="0" destOrd="0" presId="urn:microsoft.com/office/officeart/2005/8/layout/hierarchy4"/>
    <dgm:cxn modelId="{8260CD54-AE6D-4C1F-92B0-2FFEBA13186E}" type="presParOf" srcId="{42557DE4-3062-44AD-AF0A-151AE8D41D8D}" destId="{D53B724F-15B6-4035-9796-723130DCB863}" srcOrd="0" destOrd="0" presId="urn:microsoft.com/office/officeart/2005/8/layout/hierarchy4"/>
    <dgm:cxn modelId="{0A66FFBA-B121-41E1-8F98-728BFBFB281E}" type="presParOf" srcId="{42557DE4-3062-44AD-AF0A-151AE8D41D8D}" destId="{1F2F770D-BC87-4FA0-A74A-20247159164C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256654-F160-584D-9658-48C99E651667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106508-A47A-CA4B-AB8B-BB3429016A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3757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22347B-69B7-4E77-84FF-76C9D6C9772D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122C6E-F99A-4F8F-B6FA-24238DF52F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901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classification of companies by size was done based on turnover data. As per a recent government definition reported by Prasad (2018), businesses with annual turnovers of INR 5–75 </a:t>
            </a:r>
            <a:r>
              <a:rPr lang="en-IN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crore</a:t>
            </a:r>
            <a:r>
              <a:rPr lang="en-IN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(approximately USD 0.7 million – USD 10.7 million) are small and those with INR 75–250 </a:t>
            </a:r>
            <a:r>
              <a:rPr lang="en-IN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crore</a:t>
            </a:r>
            <a:r>
              <a:rPr lang="en-IN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(approximately USD 10.7 million – USD 35.7 million) turnovers are medium-sized enterprises. For our study, we have considered businesses with annual turnovers of more than INR 250 </a:t>
            </a:r>
            <a:r>
              <a:rPr lang="en-IN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crore</a:t>
            </a:r>
            <a:r>
              <a:rPr lang="en-IN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(greater than USD 35.7 million) as large companies.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122C6E-F99A-4F8F-B6FA-24238DF52F23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Methodology: Codes</a:t>
            </a:r>
          </a:p>
          <a:p>
            <a:r>
              <a:rPr lang="en-US" dirty="0" smtClean="0"/>
              <a:t>Axial Codes</a:t>
            </a:r>
          </a:p>
          <a:p>
            <a:r>
              <a:rPr lang="en-US" dirty="0" smtClean="0"/>
              <a:t>Assessing Hierarchies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122C6E-F99A-4F8F-B6FA-24238DF52F23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7C82F13-A157-4F0F-8F0E-F6EC507F02A5}"/>
              </a:ext>
            </a:extLst>
          </p:cNvPr>
          <p:cNvSpPr/>
          <p:nvPr userDrawn="1"/>
        </p:nvSpPr>
        <p:spPr>
          <a:xfrm>
            <a:off x="2875548" y="0"/>
            <a:ext cx="6289399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E25470-921C-4F65-AC4A-144175631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4200" y="2695073"/>
            <a:ext cx="5859379" cy="1315453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  <p:pic>
        <p:nvPicPr>
          <p:cNvPr id="6" name="Picture 5" descr="CEEW_Logo_Final_For Reference.jpg">
            <a:extLst>
              <a:ext uri="{FF2B5EF4-FFF2-40B4-BE49-F238E27FC236}">
                <a16:creationId xmlns:a16="http://schemas.microsoft.com/office/drawing/2014/main" xmlns="" id="{7F81EE35-8D46-43D3-9E13-439B2D217F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6" r="3809"/>
          <a:stretch/>
        </p:blipFill>
        <p:spPr>
          <a:xfrm>
            <a:off x="0" y="2315871"/>
            <a:ext cx="2845192" cy="2003810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xmlns="" id="{1B20E931-5B39-4543-A772-EEE26550EA3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124200" y="4319588"/>
            <a:ext cx="3405188" cy="180340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en-IN" dirty="0"/>
              <a:t>Author</a:t>
            </a:r>
          </a:p>
          <a:p>
            <a:pPr lvl="0"/>
            <a:endParaRPr lang="en-IN" dirty="0"/>
          </a:p>
          <a:p>
            <a:pPr lvl="0"/>
            <a:endParaRPr lang="en-IN" dirty="0"/>
          </a:p>
          <a:p>
            <a:pPr lvl="0"/>
            <a:endParaRPr lang="en-IN" dirty="0"/>
          </a:p>
          <a:p>
            <a:pPr lvl="0"/>
            <a:r>
              <a:rPr lang="en-IN" dirty="0"/>
              <a:t>Location</a:t>
            </a:r>
          </a:p>
          <a:p>
            <a:pPr lvl="0"/>
            <a:endParaRPr lang="en-IN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xmlns="" id="{50A7140C-1B9A-48B1-8203-945F8092FEB4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124200" y="6303963"/>
            <a:ext cx="5859379" cy="401637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IN" dirty="0"/>
              <a:t>© Council on Energy, Environment and Water 2018</a:t>
            </a:r>
          </a:p>
        </p:txBody>
      </p:sp>
    </p:spTree>
    <p:extLst>
      <p:ext uri="{BB962C8B-B14F-4D97-AF65-F5344CB8AC3E}">
        <p14:creationId xmlns:p14="http://schemas.microsoft.com/office/powerpoint/2010/main" val="3786567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96780" y="194428"/>
            <a:ext cx="8463317" cy="793914"/>
          </a:xfrm>
        </p:spPr>
        <p:txBody>
          <a:bodyPr anchor="t">
            <a:normAutofit/>
          </a:bodyPr>
          <a:lstStyle>
            <a:lvl1pPr algn="l">
              <a:defRPr sz="2400" b="1" cap="none">
                <a:solidFill>
                  <a:schemeClr val="accent1"/>
                </a:solidFill>
                <a:latin typeface="Calibri"/>
                <a:cs typeface="Calibr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96779" y="988342"/>
            <a:ext cx="8463317" cy="4784897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  <a:cs typeface="Arial"/>
              </a:defRPr>
            </a:lvl1pPr>
            <a:lvl2pPr>
              <a:defRPr>
                <a:latin typeface="+mj-lt"/>
                <a:cs typeface="Arial"/>
              </a:defRPr>
            </a:lvl2pPr>
            <a:lvl3pPr>
              <a:defRPr sz="1800">
                <a:latin typeface="+mj-lt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cxnSp>
        <p:nvCxnSpPr>
          <p:cNvPr id="8" name="Straight Connector 7"/>
          <p:cNvCxnSpPr>
            <a:cxnSpLocks/>
          </p:cNvCxnSpPr>
          <p:nvPr userDrawn="1"/>
        </p:nvCxnSpPr>
        <p:spPr>
          <a:xfrm>
            <a:off x="296779" y="6417958"/>
            <a:ext cx="7305500" cy="0"/>
          </a:xfrm>
          <a:prstGeom prst="line">
            <a:avLst/>
          </a:prstGeom>
          <a:ln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6780" y="6475388"/>
            <a:ext cx="7305499" cy="383118"/>
          </a:xfrm>
        </p:spPr>
        <p:txBody>
          <a:bodyPr lIns="0" anchor="ctr" anchorCtr="0">
            <a:noAutofit/>
          </a:bodyPr>
          <a:lstStyle>
            <a:lvl1pPr marL="0" indent="0" algn="l">
              <a:buNone/>
              <a:defRPr sz="900" b="0" cap="none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NOTES AND SOURCE go here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FF0297AF-9EE0-4B9A-9090-1527693B9E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207439" y="6235395"/>
            <a:ext cx="5800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4FB0FA-1F4E-0144-8AFC-60E32D3AB949}" type="slidenum">
              <a:rPr lang="en-US" smtClean="0"/>
              <a:pPr/>
              <a:t>‹#›</a:t>
            </a:fld>
            <a:r>
              <a:rPr lang="en-US" dirty="0"/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25620726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5814" y="226512"/>
            <a:ext cx="8420986" cy="893762"/>
          </a:xfrm>
        </p:spPr>
        <p:txBody>
          <a:bodyPr anchor="t" anchorCtr="0">
            <a:noAutofit/>
          </a:bodyPr>
          <a:lstStyle>
            <a:lvl1pPr algn="l">
              <a:defRPr sz="2400" b="1" cap="none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265814" y="1152456"/>
            <a:ext cx="4229986" cy="45259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48200" y="1152456"/>
            <a:ext cx="4038600" cy="45259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cxnSp>
        <p:nvCxnSpPr>
          <p:cNvPr id="10" name="Straight Connector 9"/>
          <p:cNvCxnSpPr>
            <a:cxnSpLocks/>
          </p:cNvCxnSpPr>
          <p:nvPr userDrawn="1"/>
        </p:nvCxnSpPr>
        <p:spPr>
          <a:xfrm>
            <a:off x="265814" y="6417958"/>
            <a:ext cx="7325833" cy="0"/>
          </a:xfrm>
          <a:prstGeom prst="line">
            <a:avLst/>
          </a:prstGeom>
          <a:ln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4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65814" y="6475387"/>
            <a:ext cx="4754919" cy="383119"/>
          </a:xfrm>
        </p:spPr>
        <p:txBody>
          <a:bodyPr lIns="0" anchor="ctr" anchorCtr="0">
            <a:noAutofit/>
          </a:bodyPr>
          <a:lstStyle>
            <a:lvl1pPr marL="0" indent="0" algn="l">
              <a:buNone/>
              <a:defRPr sz="900" b="0" cap="none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NOTES AND SOURCE go here</a:t>
            </a:r>
          </a:p>
        </p:txBody>
      </p:sp>
    </p:spTree>
    <p:extLst>
      <p:ext uri="{BB962C8B-B14F-4D97-AF65-F5344CB8AC3E}">
        <p14:creationId xmlns:p14="http://schemas.microsoft.com/office/powerpoint/2010/main" val="1040800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Layout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3498FE-0708-4C5A-A073-EFB5F3D42F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966" y="4389057"/>
            <a:ext cx="8558462" cy="589343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Section Title</a:t>
            </a:r>
            <a:endParaRPr lang="en-IN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E7F28C42-F647-45AE-96DA-038C9E6C1CC6}"/>
              </a:ext>
            </a:extLst>
          </p:cNvPr>
          <p:cNvCxnSpPr>
            <a:cxnSpLocks/>
            <a:stCxn id="15" idx="3"/>
          </p:cNvCxnSpPr>
          <p:nvPr userDrawn="1"/>
        </p:nvCxnSpPr>
        <p:spPr>
          <a:xfrm>
            <a:off x="372591" y="6417958"/>
            <a:ext cx="7219056" cy="0"/>
          </a:xfrm>
          <a:prstGeom prst="line">
            <a:avLst/>
          </a:prstGeom>
          <a:ln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0" name="Picture 9" descr="CEEW_Logo_Final_For Reference.jpg">
            <a:extLst>
              <a:ext uri="{FF2B5EF4-FFF2-40B4-BE49-F238E27FC236}">
                <a16:creationId xmlns:a16="http://schemas.microsoft.com/office/drawing/2014/main" xmlns="" id="{AFDC3187-3975-44EE-89A5-FDE64CAF53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31" b="9396"/>
          <a:stretch/>
        </p:blipFill>
        <p:spPr>
          <a:xfrm>
            <a:off x="7607741" y="5940093"/>
            <a:ext cx="1504175" cy="917907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xmlns="" id="{A158AA6A-60EE-4676-AFFB-078D091236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7244" y="4005942"/>
            <a:ext cx="8559800" cy="35650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endParaRPr lang="en-IN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xmlns="" id="{C624DD4D-F63B-47DC-B102-4434AEF0A4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207439" y="6235395"/>
            <a:ext cx="5800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4FB0FA-1F4E-0144-8AFC-60E32D3AB949}" type="slidenum">
              <a:rPr lang="en-US" smtClean="0"/>
              <a:pPr/>
              <a:t>‹#›</a:t>
            </a:fld>
            <a:r>
              <a:rPr lang="en-US" dirty="0"/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2174976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0738" y="194428"/>
            <a:ext cx="8558462" cy="911041"/>
          </a:xfrm>
          <a:prstGeom prst="rect">
            <a:avLst/>
          </a:prstGeom>
        </p:spPr>
        <p:txBody>
          <a:bodyPr vert="horz" lIns="0" tIns="45720" rIns="0" bIns="4572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3132" y="1105470"/>
            <a:ext cx="8542420" cy="49404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80738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>
              <a:defRPr sz="900" cap="all" baseline="0">
                <a:solidFill>
                  <a:schemeClr val="tx1"/>
                </a:solidFill>
                <a:latin typeface="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7" name="Picture 6" descr="CEEW_Logo_Final_For Reference.jpg">
            <a:extLst>
              <a:ext uri="{FF2B5EF4-FFF2-40B4-BE49-F238E27FC236}">
                <a16:creationId xmlns:a16="http://schemas.microsoft.com/office/drawing/2014/main" xmlns="" id="{EBFC99F5-5393-464E-A453-8B6C23549C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31" b="9396"/>
          <a:stretch/>
        </p:blipFill>
        <p:spPr>
          <a:xfrm>
            <a:off x="7607741" y="5940093"/>
            <a:ext cx="1504175" cy="917907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61703" y="659019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4FB0FA-1F4E-0144-8AFC-60E32D3AB9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988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6" r:id="rId2"/>
    <p:sldLayoutId id="2147483652" r:id="rId3"/>
    <p:sldLayoutId id="2147483668" r:id="rId4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400" b="1" kern="1200" cap="none">
          <a:solidFill>
            <a:schemeClr val="accent1"/>
          </a:solidFill>
          <a:latin typeface="Calibri"/>
          <a:ea typeface="+mj-ea"/>
          <a:cs typeface="Calibri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Calibri"/>
          <a:ea typeface="+mn-ea"/>
          <a:cs typeface="Calibri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alibri"/>
          <a:ea typeface="+mn-ea"/>
          <a:cs typeface="Calibri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Calibri"/>
          <a:ea typeface="+mn-ea"/>
          <a:cs typeface="Calibri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Calibri"/>
          <a:ea typeface="+mn-ea"/>
          <a:cs typeface="Calibri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Calibri"/>
          <a:ea typeface="+mn-ea"/>
          <a:cs typeface="Calibri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10" Type="http://schemas.microsoft.com/office/2007/relationships/hdphoto" Target="../media/hdphoto1.wdp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xmlns="" id="{00930B57-C37D-482B-812F-710D2880F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 smtClean="0">
                <a:solidFill>
                  <a:schemeClr val="accent4">
                    <a:lumMod val="75000"/>
                  </a:schemeClr>
                </a:solidFill>
              </a:rPr>
              <a:t>Acting on Many Fronts: Incentives and Regulations to Phase-down HFCs in India</a:t>
            </a:r>
            <a:br>
              <a:rPr lang="en-US" sz="3200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en-US" sz="3200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en-US" sz="3200" dirty="0" smtClean="0">
                <a:solidFill>
                  <a:schemeClr val="accent4">
                    <a:lumMod val="75000"/>
                  </a:schemeClr>
                </a:solidFill>
              </a:rPr>
            </a:br>
            <a:endParaRPr lang="en-IN" sz="32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xmlns="" id="{84FDA439-AECF-4322-9132-4A768906288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endParaRPr lang="en-IN" b="1" dirty="0" smtClean="0">
              <a:solidFill>
                <a:schemeClr val="accent1"/>
              </a:solidFill>
            </a:endParaRPr>
          </a:p>
          <a:p>
            <a:r>
              <a:rPr lang="en-IN" sz="1600" b="1" dirty="0" smtClean="0">
                <a:solidFill>
                  <a:schemeClr val="accent1"/>
                </a:solidFill>
              </a:rPr>
              <a:t>Shikha </a:t>
            </a:r>
            <a:r>
              <a:rPr lang="en-IN" sz="1600" b="1" dirty="0">
                <a:solidFill>
                  <a:schemeClr val="accent1"/>
                </a:solidFill>
              </a:rPr>
              <a:t>Bhasin</a:t>
            </a:r>
          </a:p>
          <a:p>
            <a:endParaRPr lang="en-IN" b="1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US" sz="1200" dirty="0" smtClean="0"/>
              <a:t>National Dialogue on Phasing Down HFCs in India  </a:t>
            </a:r>
          </a:p>
          <a:p>
            <a:r>
              <a:rPr lang="en-US" sz="1200" dirty="0" smtClean="0"/>
              <a:t>India Habitat Centre, New Delhi</a:t>
            </a:r>
          </a:p>
          <a:p>
            <a:endParaRPr lang="en-US" sz="1200" dirty="0" smtClean="0"/>
          </a:p>
          <a:p>
            <a:r>
              <a:rPr lang="en-IN" sz="1100" dirty="0" smtClean="0">
                <a:solidFill>
                  <a:schemeClr val="accent4">
                    <a:lumMod val="75000"/>
                  </a:schemeClr>
                </a:solidFill>
              </a:rPr>
              <a:t>7 March 2019</a:t>
            </a:r>
            <a:endParaRPr lang="en-IN" sz="1100" dirty="0">
              <a:solidFill>
                <a:schemeClr val="accent4">
                  <a:lumMod val="75000"/>
                </a:schemeClr>
              </a:solidFill>
            </a:endParaRPr>
          </a:p>
          <a:p>
            <a:endParaRPr lang="en-IN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xmlns="" id="{9F323AF5-41E7-4F08-9189-2641E6EE8DEF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r>
              <a:rPr lang="en-IN" sz="1300" dirty="0"/>
              <a:t>© Council on Energy, Environment and Water, </a:t>
            </a:r>
            <a:r>
              <a:rPr lang="en-IN" sz="1300" dirty="0" smtClean="0"/>
              <a:t>2019</a:t>
            </a:r>
            <a:endParaRPr lang="en-IN" sz="1300" dirty="0"/>
          </a:p>
        </p:txBody>
      </p:sp>
    </p:spTree>
    <p:extLst>
      <p:ext uri="{BB962C8B-B14F-4D97-AF65-F5344CB8AC3E}">
        <p14:creationId xmlns:p14="http://schemas.microsoft.com/office/powerpoint/2010/main" val="3253535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Industry challenges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54FB0FA-1F4E-0144-8AFC-60E32D3AB949}" type="slidenum">
              <a:rPr lang="en-US" smtClean="0"/>
              <a:pPr/>
              <a:t>10</a:t>
            </a:fld>
            <a:r>
              <a:rPr lang="en-US" smtClean="0"/>
              <a:t>|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61719" y="790131"/>
            <a:ext cx="9025930" cy="4996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Challenges to India’s HFC Phase-down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296863" y="989013"/>
          <a:ext cx="8462962" cy="4784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54FB0FA-1F4E-0144-8AFC-60E32D3AB949}" type="slidenum">
              <a:rPr lang="en-US" smtClean="0"/>
              <a:pPr/>
              <a:t>11</a:t>
            </a:fld>
            <a:r>
              <a:rPr lang="en-US" smtClean="0"/>
              <a:t>|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2601357" y="3348391"/>
            <a:ext cx="2961203" cy="2752151"/>
            <a:chOff x="2295742" y="2032573"/>
            <a:chExt cx="2961203" cy="2752151"/>
          </a:xfrm>
          <a:solidFill>
            <a:srgbClr val="00B050"/>
          </a:solidFill>
        </p:grpSpPr>
        <p:sp>
          <p:nvSpPr>
            <p:cNvPr id="8" name="Rounded Rectangle 7"/>
            <p:cNvSpPr/>
            <p:nvPr/>
          </p:nvSpPr>
          <p:spPr>
            <a:xfrm>
              <a:off x="2295742" y="2032573"/>
              <a:ext cx="2961203" cy="2752151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8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Rounded Rectangle 4"/>
            <p:cNvSpPr/>
            <p:nvPr/>
          </p:nvSpPr>
          <p:spPr>
            <a:xfrm>
              <a:off x="2376350" y="2113181"/>
              <a:ext cx="2799987" cy="259093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kern="1200" dirty="0" smtClean="0"/>
                <a:t>Policy coordination</a:t>
              </a:r>
            </a:p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000" kern="1200" dirty="0" smtClean="0"/>
            </a:p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kern="1200" dirty="0" smtClean="0"/>
                <a:t>Effective policy implementation</a:t>
              </a:r>
            </a:p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000" kern="1200" dirty="0" smtClean="0"/>
            </a:p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kern="1200" dirty="0" smtClean="0"/>
                <a:t>Consumer awareness</a:t>
              </a:r>
              <a:endParaRPr lang="en-US" sz="2000" kern="12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D7D694B-779D-4E13-B222-5311E73A75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graphicEl>
                                              <a:dgm id="{7D7D694B-779D-4E13-B222-5311E73A75A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9BC0CAB-5440-4FB1-A9D0-3B9F651821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>
                                            <p:graphicEl>
                                              <a:dgm id="{59BC0CAB-5440-4FB1-A9D0-3B9F6518216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3ED7BD1-42AA-4FB3-B8B4-D041DA7369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>
                                            <p:graphicEl>
                                              <a:dgm id="{43ED7BD1-42AA-4FB3-B8B4-D041DA7369D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4EC9517-BFD6-41A8-9149-A07D3BF8E5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>
                                            <p:graphicEl>
                                              <a:dgm id="{74EC9517-BFD6-41A8-9149-A07D3BF8E5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53B724F-15B6-4035-9796-723130DCB8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>
                                            <p:graphicEl>
                                              <a:dgm id="{D53B724F-15B6-4035-9796-723130DCB86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Industry Wants: A Call to 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6779" y="988342"/>
            <a:ext cx="8463317" cy="524705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Policy certainty</a:t>
            </a:r>
          </a:p>
          <a:p>
            <a:pPr lvl="1"/>
            <a:r>
              <a:rPr lang="en-US" dirty="0" smtClean="0"/>
              <a:t>Industry investments justification</a:t>
            </a:r>
          </a:p>
          <a:p>
            <a:pPr lvl="1"/>
            <a:r>
              <a:rPr lang="en-US" dirty="0" smtClean="0"/>
              <a:t>Supply chain preparedness </a:t>
            </a:r>
          </a:p>
          <a:p>
            <a:endParaRPr lang="en-US" dirty="0" smtClean="0"/>
          </a:p>
          <a:p>
            <a:r>
              <a:rPr lang="en-US" dirty="0" smtClean="0"/>
              <a:t>Information packages</a:t>
            </a:r>
          </a:p>
          <a:p>
            <a:pPr lvl="1"/>
            <a:r>
              <a:rPr lang="en-US" dirty="0" smtClean="0"/>
              <a:t>Industry</a:t>
            </a:r>
          </a:p>
          <a:p>
            <a:pPr lvl="1"/>
            <a:r>
              <a:rPr lang="en-US" dirty="0" smtClean="0"/>
              <a:t>Consumers</a:t>
            </a:r>
          </a:p>
          <a:p>
            <a:pPr lvl="1"/>
            <a:r>
              <a:rPr lang="en-US" dirty="0" smtClean="0"/>
              <a:t>Service Sector</a:t>
            </a:r>
          </a:p>
          <a:p>
            <a:endParaRPr lang="en-US" dirty="0" smtClean="0"/>
          </a:p>
          <a:p>
            <a:r>
              <a:rPr lang="en-US" dirty="0" smtClean="0"/>
              <a:t>Policy coordination</a:t>
            </a:r>
          </a:p>
          <a:p>
            <a:pPr lvl="1"/>
            <a:r>
              <a:rPr lang="en-US" dirty="0" smtClean="0"/>
              <a:t>Make in India</a:t>
            </a:r>
          </a:p>
          <a:p>
            <a:pPr lvl="1"/>
            <a:r>
              <a:rPr lang="en-US" dirty="0" smtClean="0"/>
              <a:t>Energy Efficiency Mission</a:t>
            </a:r>
          </a:p>
          <a:p>
            <a:pPr lvl="1"/>
            <a:r>
              <a:rPr lang="en-US" dirty="0" smtClean="0"/>
              <a:t>Doubling of Farmers Income</a:t>
            </a:r>
          </a:p>
          <a:p>
            <a:pPr lvl="1"/>
            <a:r>
              <a:rPr lang="en-US" dirty="0" smtClean="0"/>
              <a:t>Skill India Mission </a:t>
            </a:r>
          </a:p>
          <a:p>
            <a:pPr lvl="1"/>
            <a:r>
              <a:rPr lang="en-US" dirty="0" smtClean="0"/>
              <a:t>Quick window for standard development with Bureau of Indian Standards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54FB0FA-1F4E-0144-8AFC-60E32D3AB949}" type="slidenum">
              <a:rPr lang="en-US" smtClean="0"/>
              <a:pPr/>
              <a:t>12</a:t>
            </a:fld>
            <a:r>
              <a:rPr lang="en-US" smtClean="0"/>
              <a:t>|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54FB0FA-1F4E-0144-8AFC-60E32D3AB949}" type="slidenum">
              <a:rPr lang="en-US" smtClean="0"/>
              <a:pPr/>
              <a:t>13</a:t>
            </a:fld>
            <a:r>
              <a:rPr lang="en-US" smtClean="0"/>
              <a:t>|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569448" y="5552058"/>
            <a:ext cx="639016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b="1" dirty="0" smtClean="0">
                <a:solidFill>
                  <a:schemeClr val="accent1"/>
                </a:solidFill>
              </a:rPr>
              <a:t>Thank you and we look forward to welcoming you in Delhi!</a:t>
            </a:r>
          </a:p>
          <a:p>
            <a:pPr algn="ctr"/>
            <a:endParaRPr lang="en-IN" b="1" dirty="0" smtClean="0">
              <a:solidFill>
                <a:schemeClr val="accent1"/>
              </a:solidFill>
            </a:endParaRPr>
          </a:p>
          <a:p>
            <a:pPr algn="ctr"/>
            <a:r>
              <a:rPr lang="en-IN" sz="1600" dirty="0" err="1" smtClean="0"/>
              <a:t>ceew.in</a:t>
            </a:r>
            <a:r>
              <a:rPr lang="en-IN" sz="1600" dirty="0" smtClean="0"/>
              <a:t> | @</a:t>
            </a:r>
            <a:r>
              <a:rPr lang="en-IN" sz="1600" dirty="0" err="1" smtClean="0"/>
              <a:t>CEEWIndia</a:t>
            </a:r>
            <a:endParaRPr lang="en-IN" sz="16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AA2DC31-91EB-4BEE-A7B3-5B79291140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095" y="988342"/>
            <a:ext cx="7903792" cy="4784897"/>
          </a:xfrm>
        </p:spPr>
        <p:txBody>
          <a:bodyPr/>
          <a:lstStyle/>
          <a:p>
            <a:pPr marL="0" indent="0" algn="r">
              <a:buNone/>
            </a:pPr>
            <a:endParaRPr lang="en-IN" dirty="0"/>
          </a:p>
          <a:p>
            <a:pPr marL="0" indent="0" algn="r">
              <a:buNone/>
            </a:pPr>
            <a:endParaRPr lang="en-IN" dirty="0"/>
          </a:p>
          <a:p>
            <a:pPr marL="0" indent="0" algn="r">
              <a:buNone/>
            </a:pPr>
            <a:endParaRPr lang="en-IN" dirty="0"/>
          </a:p>
          <a:p>
            <a:pPr marL="0" indent="0" algn="r">
              <a:buNone/>
            </a:pPr>
            <a:endParaRPr lang="en-IN" dirty="0"/>
          </a:p>
          <a:p>
            <a:pPr marL="0" indent="0" algn="r">
              <a:buNone/>
            </a:pPr>
            <a:endParaRPr lang="en-IN" dirty="0"/>
          </a:p>
          <a:p>
            <a:pPr marL="0" indent="0" algn="ctr">
              <a:buNone/>
            </a:pPr>
            <a:r>
              <a:rPr lang="en-IN" b="1" dirty="0">
                <a:solidFill>
                  <a:schemeClr val="accent1"/>
                </a:solidFill>
              </a:rPr>
              <a:t>Thank you</a:t>
            </a:r>
          </a:p>
          <a:p>
            <a:pPr marL="0" indent="0" algn="ctr">
              <a:buNone/>
            </a:pPr>
            <a:r>
              <a:rPr lang="en-IN" sz="2000" dirty="0"/>
              <a:t>ceew.in | @</a:t>
            </a:r>
            <a:r>
              <a:rPr lang="en-IN" sz="2000" dirty="0" err="1"/>
              <a:t>CEEWIndia</a:t>
            </a:r>
            <a:endParaRPr lang="en-IN" sz="2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A57DC70-43DD-44B9-967A-E140A497FA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54FB0FA-1F4E-0144-8AFC-60E32D3AB949}" type="slidenum">
              <a:rPr lang="en-US" smtClean="0"/>
              <a:pPr/>
              <a:t>14</a:t>
            </a:fld>
            <a:r>
              <a:rPr lang="en-US"/>
              <a:t>|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404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3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CEEW – Among </a:t>
            </a:r>
            <a:r>
              <a:rPr lang="en-US" sz="2400" cap="none" dirty="0">
                <a:solidFill>
                  <a:schemeClr val="accent1"/>
                </a:solidFill>
              </a:rPr>
              <a:t>South Asia’s leading policy research institutions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99C7F600-EB8E-4DCA-9247-D3D8C79D95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IN" dirty="0"/>
          </a:p>
        </p:txBody>
      </p:sp>
      <p:grpSp>
        <p:nvGrpSpPr>
          <p:cNvPr id="2" name="Group 33"/>
          <p:cNvGrpSpPr/>
          <p:nvPr/>
        </p:nvGrpSpPr>
        <p:grpSpPr>
          <a:xfrm>
            <a:off x="1185792" y="1321525"/>
            <a:ext cx="1913037" cy="1589341"/>
            <a:chOff x="279355" y="1214615"/>
            <a:chExt cx="2737893" cy="2274627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148" y="1214615"/>
              <a:ext cx="2642100" cy="1763743"/>
            </a:xfrm>
            <a:prstGeom prst="rect">
              <a:avLst/>
            </a:prstGeom>
          </p:spPr>
        </p:pic>
        <p:sp>
          <p:nvSpPr>
            <p:cNvPr id="36" name="Rectangle 35"/>
            <p:cNvSpPr/>
            <p:nvPr/>
          </p:nvSpPr>
          <p:spPr>
            <a:xfrm>
              <a:off x="279355" y="3092808"/>
              <a:ext cx="2737893" cy="3964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aseline="30000" dirty="0">
                  <a:latin typeface="Calibri"/>
                  <a:cs typeface="Calibri"/>
                </a:rPr>
                <a:t>Energy Access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375147" y="1214615"/>
              <a:ext cx="2642101" cy="1763372"/>
            </a:xfrm>
            <a:prstGeom prst="rect">
              <a:avLst/>
            </a:prstGeom>
            <a:noFill/>
            <a:ln w="127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37"/>
          <p:cNvGrpSpPr/>
          <p:nvPr/>
        </p:nvGrpSpPr>
        <p:grpSpPr>
          <a:xfrm>
            <a:off x="3598541" y="1321775"/>
            <a:ext cx="1913037" cy="1589341"/>
            <a:chOff x="3112833" y="1214615"/>
            <a:chExt cx="2737893" cy="2274627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56145" y="1214615"/>
              <a:ext cx="2651271" cy="1763372"/>
            </a:xfrm>
            <a:prstGeom prst="rect">
              <a:avLst/>
            </a:prstGeom>
          </p:spPr>
        </p:pic>
        <p:sp>
          <p:nvSpPr>
            <p:cNvPr id="40" name="Rectangle 39"/>
            <p:cNvSpPr/>
            <p:nvPr/>
          </p:nvSpPr>
          <p:spPr>
            <a:xfrm>
              <a:off x="3112833" y="3092808"/>
              <a:ext cx="2737893" cy="3964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aseline="30000" dirty="0">
                  <a:latin typeface="Calibri"/>
                  <a:cs typeface="Calibri"/>
                </a:rPr>
                <a:t>Renewables</a:t>
              </a: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3161240" y="1214615"/>
              <a:ext cx="2642101" cy="1763372"/>
            </a:xfrm>
            <a:prstGeom prst="rect">
              <a:avLst/>
            </a:prstGeom>
            <a:noFill/>
            <a:ln w="127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41"/>
          <p:cNvGrpSpPr/>
          <p:nvPr/>
        </p:nvGrpSpPr>
        <p:grpSpPr>
          <a:xfrm>
            <a:off x="3598541" y="2896729"/>
            <a:ext cx="2064465" cy="1589091"/>
            <a:chOff x="5908675" y="1214615"/>
            <a:chExt cx="2954613" cy="2274269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7333" y="1215392"/>
              <a:ext cx="2627203" cy="1776482"/>
            </a:xfrm>
            <a:prstGeom prst="rect">
              <a:avLst/>
            </a:prstGeom>
          </p:spPr>
        </p:pic>
        <p:sp>
          <p:nvSpPr>
            <p:cNvPr id="44" name="Rectangle 43"/>
            <p:cNvSpPr/>
            <p:nvPr/>
          </p:nvSpPr>
          <p:spPr>
            <a:xfrm>
              <a:off x="5908675" y="3092450"/>
              <a:ext cx="2954613" cy="396434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r>
                <a:rPr lang="x-none" baseline="30000" dirty="0">
                  <a:latin typeface="Calibri"/>
                  <a:cs typeface="Calibri"/>
                </a:rPr>
                <a:t>Low</a:t>
              </a:r>
              <a:r>
                <a:rPr lang="en-US" baseline="30000" dirty="0">
                  <a:latin typeface="Calibri"/>
                  <a:cs typeface="Calibri"/>
                </a:rPr>
                <a:t>-</a:t>
              </a:r>
              <a:r>
                <a:rPr lang="x-none" baseline="30000" dirty="0">
                  <a:latin typeface="Calibri"/>
                  <a:cs typeface="Calibri"/>
                </a:rPr>
                <a:t>Carbon Pathways</a:t>
              </a: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5932435" y="1214615"/>
              <a:ext cx="2642101" cy="1763372"/>
            </a:xfrm>
            <a:prstGeom prst="rect">
              <a:avLst/>
            </a:prstGeom>
            <a:noFill/>
            <a:ln w="127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</p:grpSp>
      <p:grpSp>
        <p:nvGrpSpPr>
          <p:cNvPr id="6" name="Group 45"/>
          <p:cNvGrpSpPr/>
          <p:nvPr/>
        </p:nvGrpSpPr>
        <p:grpSpPr>
          <a:xfrm>
            <a:off x="1226827" y="4643967"/>
            <a:ext cx="1910549" cy="1801804"/>
            <a:chOff x="303216" y="3622083"/>
            <a:chExt cx="2734332" cy="2578699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147" y="3623680"/>
              <a:ext cx="2662401" cy="1774934"/>
            </a:xfrm>
            <a:prstGeom prst="rect">
              <a:avLst/>
            </a:prstGeom>
            <a:ln>
              <a:noFill/>
            </a:ln>
          </p:spPr>
        </p:pic>
        <p:sp>
          <p:nvSpPr>
            <p:cNvPr id="48" name="Rectangle 47"/>
            <p:cNvSpPr/>
            <p:nvPr/>
          </p:nvSpPr>
          <p:spPr>
            <a:xfrm>
              <a:off x="303216" y="5540058"/>
              <a:ext cx="2672917" cy="6607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aseline="30000" dirty="0">
                  <a:latin typeface="Calibri"/>
                  <a:cs typeface="Calibri"/>
                </a:rPr>
                <a:t>Technology, Finance, &amp; Trade</a:t>
              </a: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375147" y="3622083"/>
              <a:ext cx="2642101" cy="1763372"/>
            </a:xfrm>
            <a:prstGeom prst="rect">
              <a:avLst/>
            </a:prstGeom>
            <a:noFill/>
            <a:ln w="127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</p:grpSp>
      <p:grpSp>
        <p:nvGrpSpPr>
          <p:cNvPr id="8" name="Group 49"/>
          <p:cNvGrpSpPr/>
          <p:nvPr/>
        </p:nvGrpSpPr>
        <p:grpSpPr>
          <a:xfrm>
            <a:off x="1185792" y="2897272"/>
            <a:ext cx="1913037" cy="1801804"/>
            <a:chOff x="308275" y="3581119"/>
            <a:chExt cx="2737893" cy="2578699"/>
          </a:xfrm>
        </p:grpSpPr>
        <p:pic>
          <p:nvPicPr>
            <p:cNvPr id="51" name="Picture 5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75" r="7390"/>
            <a:stretch/>
          </p:blipFill>
          <p:spPr>
            <a:xfrm>
              <a:off x="373251" y="3581169"/>
              <a:ext cx="2672917" cy="1776482"/>
            </a:xfrm>
            <a:prstGeom prst="rect">
              <a:avLst/>
            </a:prstGeom>
          </p:spPr>
        </p:pic>
        <p:sp>
          <p:nvSpPr>
            <p:cNvPr id="52" name="Rectangle 51"/>
            <p:cNvSpPr/>
            <p:nvPr/>
          </p:nvSpPr>
          <p:spPr>
            <a:xfrm>
              <a:off x="308275" y="5499094"/>
              <a:ext cx="2737893" cy="6607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aseline="30000" dirty="0">
                  <a:latin typeface="Calibri"/>
                  <a:cs typeface="Calibri"/>
                </a:rPr>
                <a:t>Industrial Sustainability &amp; Competitiveness</a:t>
              </a: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89169" y="3581119"/>
              <a:ext cx="2642101" cy="1763372"/>
            </a:xfrm>
            <a:prstGeom prst="rect">
              <a:avLst/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</p:grpSp>
      <p:grpSp>
        <p:nvGrpSpPr>
          <p:cNvPr id="9" name="Group 53"/>
          <p:cNvGrpSpPr/>
          <p:nvPr/>
        </p:nvGrpSpPr>
        <p:grpSpPr>
          <a:xfrm>
            <a:off x="6008738" y="2876711"/>
            <a:ext cx="1913037" cy="1584880"/>
            <a:chOff x="3136719" y="3581119"/>
            <a:chExt cx="2737893" cy="2268242"/>
          </a:xfrm>
        </p:grpSpPr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4242" y="3581169"/>
              <a:ext cx="2628223" cy="1763322"/>
            </a:xfrm>
            <a:prstGeom prst="rect">
              <a:avLst/>
            </a:prstGeom>
          </p:spPr>
        </p:pic>
        <p:sp>
          <p:nvSpPr>
            <p:cNvPr id="56" name="Rectangle 55"/>
            <p:cNvSpPr/>
            <p:nvPr/>
          </p:nvSpPr>
          <p:spPr>
            <a:xfrm>
              <a:off x="3136719" y="5452927"/>
              <a:ext cx="2737893" cy="3964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aseline="30000">
                  <a:latin typeface="Calibri"/>
                  <a:cs typeface="Calibri"/>
                </a:rPr>
                <a:t>Risks &amp; </a:t>
              </a:r>
              <a:r>
                <a:rPr lang="en-US" baseline="30000" dirty="0">
                  <a:latin typeface="Calibri"/>
                  <a:cs typeface="Calibri"/>
                </a:rPr>
                <a:t>Adaptation</a:t>
              </a: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3160364" y="3581119"/>
              <a:ext cx="2642101" cy="1763372"/>
            </a:xfrm>
            <a:prstGeom prst="rect">
              <a:avLst/>
            </a:prstGeom>
            <a:noFill/>
            <a:ln w="127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</p:grpSp>
      <p:grpSp>
        <p:nvGrpSpPr>
          <p:cNvPr id="10" name="Group 57">
            <a:extLst>
              <a:ext uri="{FF2B5EF4-FFF2-40B4-BE49-F238E27FC236}">
                <a16:creationId xmlns="" xmlns:a16="http://schemas.microsoft.com/office/drawing/2014/main" id="{805BC090-5DF8-4E83-9089-3339858D57E4}"/>
              </a:ext>
            </a:extLst>
          </p:cNvPr>
          <p:cNvGrpSpPr/>
          <p:nvPr/>
        </p:nvGrpSpPr>
        <p:grpSpPr>
          <a:xfrm>
            <a:off x="5992136" y="1321525"/>
            <a:ext cx="2064465" cy="1589091"/>
            <a:chOff x="5908675" y="1214615"/>
            <a:chExt cx="2954613" cy="2274269"/>
          </a:xfrm>
        </p:grpSpPr>
        <p:pic>
          <p:nvPicPr>
            <p:cNvPr id="59" name="Picture 58">
              <a:extLst>
                <a:ext uri="{FF2B5EF4-FFF2-40B4-BE49-F238E27FC236}">
                  <a16:creationId xmlns="" xmlns:a16="http://schemas.microsoft.com/office/drawing/2014/main" id="{58D6507F-28BB-43AB-B85E-53F0EFBA34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73" t="36257" r="22011" b="9165"/>
            <a:stretch/>
          </p:blipFill>
          <p:spPr>
            <a:xfrm>
              <a:off x="5947335" y="1230952"/>
              <a:ext cx="2627201" cy="1747035"/>
            </a:xfrm>
            <a:prstGeom prst="rect">
              <a:avLst/>
            </a:prstGeom>
          </p:spPr>
        </p:pic>
        <p:sp>
          <p:nvSpPr>
            <p:cNvPr id="60" name="Rectangle 59">
              <a:extLst>
                <a:ext uri="{FF2B5EF4-FFF2-40B4-BE49-F238E27FC236}">
                  <a16:creationId xmlns="" xmlns:a16="http://schemas.microsoft.com/office/drawing/2014/main" id="{96C00644-B140-4C58-AC00-9749F7CEC166}"/>
                </a:ext>
              </a:extLst>
            </p:cNvPr>
            <p:cNvSpPr/>
            <p:nvPr/>
          </p:nvSpPr>
          <p:spPr>
            <a:xfrm>
              <a:off x="5908675" y="3092450"/>
              <a:ext cx="2954613" cy="396434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r>
                <a:rPr lang="en-US" baseline="30000" dirty="0">
                  <a:latin typeface="Calibri"/>
                  <a:cs typeface="Calibri"/>
                </a:rPr>
                <a:t>Power Sector</a:t>
              </a:r>
              <a:endParaRPr lang="x-none" baseline="30000" dirty="0">
                <a:latin typeface="Calibri"/>
                <a:cs typeface="Calibri"/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="" xmlns:a16="http://schemas.microsoft.com/office/drawing/2014/main" id="{ECA6FE10-299F-4AF4-8F14-09A93E994C62}"/>
                </a:ext>
              </a:extLst>
            </p:cNvPr>
            <p:cNvSpPr/>
            <p:nvPr/>
          </p:nvSpPr>
          <p:spPr>
            <a:xfrm>
              <a:off x="5932435" y="1214615"/>
              <a:ext cx="2642101" cy="1763372"/>
            </a:xfrm>
            <a:prstGeom prst="rect">
              <a:avLst/>
            </a:prstGeom>
            <a:noFill/>
            <a:ln w="127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</p:grp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DF6CAB3-CA12-47EE-A5E6-56354C7114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54FB0FA-1F4E-0144-8AFC-60E32D3AB949}" type="slidenum">
              <a:rPr lang="en-US" smtClean="0"/>
              <a:pPr/>
              <a:t>2</a:t>
            </a:fld>
            <a:r>
              <a:rPr lang="en-US"/>
              <a:t>|</a:t>
            </a:r>
            <a:endParaRPr lang="en-US" dirty="0"/>
          </a:p>
        </p:txBody>
      </p:sp>
      <p:sp>
        <p:nvSpPr>
          <p:cNvPr id="66" name="Rectangle 65">
            <a:extLst>
              <a:ext uri="{FF2B5EF4-FFF2-40B4-BE49-F238E27FC236}">
                <a16:creationId xmlns="" xmlns:a16="http://schemas.microsoft.com/office/drawing/2014/main" id="{5F9988AB-F2B5-4BDC-B841-30B4770328EB}"/>
              </a:ext>
            </a:extLst>
          </p:cNvPr>
          <p:cNvSpPr/>
          <p:nvPr/>
        </p:nvSpPr>
        <p:spPr>
          <a:xfrm>
            <a:off x="6023228" y="4645083"/>
            <a:ext cx="1846105" cy="1232114"/>
          </a:xfrm>
          <a:prstGeom prst="rect">
            <a:avLst/>
          </a:prstGeom>
          <a:noFill/>
          <a:ln w="127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pic>
        <p:nvPicPr>
          <p:cNvPr id="68" name="Picture 67">
            <a:extLst>
              <a:ext uri="{FF2B5EF4-FFF2-40B4-BE49-F238E27FC236}">
                <a16:creationId xmlns="" xmlns:a16="http://schemas.microsoft.com/office/drawing/2014/main" id="{702150D2-707D-4825-BD47-1484FAC0FE9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7000" contrast="-3000"/>
                    </a14:imgEffect>
                  </a14:imgLayer>
                </a14:imgProps>
              </a:ext>
            </a:extLst>
          </a:blip>
          <a:srcRect l="1121" t="10779" r="34966" b="15252"/>
          <a:stretch/>
        </p:blipFill>
        <p:spPr>
          <a:xfrm>
            <a:off x="6061965" y="4643968"/>
            <a:ext cx="1804948" cy="1232114"/>
          </a:xfrm>
          <a:prstGeom prst="rect">
            <a:avLst/>
          </a:prstGeom>
        </p:spPr>
      </p:pic>
      <p:sp>
        <p:nvSpPr>
          <p:cNvPr id="69" name="Rectangle 68">
            <a:extLst>
              <a:ext uri="{FF2B5EF4-FFF2-40B4-BE49-F238E27FC236}">
                <a16:creationId xmlns="" xmlns:a16="http://schemas.microsoft.com/office/drawing/2014/main" id="{6AEBEE77-FBFE-4330-891E-28D61B370D52}"/>
              </a:ext>
            </a:extLst>
          </p:cNvPr>
          <p:cNvSpPr/>
          <p:nvPr/>
        </p:nvSpPr>
        <p:spPr>
          <a:xfrm>
            <a:off x="6045633" y="5958396"/>
            <a:ext cx="2064465" cy="27699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HK" baseline="30000" dirty="0">
                <a:latin typeface="Calibri"/>
                <a:cs typeface="Calibri"/>
              </a:rPr>
              <a:t>Centre for Energy Finance</a:t>
            </a:r>
            <a:endParaRPr lang="x-none" baseline="300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53801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India’s </a:t>
            </a:r>
            <a:r>
              <a:rPr lang="en-US" dirty="0" smtClean="0"/>
              <a:t>cooling demand</a:t>
            </a:r>
            <a:endParaRPr lang="en-US" sz="2400" cap="none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3FBD3C07-B72F-4F6B-8BE5-1A7F0B94C1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5716" y="988342"/>
            <a:ext cx="7385142" cy="3801315"/>
          </a:xfrm>
        </p:spPr>
      </p:pic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i="1" dirty="0" smtClean="0"/>
              <a:t>Source</a:t>
            </a:r>
            <a:r>
              <a:rPr lang="en-US" i="1" dirty="0"/>
              <a:t>: ICAP (draft), 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922AD80-3514-4A60-8530-C755006E4F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54FB0FA-1F4E-0144-8AFC-60E32D3AB949}" type="slidenum">
              <a:rPr lang="en-US" smtClean="0"/>
              <a:pPr/>
              <a:t>3</a:t>
            </a:fld>
            <a:r>
              <a:rPr lang="en-US" dirty="0"/>
              <a:t>|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A462DDB-6FE7-46AD-B5BC-D39F145EA7E8}"/>
              </a:ext>
            </a:extLst>
          </p:cNvPr>
          <p:cNvSpPr txBox="1"/>
          <p:nvPr/>
        </p:nvSpPr>
        <p:spPr>
          <a:xfrm>
            <a:off x="372591" y="5031952"/>
            <a:ext cx="80989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600" dirty="0"/>
              <a:t>Total cooling demand to increase 8-times by 2037-38 relative to 2017-18.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N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600" dirty="0"/>
              <a:t>Among sectors, the building sector shows maximum growth (11-times baseline), followed by transport (5-times baseline) and cold-chain (4-times baseline). </a:t>
            </a:r>
          </a:p>
        </p:txBody>
      </p:sp>
    </p:spTree>
    <p:extLst>
      <p:ext uri="{BB962C8B-B14F-4D97-AF65-F5344CB8AC3E}">
        <p14:creationId xmlns:p14="http://schemas.microsoft.com/office/powerpoint/2010/main" val="124936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06319B-DB8E-4262-90E9-689620DF6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Meeting demand through </a:t>
            </a:r>
            <a:r>
              <a:rPr lang="en-US" dirty="0" smtClean="0"/>
              <a:t>low-GWP </a:t>
            </a:r>
            <a:r>
              <a:rPr lang="en-US" dirty="0"/>
              <a:t>solutions</a:t>
            </a:r>
            <a:endParaRPr lang="en-IN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A8814EC-A3E4-4650-823E-17BF668C36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IN" i="1" dirty="0" smtClean="0"/>
              <a:t>Source</a:t>
            </a:r>
            <a:r>
              <a:rPr lang="en-IN" i="1" dirty="0"/>
              <a:t>: </a:t>
            </a:r>
            <a:r>
              <a:rPr lang="en-IN" i="1" dirty="0" smtClean="0"/>
              <a:t>CEEW-IIASA, </a:t>
            </a:r>
            <a:r>
              <a:rPr lang="en-IN" i="1" dirty="0"/>
              <a:t>2016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09F69FE-1806-472E-8C3B-2E63441B88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54FB0FA-1F4E-0144-8AFC-60E32D3AB949}" type="slidenum">
              <a:rPr lang="en-US" smtClean="0"/>
              <a:pPr/>
              <a:t>4</a:t>
            </a:fld>
            <a:r>
              <a:rPr lang="en-US" dirty="0"/>
              <a:t>|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xmlns="" id="{30868AD1-B224-429E-B2C3-A8248F94269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35753518"/>
              </p:ext>
            </p:extLst>
          </p:nvPr>
        </p:nvGraphicFramePr>
        <p:xfrm>
          <a:off x="627320" y="688769"/>
          <a:ext cx="7293935" cy="34879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857EDBA-3216-4A36-A329-DD7E2CC3359F}"/>
              </a:ext>
            </a:extLst>
          </p:cNvPr>
          <p:cNvSpPr txBox="1"/>
          <p:nvPr/>
        </p:nvSpPr>
        <p:spPr>
          <a:xfrm>
            <a:off x="372591" y="4338571"/>
            <a:ext cx="741121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600" dirty="0" smtClean="0"/>
              <a:t>Technological opportunity: Technical </a:t>
            </a:r>
            <a:r>
              <a:rPr lang="en-IN" sz="1600" dirty="0"/>
              <a:t>mitigation potential of HFC/HCFC emissions is predicted to be 98% of BAU emissions. </a:t>
            </a:r>
            <a:endParaRPr lang="en-IN" sz="1600" dirty="0" smtClean="0"/>
          </a:p>
          <a:p>
            <a:endParaRPr lang="en-IN" sz="1600" dirty="0" smtClean="0"/>
          </a:p>
          <a:p>
            <a:r>
              <a:rPr lang="en-US" sz="1600" dirty="0" smtClean="0"/>
              <a:t>Development opportunity: thermal comfort, productivity, cold chain, heat stress resilience, energy efficiency.</a:t>
            </a:r>
          </a:p>
          <a:p>
            <a:endParaRPr lang="en-US" sz="1600" dirty="0" smtClean="0"/>
          </a:p>
          <a:p>
            <a:r>
              <a:rPr lang="en-US" sz="1600" dirty="0" smtClean="0"/>
              <a:t>Learning from experiences: what were the challenges, what are the lessons?</a:t>
            </a:r>
            <a:endParaRPr lang="en-IN" sz="1600" dirty="0" smtClean="0"/>
          </a:p>
          <a:p>
            <a:endParaRPr lang="en-IN" sz="1600" dirty="0"/>
          </a:p>
        </p:txBody>
      </p:sp>
    </p:spTree>
    <p:extLst>
      <p:ext uri="{BB962C8B-B14F-4D97-AF65-F5344CB8AC3E}">
        <p14:creationId xmlns:p14="http://schemas.microsoft.com/office/powerpoint/2010/main" val="4096379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Increasing momentum for climate friendly cooling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i="1" dirty="0" smtClean="0"/>
              <a:t>Source: CEEW, 2019</a:t>
            </a:r>
            <a:endParaRPr lang="en-US" i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54FB0FA-1F4E-0144-8AFC-60E32D3AB949}" type="slidenum">
              <a:rPr lang="en-US" smtClean="0"/>
              <a:pPr/>
              <a:t>5</a:t>
            </a:fld>
            <a:r>
              <a:rPr lang="en-US" dirty="0" smtClean="0"/>
              <a:t>|</a:t>
            </a:r>
            <a:endParaRPr lang="en-US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72591" y="616687"/>
            <a:ext cx="8387506" cy="5339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4991" y="769087"/>
            <a:ext cx="8387506" cy="5339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/>
          <a:srcRect t="47976" r="46843"/>
          <a:stretch>
            <a:fillRect/>
          </a:stretch>
        </p:blipFill>
        <p:spPr bwMode="auto">
          <a:xfrm>
            <a:off x="372591" y="727410"/>
            <a:ext cx="8565403" cy="5336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16624" y="3861840"/>
            <a:ext cx="3092659" cy="273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96780" y="194428"/>
            <a:ext cx="8463317" cy="793914"/>
          </a:xfrm>
          <a:prstGeom prst="rect">
            <a:avLst/>
          </a:prstGeom>
        </p:spPr>
        <p:txBody>
          <a:bodyPr vert="horz" lIns="0" tIns="45720" rIns="0" bIns="45720" rtlCol="0" anchor="t" anchorCtr="0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Key </a:t>
            </a:r>
            <a:r>
              <a:rPr lang="en-US" sz="2400" b="1" dirty="0">
                <a:solidFill>
                  <a:schemeClr val="accent1"/>
                </a:solidFill>
                <a:latin typeface="Calibri"/>
                <a:ea typeface="+mj-ea"/>
                <a:cs typeface="Calibri"/>
              </a:rPr>
              <a:t>r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esearch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 questions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	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96780" y="6475388"/>
            <a:ext cx="7305499" cy="383118"/>
          </a:xfrm>
        </p:spPr>
        <p:txBody>
          <a:bodyPr/>
          <a:lstStyle/>
          <a:p>
            <a:r>
              <a:rPr lang="en-US" i="1" dirty="0" smtClean="0"/>
              <a:t>Source: CEEW, 2019</a:t>
            </a:r>
            <a:endParaRPr lang="en-US" i="1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-207439" y="6235395"/>
            <a:ext cx="580030" cy="365125"/>
          </a:xfrm>
        </p:spPr>
        <p:txBody>
          <a:bodyPr/>
          <a:lstStyle/>
          <a:p>
            <a:fld id="{454FB0FA-1F4E-0144-8AFC-60E32D3AB949}" type="slidenum">
              <a:rPr lang="en-US" smtClean="0"/>
              <a:pPr/>
              <a:t>6</a:t>
            </a:fld>
            <a:r>
              <a:rPr lang="en-US" dirty="0"/>
              <a:t>|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72591" y="723594"/>
            <a:ext cx="8387506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en-GB" sz="1600" dirty="0" smtClean="0"/>
              <a:t>What policies and regulations do other countries have to phase-down HFC consumption and emissions?</a:t>
            </a:r>
          </a:p>
          <a:p>
            <a:pPr marL="342900" lvl="0" indent="-342900">
              <a:buFont typeface="+mj-lt"/>
              <a:buAutoNum type="arabicPeriod"/>
            </a:pPr>
            <a:endParaRPr lang="en-US" sz="1600" dirty="0" smtClean="0"/>
          </a:p>
          <a:p>
            <a:pPr marL="342900" lvl="0" indent="-342900">
              <a:buFont typeface="+mj-lt"/>
              <a:buAutoNum type="arabicPeriod"/>
            </a:pPr>
            <a:r>
              <a:rPr lang="en-GB" sz="1600" dirty="0" smtClean="0"/>
              <a:t>Who are the different stakeholders in India (for example, HFC producers, equipment manufacturers, commercial building managers, service sector businesses, etc.)?</a:t>
            </a:r>
            <a:endParaRPr lang="en-US" sz="1600" dirty="0" smtClean="0"/>
          </a:p>
          <a:p>
            <a:pPr marL="342900" lvl="0" indent="-342900">
              <a:buFont typeface="+mj-lt"/>
              <a:buAutoNum type="arabicPeriod"/>
            </a:pPr>
            <a:endParaRPr lang="en-GB" sz="1600" dirty="0" smtClean="0"/>
          </a:p>
          <a:p>
            <a:pPr marL="342900" lvl="0" indent="-342900">
              <a:buFont typeface="+mj-lt"/>
              <a:buAutoNum type="arabicPeriod"/>
            </a:pPr>
            <a:r>
              <a:rPr lang="en-GB" sz="1600" dirty="0" smtClean="0"/>
              <a:t>What are the challenges, and what actions will stakeholders need to undertake, to move towards low-GWP refrigerant alternatives, and to reduce operational and end-of-life disposal emissions of high-GWP HFCs?</a:t>
            </a:r>
            <a:endParaRPr lang="en-US" sz="1600" dirty="0" smtClean="0"/>
          </a:p>
          <a:p>
            <a:pPr marL="342900" lvl="0" indent="-342900">
              <a:buFont typeface="+mj-lt"/>
              <a:buAutoNum type="arabicPeriod"/>
            </a:pPr>
            <a:endParaRPr lang="en-GB" sz="1600" dirty="0" smtClean="0"/>
          </a:p>
          <a:p>
            <a:pPr marL="342900" lvl="0" indent="-342900">
              <a:buFont typeface="+mj-lt"/>
              <a:buAutoNum type="arabicPeriod"/>
            </a:pPr>
            <a:r>
              <a:rPr lang="en-GB" sz="1600" dirty="0" smtClean="0"/>
              <a:t>What policy incentives and regulatory approaches can propel the actions of different stakeholders towards an accelerated transition away from high-GWP HFCs?</a:t>
            </a:r>
            <a:endParaRPr lang="en-US" sz="1600" dirty="0" smtClean="0"/>
          </a:p>
          <a:p>
            <a:pPr marL="342900" indent="-342900">
              <a:buFont typeface="+mj-lt"/>
              <a:buAutoNum type="arabicPeriod"/>
            </a:pPr>
            <a:endParaRPr lang="en-US" sz="1600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1894" y="3861841"/>
            <a:ext cx="3694446" cy="273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13" y="3861841"/>
            <a:ext cx="2090387" cy="2738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02882" y="3861842"/>
            <a:ext cx="2631613" cy="2738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281420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Stakeholders interviewed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5814" y="765545"/>
            <a:ext cx="3678389" cy="1813882"/>
          </a:xfrm>
        </p:spPr>
        <p:txBody>
          <a:bodyPr>
            <a:normAutofit/>
          </a:bodyPr>
          <a:lstStyle/>
          <a:p>
            <a:r>
              <a:rPr lang="en-US" sz="1600" dirty="0" smtClean="0"/>
              <a:t>Members of the Ozone Cell and national and international experts: Policies for India from global best practices</a:t>
            </a:r>
          </a:p>
          <a:p>
            <a:r>
              <a:rPr lang="en-US" sz="1600" dirty="0" smtClean="0"/>
              <a:t>60 industry representatives: Challenges and Policy Preferences</a:t>
            </a:r>
          </a:p>
          <a:p>
            <a:pPr lvl="1"/>
            <a:endParaRPr lang="en-US" sz="1600" dirty="0" smtClean="0"/>
          </a:p>
          <a:p>
            <a:pPr lvl="1"/>
            <a:endParaRPr lang="en-US" sz="1600" dirty="0" smtClean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i="1" dirty="0" smtClean="0"/>
              <a:t>Source: CEEW, 2019</a:t>
            </a:r>
            <a:endParaRPr lang="en-US" i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0" y="6235700"/>
            <a:ext cx="581025" cy="365125"/>
          </a:xfrm>
        </p:spPr>
        <p:txBody>
          <a:bodyPr/>
          <a:lstStyle/>
          <a:p>
            <a:fld id="{454FB0FA-1F4E-0144-8AFC-60E32D3AB949}" type="slidenum">
              <a:rPr lang="en-US" smtClean="0"/>
              <a:pPr/>
              <a:t>7</a:t>
            </a:fld>
            <a:r>
              <a:rPr lang="en-US" dirty="0" smtClean="0"/>
              <a:t>|</a:t>
            </a:r>
            <a:endParaRPr lang="en-US" dirty="0"/>
          </a:p>
        </p:txBody>
      </p:sp>
      <p:graphicFrame>
        <p:nvGraphicFramePr>
          <p:cNvPr id="12" name="Chart 11">
            <a:extLst>
              <a:ext uri="{FF2B5EF4-FFF2-40B4-BE49-F238E27FC236}">
                <a16:creationId xmlns="" xmlns:xdr="http://schemas.openxmlformats.org/drawingml/2006/spreadsheetDrawing" xmlns:a16="http://schemas.microsoft.com/office/drawing/2014/main" xmlns:lc="http://schemas.openxmlformats.org/drawingml/2006/lockedCanvas" id="{D56AFE27-1743-467E-B194-51C87B59DA39}"/>
              </a:ext>
            </a:extLst>
          </p:cNvPr>
          <p:cNvGraphicFramePr/>
          <p:nvPr/>
        </p:nvGraphicFramePr>
        <p:xfrm>
          <a:off x="4361880" y="2579427"/>
          <a:ext cx="4448460" cy="36562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Chart 12">
            <a:extLst>
              <a:ext uri="{FF2B5EF4-FFF2-40B4-BE49-F238E27FC236}">
                <a16:creationId xmlns="" xmlns:xdr="http://schemas.openxmlformats.org/drawingml/2006/spreadsheetDrawing" xmlns:a16="http://schemas.microsoft.com/office/drawing/2014/main" xmlns:lc="http://schemas.openxmlformats.org/drawingml/2006/lockedCanvas" id="{480E107B-B9EC-4A29-A007-F10880D1754F}"/>
              </a:ext>
            </a:extLst>
          </p:cNvPr>
          <p:cNvGraphicFramePr>
            <a:graphicFrameLocks/>
          </p:cNvGraphicFramePr>
          <p:nvPr/>
        </p:nvGraphicFramePr>
        <p:xfrm>
          <a:off x="47340" y="2579427"/>
          <a:ext cx="4314540" cy="36562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" name="Chart 13">
            <a:extLst>
              <a:ext uri="{FF2B5EF4-FFF2-40B4-BE49-F238E27FC236}">
                <a16:creationId xmlns="" xmlns:xdr="http://schemas.openxmlformats.org/drawingml/2006/spreadsheetDrawing" xmlns:a16="http://schemas.microsoft.com/office/drawing/2014/main" xmlns:lc="http://schemas.openxmlformats.org/drawingml/2006/lockedCanvas" id="{B157B3FB-4F71-4295-8DA1-2BDF45C79CDF}"/>
              </a:ext>
            </a:extLst>
          </p:cNvPr>
          <p:cNvGraphicFramePr/>
          <p:nvPr/>
        </p:nvGraphicFramePr>
        <p:xfrm>
          <a:off x="4361880" y="0"/>
          <a:ext cx="4448460" cy="25794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  <p:bldGraphic spid="13" grpId="1">
        <p:bldAsOne/>
      </p:bldGraphic>
      <p:bldGraphic spid="14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Policies for refrigerant </a:t>
            </a:r>
            <a:r>
              <a:rPr lang="en-US" dirty="0" smtClean="0"/>
              <a:t>transition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6779" y="988343"/>
            <a:ext cx="8463317" cy="3298650"/>
          </a:xfrm>
        </p:spPr>
        <p:txBody>
          <a:bodyPr>
            <a:normAutofit/>
          </a:bodyPr>
          <a:lstStyle/>
          <a:p>
            <a:pPr marL="457200" lvl="0" indent="-457200">
              <a:buFont typeface="+mj-lt"/>
              <a:buAutoNum type="arabicPeriod"/>
            </a:pPr>
            <a:r>
              <a:rPr lang="en-IN" sz="1800" dirty="0"/>
              <a:t>Quotas/ Cap and </a:t>
            </a:r>
            <a:r>
              <a:rPr lang="en-IN" sz="1800" dirty="0" smtClean="0"/>
              <a:t>phase-down</a:t>
            </a:r>
          </a:p>
          <a:p>
            <a:pPr marL="457200" lvl="0" indent="-457200">
              <a:buFont typeface="+mj-lt"/>
              <a:buAutoNum type="arabicPeriod"/>
            </a:pPr>
            <a:endParaRPr lang="en-US" sz="1800" dirty="0" smtClean="0"/>
          </a:p>
          <a:p>
            <a:pPr marL="457200" lvl="0" indent="-457200">
              <a:buFont typeface="+mj-lt"/>
              <a:buAutoNum type="arabicPeriod"/>
            </a:pPr>
            <a:r>
              <a:rPr lang="en-IN" sz="1800" dirty="0" smtClean="0"/>
              <a:t>Tax </a:t>
            </a:r>
            <a:r>
              <a:rPr lang="en-IN" sz="1800" dirty="0"/>
              <a:t>and refund </a:t>
            </a:r>
            <a:endParaRPr lang="en-IN" sz="1800" dirty="0" smtClean="0"/>
          </a:p>
          <a:p>
            <a:pPr marL="457200" indent="-457200">
              <a:buFont typeface="+mj-lt"/>
              <a:buAutoNum type="arabicPeriod"/>
            </a:pPr>
            <a:endParaRPr lang="en-IN" sz="1800" dirty="0" smtClean="0"/>
          </a:p>
          <a:p>
            <a:pPr marL="457200" indent="-457200">
              <a:buFont typeface="+mj-lt"/>
              <a:buAutoNum type="arabicPeriod"/>
            </a:pPr>
            <a:r>
              <a:rPr lang="en-IN" sz="1800" dirty="0" smtClean="0"/>
              <a:t>Limit on GWPs, with incentives for low-GWP refrigerant usage</a:t>
            </a:r>
            <a:endParaRPr lang="en-US" sz="1800" dirty="0" smtClean="0"/>
          </a:p>
          <a:p>
            <a:pPr marL="457200" indent="-457200">
              <a:buFont typeface="+mj-lt"/>
              <a:buAutoNum type="arabicPeriod"/>
            </a:pPr>
            <a:endParaRPr lang="en-IN" sz="1800" dirty="0" smtClean="0"/>
          </a:p>
          <a:p>
            <a:pPr marL="457200" indent="-457200">
              <a:buFont typeface="+mj-lt"/>
              <a:buAutoNum type="arabicPeriod"/>
            </a:pPr>
            <a:r>
              <a:rPr lang="en-IN" sz="1800" dirty="0" smtClean="0"/>
              <a:t>Environmental cess </a:t>
            </a:r>
          </a:p>
          <a:p>
            <a:pPr marL="457200" lvl="0" indent="-457200">
              <a:buFont typeface="+mj-lt"/>
              <a:buAutoNum type="arabicPeriod"/>
            </a:pPr>
            <a:endParaRPr lang="en-IN" sz="1800" dirty="0" smtClean="0"/>
          </a:p>
          <a:p>
            <a:pPr marL="457200" lvl="0" indent="-457200">
              <a:buFont typeface="+mj-lt"/>
              <a:buAutoNum type="arabicPeriod"/>
            </a:pPr>
            <a:r>
              <a:rPr lang="en-IN" sz="1800" dirty="0" smtClean="0"/>
              <a:t>Subsidies for using low-GWP refrigerants</a:t>
            </a:r>
            <a:endParaRPr lang="en-US" sz="1800" dirty="0" smtClean="0"/>
          </a:p>
          <a:p>
            <a:endParaRPr lang="en-US" dirty="0" smtClean="0"/>
          </a:p>
          <a:p>
            <a:pPr lvl="0"/>
            <a:endParaRPr lang="en-US" dirty="0"/>
          </a:p>
          <a:p>
            <a:pPr lvl="0"/>
            <a:endParaRPr lang="en-US" u="sng" dirty="0" smtClean="0"/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i="1" dirty="0" smtClean="0"/>
              <a:t>Source: CEEW, 2019</a:t>
            </a:r>
            <a:endParaRPr lang="en-US" i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54FB0FA-1F4E-0144-8AFC-60E32D3AB949}" type="slidenum">
              <a:rPr lang="en-US" smtClean="0"/>
              <a:pPr/>
              <a:t>8</a:t>
            </a:fld>
            <a:r>
              <a:rPr lang="en-US"/>
              <a:t>|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96779" y="4476997"/>
          <a:ext cx="8387505" cy="1587994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677501"/>
                <a:gridCol w="1677501"/>
                <a:gridCol w="1677501"/>
                <a:gridCol w="1677501"/>
                <a:gridCol w="1677501"/>
              </a:tblGrid>
              <a:tr h="30961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0" dirty="0"/>
                        <a:t>Least Impactful</a:t>
                      </a:r>
                      <a:endParaRPr lang="en-US" sz="1600" b="0" dirty="0">
                        <a:latin typeface="Calibri"/>
                        <a:ea typeface="MS Mincho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0"/>
                        <a:t>Not Impactful</a:t>
                      </a:r>
                      <a:endParaRPr lang="en-US" sz="1600" b="0">
                        <a:latin typeface="Calibri"/>
                        <a:ea typeface="MS Mincho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0"/>
                        <a:t>Neutral</a:t>
                      </a:r>
                      <a:endParaRPr lang="en-US" sz="1600" b="0">
                        <a:latin typeface="Calibri"/>
                        <a:ea typeface="MS Mincho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0"/>
                        <a:t>Mildly Impactful</a:t>
                      </a:r>
                      <a:endParaRPr lang="en-US" sz="1600" b="0">
                        <a:latin typeface="Calibri"/>
                        <a:ea typeface="MS Mincho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0" dirty="0"/>
                        <a:t>Most Impactful</a:t>
                      </a:r>
                      <a:endParaRPr lang="en-US" sz="1600" b="0" dirty="0">
                        <a:latin typeface="Calibri"/>
                        <a:ea typeface="MS Mincho"/>
                        <a:cs typeface="Mangal"/>
                      </a:endParaRPr>
                    </a:p>
                  </a:txBody>
                  <a:tcPr marL="68580" marR="68580" marT="0" marB="0" anchor="ctr"/>
                </a:tc>
              </a:tr>
              <a:tr h="484380"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b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b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 anchor="ctr"/>
                </a:tc>
              </a:tr>
              <a:tr h="30961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0" dirty="0"/>
                        <a:t>Least desirable</a:t>
                      </a:r>
                      <a:endParaRPr lang="en-US" sz="1600" b="0" dirty="0">
                        <a:latin typeface="Calibri"/>
                        <a:ea typeface="MS Mincho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0"/>
                        <a:t>Not desirable</a:t>
                      </a:r>
                      <a:endParaRPr lang="en-US" sz="1600" b="0">
                        <a:latin typeface="Calibri"/>
                        <a:ea typeface="MS Mincho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0" dirty="0"/>
                        <a:t>Neutral</a:t>
                      </a:r>
                      <a:endParaRPr lang="en-US" sz="1600" b="0" dirty="0">
                        <a:latin typeface="Calibri"/>
                        <a:ea typeface="MS Mincho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0" dirty="0"/>
                        <a:t>Mildly Desirable</a:t>
                      </a:r>
                      <a:endParaRPr lang="en-US" sz="1600" b="0" dirty="0">
                        <a:latin typeface="Calibri"/>
                        <a:ea typeface="MS Mincho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0" dirty="0"/>
                        <a:t>Most Desirable</a:t>
                      </a:r>
                      <a:endParaRPr lang="en-US" sz="1600" b="0" dirty="0">
                        <a:latin typeface="Calibri"/>
                        <a:ea typeface="MS Mincho"/>
                        <a:cs typeface="Mangal"/>
                      </a:endParaRPr>
                    </a:p>
                  </a:txBody>
                  <a:tcPr marL="68580" marR="68580" marT="0" marB="0" anchor="ctr"/>
                </a:tc>
              </a:tr>
              <a:tr h="484380">
                <a:tc>
                  <a:txBody>
                    <a:bodyPr/>
                    <a:lstStyle/>
                    <a:p>
                      <a:endParaRPr lang="en-US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b="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Policy preferences and perceived impact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i="1" dirty="0" smtClean="0"/>
              <a:t>Source: CEEW, 2019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54FB0FA-1F4E-0144-8AFC-60E32D3AB949}" type="slidenum">
              <a:rPr lang="en-US" smtClean="0"/>
              <a:pPr/>
              <a:t>9</a:t>
            </a:fld>
            <a:r>
              <a:rPr lang="en-US" smtClean="0"/>
              <a:t>|</a:t>
            </a:r>
            <a:endParaRPr lang="en-US" dirty="0"/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="" xmlns:xdr="http://schemas.openxmlformats.org/drawingml/2006/spreadsheetDrawing" xmlns:a16="http://schemas.microsoft.com/office/drawing/2014/main" xmlns:lc="http://schemas.openxmlformats.org/drawingml/2006/lockedCanvas" id="{B0F19722-8947-47DD-9DDC-567CC50758B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72591" y="920774"/>
          <a:ext cx="8553044" cy="50762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EEW - PPT Template 28Mar18">
  <a:themeElements>
    <a:clrScheme name="CEEW">
      <a:dk1>
        <a:sysClr val="windowText" lastClr="000000"/>
      </a:dk1>
      <a:lt1>
        <a:sysClr val="window" lastClr="FFFFFF"/>
      </a:lt1>
      <a:dk2>
        <a:srgbClr val="777877"/>
      </a:dk2>
      <a:lt2>
        <a:srgbClr val="FFFFFE"/>
      </a:lt2>
      <a:accent1>
        <a:srgbClr val="009ED8"/>
      </a:accent1>
      <a:accent2>
        <a:srgbClr val="F16223"/>
      </a:accent2>
      <a:accent3>
        <a:srgbClr val="86BB3F"/>
      </a:accent3>
      <a:accent4>
        <a:srgbClr val="929497"/>
      </a:accent4>
      <a:accent5>
        <a:srgbClr val="FFFFFE"/>
      </a:accent5>
      <a:accent6>
        <a:srgbClr val="FFFFFE"/>
      </a:accent6>
      <a:hlink>
        <a:srgbClr val="0D81B9"/>
      </a:hlink>
      <a:folHlink>
        <a:srgbClr val="0D81B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18058</TotalTime>
  <Words>654</Words>
  <Application>Microsoft Office PowerPoint</Application>
  <PresentationFormat>On-screen Show (4:3)</PresentationFormat>
  <Paragraphs>140</Paragraphs>
  <Slides>14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CEEW - PPT Template 28Mar18</vt:lpstr>
      <vt:lpstr>Acting on Many Fronts: Incentives and Regulations to Phase-down HFCs in India  </vt:lpstr>
      <vt:lpstr>CEEW – Among South Asia’s leading policy research institutions</vt:lpstr>
      <vt:lpstr>India’s cooling demand</vt:lpstr>
      <vt:lpstr>Meeting demand through low-GWP solutions</vt:lpstr>
      <vt:lpstr>Increasing momentum for climate friendly cooling </vt:lpstr>
      <vt:lpstr>PowerPoint Presentation</vt:lpstr>
      <vt:lpstr>Stakeholders interviewed</vt:lpstr>
      <vt:lpstr>Policies for refrigerant transition</vt:lpstr>
      <vt:lpstr>Policy preferences and perceived impact</vt:lpstr>
      <vt:lpstr>Industry challenges</vt:lpstr>
      <vt:lpstr>Key Challenges to India’s HFC Phase-down</vt:lpstr>
      <vt:lpstr>What Industry Wants: A Call to Action</vt:lpstr>
      <vt:lpstr>PowerPoint Presentation</vt:lpstr>
      <vt:lpstr>PowerPoint Presentation</vt:lpstr>
    </vt:vector>
  </TitlesOfParts>
  <Company>WRI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Bill Dugan</dc:creator>
  <cp:lastModifiedBy>Shikha Grover</cp:lastModifiedBy>
  <cp:revision>257</cp:revision>
  <dcterms:created xsi:type="dcterms:W3CDTF">2013-11-11T19:58:28Z</dcterms:created>
  <dcterms:modified xsi:type="dcterms:W3CDTF">2019-06-26T07:02:30Z</dcterms:modified>
</cp:coreProperties>
</file>