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3" r:id="rId2"/>
    <p:sldId id="258" r:id="rId3"/>
    <p:sldId id="288" r:id="rId4"/>
    <p:sldId id="286" r:id="rId5"/>
    <p:sldId id="287" r:id="rId6"/>
    <p:sldId id="308" r:id="rId7"/>
    <p:sldId id="292" r:id="rId8"/>
    <p:sldId id="293" r:id="rId9"/>
    <p:sldId id="306" r:id="rId10"/>
    <p:sldId id="294" r:id="rId11"/>
    <p:sldId id="295" r:id="rId12"/>
    <p:sldId id="297" r:id="rId13"/>
    <p:sldId id="299" r:id="rId14"/>
    <p:sldId id="307" r:id="rId15"/>
    <p:sldId id="309" r:id="rId16"/>
    <p:sldId id="304" r:id="rId17"/>
    <p:sldId id="310" r:id="rId18"/>
    <p:sldId id="28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E2D"/>
    <a:srgbClr val="777877"/>
    <a:srgbClr val="007A4D"/>
    <a:srgbClr val="71105E"/>
    <a:srgbClr val="CD0034"/>
    <a:srgbClr val="0076A3"/>
    <a:srgbClr val="009CCC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68" autoAdjust="0"/>
    <p:restoredTop sz="94274" autoAdjust="0"/>
  </p:normalViewPr>
  <p:slideViewPr>
    <p:cSldViewPr snapToGrid="0" snapToObjects="1">
      <p:cViewPr varScale="1">
        <p:scale>
          <a:sx n="121" d="100"/>
          <a:sy n="121" d="100"/>
        </p:scale>
        <p:origin x="304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Productive use jobs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India</c:v>
                </c:pt>
                <c:pt idx="1">
                  <c:v>Kenya</c:v>
                </c:pt>
                <c:pt idx="2">
                  <c:v>Nigeria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470000.0</c:v>
                </c:pt>
                <c:pt idx="1">
                  <c:v>65000.0</c:v>
                </c:pt>
                <c:pt idx="2">
                  <c:v>15000.0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46-F84F-A810-BF6177BB6E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Direct, informal jobs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India</c:v>
                </c:pt>
                <c:pt idx="1">
                  <c:v>Kenya</c:v>
                </c:pt>
                <c:pt idx="2">
                  <c:v>Nigeria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210000.0</c:v>
                </c:pt>
                <c:pt idx="1">
                  <c:v>15000.0</c:v>
                </c:pt>
                <c:pt idx="2">
                  <c:v>9000.0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F46-F84F-A810-BF6177BB6E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Direct, formal jobs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India</c:v>
                </c:pt>
                <c:pt idx="1">
                  <c:v>Kenya</c:v>
                </c:pt>
                <c:pt idx="2">
                  <c:v>Nigeria</c:v>
                </c:pt>
              </c:strCache>
            </c:strRef>
          </c:cat>
          <c:val>
            <c:numRef>
              <c:f>Sheet1!$D$2:$D$4</c:f>
              <c:numCache>
                <c:formatCode>#,##0</c:formatCode>
                <c:ptCount val="3"/>
                <c:pt idx="0">
                  <c:v>95000.0</c:v>
                </c:pt>
                <c:pt idx="1">
                  <c:v>10000.0</c:v>
                </c:pt>
                <c:pt idx="2">
                  <c:v>4000.0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F46-F84F-A810-BF6177BB6E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1642129824"/>
        <c:axId val="-1642127536"/>
      </c:barChart>
      <c:catAx>
        <c:axId val="-164212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42127536"/>
        <c:crosses val="autoZero"/>
        <c:auto val="1"/>
        <c:lblAlgn val="ctr"/>
        <c:lblOffset val="100"/>
        <c:noMultiLvlLbl val="0"/>
      </c:catAx>
      <c:valAx>
        <c:axId val="-1642127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42129824"/>
        <c:crosses val="autoZero"/>
        <c:crossBetween val="between"/>
        <c:majorUnit val="200000.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Direct, informal jobs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India</c:v>
                </c:pt>
                <c:pt idx="1">
                  <c:v>Kenya</c:v>
                </c:pt>
                <c:pt idx="2">
                  <c:v>Nigeria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210000.0</c:v>
                </c:pt>
                <c:pt idx="1">
                  <c:v>30000.0</c:v>
                </c:pt>
                <c:pt idx="2">
                  <c:v>24000.0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10-6C45-B67D-5CDC65751D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Direct, formal jobs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India</c:v>
                </c:pt>
                <c:pt idx="1">
                  <c:v>Kenya</c:v>
                </c:pt>
                <c:pt idx="2">
                  <c:v>Nigeria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190000.0</c:v>
                </c:pt>
                <c:pt idx="1">
                  <c:v>17000.0</c:v>
                </c:pt>
                <c:pt idx="2">
                  <c:v>52000.0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210-6C45-B67D-5CDC65751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745557504"/>
        <c:axId val="-1567607504"/>
      </c:barChart>
      <c:catAx>
        <c:axId val="-1745557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67607504"/>
        <c:crosses val="autoZero"/>
        <c:auto val="1"/>
        <c:lblAlgn val="ctr"/>
        <c:lblOffset val="100"/>
        <c:noMultiLvlLbl val="0"/>
      </c:catAx>
      <c:valAx>
        <c:axId val="-156760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45557504"/>
        <c:crosses val="autoZero"/>
        <c:crossBetween val="between"/>
        <c:majorUnit val="50000.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8F058A-5491-264A-91A4-700F3008E2AD}" type="doc">
      <dgm:prSet loTypeId="urn:microsoft.com/office/officeart/2005/8/layout/chevron1" loCatId="" qsTypeId="urn:microsoft.com/office/officeart/2005/8/quickstyle/simple1" qsCatId="simple" csTypeId="urn:microsoft.com/office/officeart/2005/8/colors/colorful1" csCatId="colorful" phldr="1"/>
      <dgm:spPr/>
    </dgm:pt>
    <dgm:pt modelId="{E143E571-F547-164D-AAFF-CA312F149B92}">
      <dgm:prSet phldrT="[Text]" custT="1"/>
      <dgm:spPr/>
      <dgm:t>
        <a:bodyPr tIns="72000" bIns="72000"/>
        <a:lstStyle/>
        <a:p>
          <a:pPr algn="l">
            <a:lnSpc>
              <a:spcPct val="100000"/>
            </a:lnSpc>
          </a:pPr>
          <a:r>
            <a:rPr lang="en-GB" sz="1600" noProof="0" dirty="0" smtClean="0"/>
            <a:t>AWARENESS</a:t>
          </a:r>
          <a:r>
            <a:rPr lang="en-GB" sz="1600" b="0" noProof="0" dirty="0" smtClean="0"/>
            <a:t>: </a:t>
          </a:r>
          <a:r>
            <a:rPr lang="en-GB" sz="1600" noProof="0" dirty="0" smtClean="0"/>
            <a:t>Data s</a:t>
          </a:r>
          <a:r>
            <a:rPr lang="en-GB" sz="1600" b="0" noProof="0" dirty="0" smtClean="0"/>
            <a:t>hows that DRE markets can create positive social impact on energy access and employment.</a:t>
          </a:r>
          <a:endParaRPr lang="en-GB" sz="1600" noProof="0" dirty="0"/>
        </a:p>
      </dgm:t>
    </dgm:pt>
    <dgm:pt modelId="{D441716A-C5B2-5F43-9131-DA9E89797487}" type="parTrans" cxnId="{A03F74C1-5C61-874E-A947-A7F33CF34CCD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1600"/>
        </a:p>
      </dgm:t>
    </dgm:pt>
    <dgm:pt modelId="{3E878D56-2680-3740-B994-B7A01313C3FE}" type="sibTrans" cxnId="{A03F74C1-5C61-874E-A947-A7F33CF34CCD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1600"/>
        </a:p>
      </dgm:t>
    </dgm:pt>
    <dgm:pt modelId="{95055C9C-3AAC-6F47-8D17-722609A40151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GB" sz="1600" noProof="0" dirty="0" smtClean="0"/>
            <a:t>ADVOCACY: </a:t>
          </a:r>
          <a:r>
            <a:rPr lang="en-GB" sz="1600" b="0" noProof="0" dirty="0" smtClean="0"/>
            <a:t>Grow support within target institutions for financial, policy and programmatic support for DRE training and education.</a:t>
          </a:r>
          <a:endParaRPr lang="en-GB" sz="1600" noProof="0" dirty="0"/>
        </a:p>
      </dgm:t>
    </dgm:pt>
    <dgm:pt modelId="{095DDCC2-B214-6B46-94CF-6E82864A40C8}" type="parTrans" cxnId="{0480DA78-92F9-134F-9D89-8A348E1B9F06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1600"/>
        </a:p>
      </dgm:t>
    </dgm:pt>
    <dgm:pt modelId="{F855154C-0024-4442-A1A8-2A18B8F59310}" type="sibTrans" cxnId="{0480DA78-92F9-134F-9D89-8A348E1B9F06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1600"/>
        </a:p>
      </dgm:t>
    </dgm:pt>
    <dgm:pt modelId="{A5E99B55-C40F-1F43-AE4A-DC4B1C92E449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GB" sz="1600" noProof="0" dirty="0" smtClean="0"/>
            <a:t>ACTIVATION</a:t>
          </a:r>
          <a:r>
            <a:rPr lang="en-GB" sz="1600" b="0" noProof="0" dirty="0" smtClean="0"/>
            <a:t>: Demonstrate new opportunities for youth and women (connect the skills set need for DRE to energy sector more broadly).</a:t>
          </a:r>
          <a:endParaRPr lang="en-GB" sz="1600" noProof="0" dirty="0"/>
        </a:p>
      </dgm:t>
    </dgm:pt>
    <dgm:pt modelId="{4F26684D-809A-8040-99CC-7A15DCCF4E9C}" type="parTrans" cxnId="{B054379E-373D-474B-AAF5-20B9AB392801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1600"/>
        </a:p>
      </dgm:t>
    </dgm:pt>
    <dgm:pt modelId="{DA92E38F-BC30-944F-BB05-FC6FA5F0ACAB}" type="sibTrans" cxnId="{B054379E-373D-474B-AAF5-20B9AB392801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1600"/>
        </a:p>
      </dgm:t>
    </dgm:pt>
    <dgm:pt modelId="{C8A67559-BF9F-6545-A875-F28A5B153456}" type="pres">
      <dgm:prSet presAssocID="{118F058A-5491-264A-91A4-700F3008E2AD}" presName="Name0" presStyleCnt="0">
        <dgm:presLayoutVars>
          <dgm:dir/>
          <dgm:animLvl val="lvl"/>
          <dgm:resizeHandles val="exact"/>
        </dgm:presLayoutVars>
      </dgm:prSet>
      <dgm:spPr/>
    </dgm:pt>
    <dgm:pt modelId="{185F55CF-90EF-EA4C-97F2-F14E6BBFCAC0}" type="pres">
      <dgm:prSet presAssocID="{E143E571-F547-164D-AAFF-CA312F149B9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5C50EA8-5353-AF4E-BBE9-368725DA52F5}" type="pres">
      <dgm:prSet presAssocID="{3E878D56-2680-3740-B994-B7A01313C3FE}" presName="parTxOnlySpace" presStyleCnt="0"/>
      <dgm:spPr/>
    </dgm:pt>
    <dgm:pt modelId="{16F26BBC-4CA6-C442-8DCF-E191CE9F8D1E}" type="pres">
      <dgm:prSet presAssocID="{95055C9C-3AAC-6F47-8D17-722609A40151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8078E7-4C61-F64A-995F-C040793A9BEF}" type="pres">
      <dgm:prSet presAssocID="{F855154C-0024-4442-A1A8-2A18B8F59310}" presName="parTxOnlySpace" presStyleCnt="0"/>
      <dgm:spPr/>
    </dgm:pt>
    <dgm:pt modelId="{A46E9CC2-1689-974C-82E2-C9C3B7CCFC22}" type="pres">
      <dgm:prSet presAssocID="{A5E99B55-C40F-1F43-AE4A-DC4B1C92E449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BD9EEF2-24D3-894A-A3DA-D9BE8A55757B}" type="presOf" srcId="{E143E571-F547-164D-AAFF-CA312F149B92}" destId="{185F55CF-90EF-EA4C-97F2-F14E6BBFCAC0}" srcOrd="0" destOrd="0" presId="urn:microsoft.com/office/officeart/2005/8/layout/chevron1"/>
    <dgm:cxn modelId="{A03F74C1-5C61-874E-A947-A7F33CF34CCD}" srcId="{118F058A-5491-264A-91A4-700F3008E2AD}" destId="{E143E571-F547-164D-AAFF-CA312F149B92}" srcOrd="0" destOrd="0" parTransId="{D441716A-C5B2-5F43-9131-DA9E89797487}" sibTransId="{3E878D56-2680-3740-B994-B7A01313C3FE}"/>
    <dgm:cxn modelId="{28BDA650-613F-CA46-8D98-66FAEBBBDC2D}" type="presOf" srcId="{118F058A-5491-264A-91A4-700F3008E2AD}" destId="{C8A67559-BF9F-6545-A875-F28A5B153456}" srcOrd="0" destOrd="0" presId="urn:microsoft.com/office/officeart/2005/8/layout/chevron1"/>
    <dgm:cxn modelId="{0480DA78-92F9-134F-9D89-8A348E1B9F06}" srcId="{118F058A-5491-264A-91A4-700F3008E2AD}" destId="{95055C9C-3AAC-6F47-8D17-722609A40151}" srcOrd="1" destOrd="0" parTransId="{095DDCC2-B214-6B46-94CF-6E82864A40C8}" sibTransId="{F855154C-0024-4442-A1A8-2A18B8F59310}"/>
    <dgm:cxn modelId="{B054379E-373D-474B-AAF5-20B9AB392801}" srcId="{118F058A-5491-264A-91A4-700F3008E2AD}" destId="{A5E99B55-C40F-1F43-AE4A-DC4B1C92E449}" srcOrd="2" destOrd="0" parTransId="{4F26684D-809A-8040-99CC-7A15DCCF4E9C}" sibTransId="{DA92E38F-BC30-944F-BB05-FC6FA5F0ACAB}"/>
    <dgm:cxn modelId="{2E7635F7-D2F1-7549-A018-176424A71B00}" type="presOf" srcId="{95055C9C-3AAC-6F47-8D17-722609A40151}" destId="{16F26BBC-4CA6-C442-8DCF-E191CE9F8D1E}" srcOrd="0" destOrd="0" presId="urn:microsoft.com/office/officeart/2005/8/layout/chevron1"/>
    <dgm:cxn modelId="{F0C68A67-E635-8243-BE59-FFF45B2AD0AA}" type="presOf" srcId="{A5E99B55-C40F-1F43-AE4A-DC4B1C92E449}" destId="{A46E9CC2-1689-974C-82E2-C9C3B7CCFC22}" srcOrd="0" destOrd="0" presId="urn:microsoft.com/office/officeart/2005/8/layout/chevron1"/>
    <dgm:cxn modelId="{C30CB48F-684D-1743-9A39-C0CBA9C626B6}" type="presParOf" srcId="{C8A67559-BF9F-6545-A875-F28A5B153456}" destId="{185F55CF-90EF-EA4C-97F2-F14E6BBFCAC0}" srcOrd="0" destOrd="0" presId="urn:microsoft.com/office/officeart/2005/8/layout/chevron1"/>
    <dgm:cxn modelId="{8DBAAEA1-BD69-FF45-BFA7-53FD86895DE7}" type="presParOf" srcId="{C8A67559-BF9F-6545-A875-F28A5B153456}" destId="{15C50EA8-5353-AF4E-BBE9-368725DA52F5}" srcOrd="1" destOrd="0" presId="urn:microsoft.com/office/officeart/2005/8/layout/chevron1"/>
    <dgm:cxn modelId="{558EBB2B-3CD1-C24F-B58B-3464A295E691}" type="presParOf" srcId="{C8A67559-BF9F-6545-A875-F28A5B153456}" destId="{16F26BBC-4CA6-C442-8DCF-E191CE9F8D1E}" srcOrd="2" destOrd="0" presId="urn:microsoft.com/office/officeart/2005/8/layout/chevron1"/>
    <dgm:cxn modelId="{117293BD-19DF-2945-9F7E-30C52289DC64}" type="presParOf" srcId="{C8A67559-BF9F-6545-A875-F28A5B153456}" destId="{B38078E7-4C61-F64A-995F-C040793A9BEF}" srcOrd="3" destOrd="0" presId="urn:microsoft.com/office/officeart/2005/8/layout/chevron1"/>
    <dgm:cxn modelId="{CFF21C60-689F-5344-A733-BBF449CC321D}" type="presParOf" srcId="{C8A67559-BF9F-6545-A875-F28A5B153456}" destId="{A46E9CC2-1689-974C-82E2-C9C3B7CCFC2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F55CF-90EF-EA4C-97F2-F14E6BBFCAC0}">
      <dsp:nvSpPr>
        <dsp:cNvPr id="0" name=""/>
        <dsp:cNvSpPr/>
      </dsp:nvSpPr>
      <dsp:spPr>
        <a:xfrm>
          <a:off x="3351" y="962354"/>
          <a:ext cx="4082921" cy="163316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72000" rIns="21336" bIns="72000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/>
            <a:t>AWARENESS</a:t>
          </a:r>
          <a:r>
            <a:rPr lang="en-GB" sz="1600" b="0" kern="1200" noProof="0" dirty="0" smtClean="0"/>
            <a:t>: </a:t>
          </a:r>
          <a:r>
            <a:rPr lang="en-GB" sz="1600" kern="1200" noProof="0" dirty="0" smtClean="0"/>
            <a:t>Data s</a:t>
          </a:r>
          <a:r>
            <a:rPr lang="en-GB" sz="1600" b="0" kern="1200" noProof="0" dirty="0" smtClean="0"/>
            <a:t>hows that DRE markets can create positive social impact on energy access and employment.</a:t>
          </a:r>
          <a:endParaRPr lang="en-GB" sz="1600" kern="1200" noProof="0" dirty="0"/>
        </a:p>
      </dsp:txBody>
      <dsp:txXfrm>
        <a:off x="819935" y="962354"/>
        <a:ext cx="2449753" cy="1633168"/>
      </dsp:txXfrm>
    </dsp:sp>
    <dsp:sp modelId="{16F26BBC-4CA6-C442-8DCF-E191CE9F8D1E}">
      <dsp:nvSpPr>
        <dsp:cNvPr id="0" name=""/>
        <dsp:cNvSpPr/>
      </dsp:nvSpPr>
      <dsp:spPr>
        <a:xfrm>
          <a:off x="3677980" y="962354"/>
          <a:ext cx="4082921" cy="163316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/>
            <a:t>ADVOCACY: </a:t>
          </a:r>
          <a:r>
            <a:rPr lang="en-GB" sz="1600" b="0" kern="1200" noProof="0" dirty="0" smtClean="0"/>
            <a:t>Grow support within target institutions for financial, policy and programmatic support for DRE training and education.</a:t>
          </a:r>
          <a:endParaRPr lang="en-GB" sz="1600" kern="1200" noProof="0" dirty="0"/>
        </a:p>
      </dsp:txBody>
      <dsp:txXfrm>
        <a:off x="4494564" y="962354"/>
        <a:ext cx="2449753" cy="1633168"/>
      </dsp:txXfrm>
    </dsp:sp>
    <dsp:sp modelId="{A46E9CC2-1689-974C-82E2-C9C3B7CCFC22}">
      <dsp:nvSpPr>
        <dsp:cNvPr id="0" name=""/>
        <dsp:cNvSpPr/>
      </dsp:nvSpPr>
      <dsp:spPr>
        <a:xfrm>
          <a:off x="7352609" y="962354"/>
          <a:ext cx="4082921" cy="163316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/>
            <a:t>ACTIVATION</a:t>
          </a:r>
          <a:r>
            <a:rPr lang="en-GB" sz="1600" b="0" kern="1200" noProof="0" dirty="0" smtClean="0"/>
            <a:t>: Demonstrate new opportunities for youth and women (connect the skills set need for DRE to energy sector more broadly).</a:t>
          </a:r>
          <a:endParaRPr lang="en-GB" sz="1600" kern="1200" noProof="0" dirty="0"/>
        </a:p>
      </dsp:txBody>
      <dsp:txXfrm>
        <a:off x="8169193" y="962354"/>
        <a:ext cx="2449753" cy="1633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56654-F160-584D-9658-48C99E65166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06508-A47A-CA4B-AB8B-BB342901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75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2347B-69B7-4E77-84FF-76C9D6C9772D}" type="datetimeFigureOut">
              <a:rPr lang="en-US" smtClean="0"/>
              <a:t>7/17/19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22C6E-F99A-4F8F-B6FA-24238DF5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01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7C82F13-A157-4F0F-8F0E-F6EC507F02A5}"/>
              </a:ext>
            </a:extLst>
          </p:cNvPr>
          <p:cNvSpPr/>
          <p:nvPr userDrawn="1"/>
        </p:nvSpPr>
        <p:spPr>
          <a:xfrm>
            <a:off x="3834065" y="0"/>
            <a:ext cx="8385865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E25470-921C-4F65-AC4A-144175631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1" y="2695074"/>
            <a:ext cx="7812505" cy="131545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1B20E931-5B39-4543-A772-EEE26550EA3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65600" y="4319588"/>
            <a:ext cx="4540251" cy="1803400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IN" dirty="0"/>
              <a:t>Author</a:t>
            </a:r>
          </a:p>
          <a:p>
            <a:pPr lvl="0"/>
            <a:endParaRPr lang="en-IN" dirty="0"/>
          </a:p>
          <a:p>
            <a:pPr lvl="0"/>
            <a:endParaRPr lang="en-IN" dirty="0"/>
          </a:p>
          <a:p>
            <a:pPr lvl="0"/>
            <a:endParaRPr lang="en-IN" dirty="0"/>
          </a:p>
          <a:p>
            <a:pPr lvl="0"/>
            <a:r>
              <a:rPr lang="en-IN" dirty="0"/>
              <a:t>Location</a:t>
            </a:r>
          </a:p>
          <a:p>
            <a:pPr lvl="0"/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50A7140C-1B9A-48B1-8203-945F8092FEB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65601" y="6303964"/>
            <a:ext cx="7812505" cy="40163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IN" dirty="0"/>
              <a:t>© Council on Energy, Environment and Water 2019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925" y="1835714"/>
            <a:ext cx="4365625" cy="30849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20" y="1022968"/>
            <a:ext cx="1915438" cy="1015945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92100" y="863600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xmlns="" id="{50A7140C-1B9A-48B1-8203-945F8092FEB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0447" y="5243983"/>
            <a:ext cx="1772653" cy="40163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IN" dirty="0"/>
              <a:t>Session Partners</a:t>
            </a:r>
          </a:p>
        </p:txBody>
      </p:sp>
    </p:spTree>
    <p:extLst>
      <p:ext uri="{BB962C8B-B14F-4D97-AF65-F5344CB8AC3E}">
        <p14:creationId xmlns:p14="http://schemas.microsoft.com/office/powerpoint/2010/main" val="378656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FF0297AF-9EE0-4B9A-9090-1527693B9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FB0FA-1F4E-0144-8AFC-60E32D3AB949}" type="slidenum">
              <a:rPr lang="en-US" smtClean="0"/>
              <a:pPr/>
              <a:t>‹#›</a:t>
            </a:fld>
            <a:r>
              <a:rPr lang="en-US" dirty="0"/>
              <a:t>|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5707" y="194428"/>
            <a:ext cx="11284423" cy="793914"/>
          </a:xfrm>
        </p:spPr>
        <p:txBody>
          <a:bodyPr anchor="t">
            <a:normAutofit/>
          </a:bodyPr>
          <a:lstStyle>
            <a:lvl1pPr algn="l">
              <a:defRPr sz="2400" b="1" cap="none">
                <a:solidFill>
                  <a:schemeClr val="accent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5706" y="988343"/>
            <a:ext cx="11284423" cy="4784897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j-lt"/>
                <a:cs typeface="Arial"/>
              </a:defRPr>
            </a:lvl1pPr>
            <a:lvl2pPr>
              <a:defRPr>
                <a:latin typeface="+mj-lt"/>
                <a:cs typeface="Arial"/>
              </a:defRPr>
            </a:lvl2pPr>
            <a:lvl3pPr>
              <a:defRPr sz="1800">
                <a:latin typeface="+mj-lt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019300" y="6600015"/>
            <a:ext cx="8205973" cy="257985"/>
          </a:xfrm>
        </p:spPr>
        <p:txBody>
          <a:bodyPr lIns="0" anchor="ctr" anchorCtr="0">
            <a:noAutofit/>
          </a:bodyPr>
          <a:lstStyle>
            <a:lvl1pPr marL="0" indent="0" algn="l">
              <a:buNone/>
              <a:defRPr sz="900" b="0" cap="none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NOTES AND SOURCE go here</a:t>
            </a:r>
          </a:p>
        </p:txBody>
      </p:sp>
    </p:spTree>
    <p:extLst>
      <p:ext uri="{BB962C8B-B14F-4D97-AF65-F5344CB8AC3E}">
        <p14:creationId xmlns:p14="http://schemas.microsoft.com/office/powerpoint/2010/main" val="256207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FF0297AF-9EE0-4B9A-9090-1527693B9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FB0FA-1F4E-0144-8AFC-60E32D3AB949}" type="slidenum">
              <a:rPr lang="en-US" smtClean="0"/>
              <a:pPr/>
              <a:t>‹#›</a:t>
            </a:fld>
            <a:r>
              <a:rPr lang="en-US" dirty="0"/>
              <a:t>|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4419" y="226512"/>
            <a:ext cx="11227981" cy="893762"/>
          </a:xfrm>
        </p:spPr>
        <p:txBody>
          <a:bodyPr anchor="t" anchorCtr="0">
            <a:noAutofit/>
          </a:bodyPr>
          <a:lstStyle>
            <a:lvl1pPr algn="l">
              <a:defRPr sz="2400" b="1" cap="none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54419" y="1152457"/>
            <a:ext cx="5639981" cy="45259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152457"/>
            <a:ext cx="5384800" cy="45259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903819" y="6525681"/>
            <a:ext cx="6339892" cy="383119"/>
          </a:xfrm>
        </p:spPr>
        <p:txBody>
          <a:bodyPr lIns="0" anchor="ctr" anchorCtr="0">
            <a:noAutofit/>
          </a:bodyPr>
          <a:lstStyle>
            <a:lvl1pPr marL="0" indent="0" algn="l">
              <a:buNone/>
              <a:defRPr sz="900" b="0" cap="none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NOTES AND SOURCE go here</a:t>
            </a:r>
          </a:p>
        </p:txBody>
      </p:sp>
    </p:spTree>
    <p:extLst>
      <p:ext uri="{BB962C8B-B14F-4D97-AF65-F5344CB8AC3E}">
        <p14:creationId xmlns:p14="http://schemas.microsoft.com/office/powerpoint/2010/main" val="104080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Layout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xmlns="" id="{FF0297AF-9EE0-4B9A-9090-1527693B9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FB0FA-1F4E-0144-8AFC-60E32D3AB949}" type="slidenum">
              <a:rPr lang="en-US" smtClean="0"/>
              <a:pPr/>
              <a:t>‹#›</a:t>
            </a:fld>
            <a:r>
              <a:rPr lang="en-US" dirty="0"/>
              <a:t>|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3498FE-0708-4C5A-A073-EFB5F3D42F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288" y="4389058"/>
            <a:ext cx="11411283" cy="58934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Section Title</a:t>
            </a:r>
            <a:endParaRPr lang="en-IN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A158AA6A-60EE-4676-AFFB-078D091236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992" y="4005943"/>
            <a:ext cx="11413067" cy="35650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endParaRPr lang="en-IN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3797" y="6168088"/>
            <a:ext cx="1061304" cy="562914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1850302" y="6483356"/>
            <a:ext cx="8491395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" y="5749537"/>
            <a:ext cx="1981201" cy="140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7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4317" y="194429"/>
            <a:ext cx="11411283" cy="911041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510" y="1105470"/>
            <a:ext cx="11389893" cy="4940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44110" y="6546853"/>
            <a:ext cx="1883498" cy="23494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900" cap="all" baseline="0">
                <a:solidFill>
                  <a:schemeClr val="tx1"/>
                </a:solidFill>
                <a:latin typeface="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9600" y="6546853"/>
            <a:ext cx="3594100" cy="234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" y="5749537"/>
            <a:ext cx="1981201" cy="1400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3797" y="6168088"/>
            <a:ext cx="1061304" cy="562914"/>
          </a:xfrm>
          <a:prstGeom prst="rect">
            <a:avLst/>
          </a:prstGeom>
        </p:spPr>
      </p:pic>
      <p:cxnSp>
        <p:nvCxnSpPr>
          <p:cNvPr id="10" name="Straight Connector 9"/>
          <p:cNvCxnSpPr>
            <a:cxnSpLocks/>
          </p:cNvCxnSpPr>
          <p:nvPr userDrawn="1"/>
        </p:nvCxnSpPr>
        <p:spPr>
          <a:xfrm>
            <a:off x="1850302" y="6483356"/>
            <a:ext cx="8491395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88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52" r:id="rId3"/>
    <p:sldLayoutId id="2147483668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400" b="1" kern="1200" cap="none">
          <a:solidFill>
            <a:schemeClr val="accent1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Calibri"/>
          <a:ea typeface="+mn-ea"/>
          <a:cs typeface="Calibri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Calibri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xmlns="" id="{00930B57-C37D-482B-812F-710D2880F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201" y="2727158"/>
            <a:ext cx="5859379" cy="1315453"/>
          </a:xfrm>
        </p:spPr>
        <p:txBody>
          <a:bodyPr>
            <a:normAutofit fontScale="90000"/>
          </a:bodyPr>
          <a:lstStyle/>
          <a:p>
            <a:r>
              <a:rPr lang="en-IN" sz="3200" dirty="0">
                <a:solidFill>
                  <a:schemeClr val="accent4">
                    <a:lumMod val="75000"/>
                  </a:schemeClr>
                </a:solidFill>
              </a:rPr>
              <a:t>#</a:t>
            </a:r>
            <a:r>
              <a:rPr lang="en-IN" sz="3200" dirty="0" err="1">
                <a:solidFill>
                  <a:schemeClr val="accent4">
                    <a:lumMod val="75000"/>
                  </a:schemeClr>
                </a:solidFill>
              </a:rPr>
              <a:t>PoweringJobs</a:t>
            </a:r>
            <a:r>
              <a:rPr lang="en-IN" sz="3200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IN" sz="32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2700" dirty="0">
                <a:solidFill>
                  <a:schemeClr val="tx2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 Global Campaign to Build </a:t>
            </a:r>
            <a:br>
              <a:rPr lang="en-US" sz="2700" dirty="0">
                <a:solidFill>
                  <a:schemeClr val="tx2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lang="en-US" sz="2700" dirty="0">
                <a:solidFill>
                  <a:schemeClr val="tx2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an Energy Access Workforce</a:t>
            </a:r>
            <a:r>
              <a:rPr lang="en-US" sz="3200" dirty="0"/>
              <a:t/>
            </a:r>
            <a:br>
              <a:rPr lang="en-US" sz="3200" dirty="0"/>
            </a:br>
            <a:endParaRPr lang="en-IN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84FDA439-AECF-4322-9132-4A768906288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48200" y="4318782"/>
            <a:ext cx="4110789" cy="1809302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accent1"/>
                </a:solidFill>
              </a:rPr>
              <a:t>Power for All</a:t>
            </a:r>
          </a:p>
          <a:p>
            <a:endParaRPr lang="en-IN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IN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IN" sz="1600" dirty="0">
                <a:solidFill>
                  <a:schemeClr val="accent4">
                    <a:lumMod val="75000"/>
                  </a:schemeClr>
                </a:solidFill>
              </a:rPr>
              <a:t>Energy Horizons, New Delhi</a:t>
            </a:r>
          </a:p>
          <a:p>
            <a:r>
              <a:rPr lang="en-IN" sz="1600" dirty="0">
                <a:solidFill>
                  <a:schemeClr val="accent4">
                    <a:lumMod val="75000"/>
                  </a:schemeClr>
                </a:solidFill>
              </a:rPr>
              <a:t>18 July 2019</a:t>
            </a:r>
          </a:p>
          <a:p>
            <a:endParaRPr lang="en-IN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9F323AF5-41E7-4F08-9189-2641E6EE8D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67992" y="6544594"/>
            <a:ext cx="6428560" cy="401637"/>
          </a:xfrm>
        </p:spPr>
        <p:txBody>
          <a:bodyPr>
            <a:normAutofit fontScale="92500"/>
          </a:bodyPr>
          <a:lstStyle/>
          <a:p>
            <a:r>
              <a:rPr lang="en-IN" sz="1300" dirty="0"/>
              <a:t>© Council on Energy, Environment and Water, 2019, Power for All, Skill Council for Green Jobs</a:t>
            </a:r>
            <a:endParaRPr lang="en-IN" sz="1300" dirty="0">
              <a:solidFill>
                <a:srgbClr val="FF0000"/>
              </a:solidFill>
            </a:endParaRPr>
          </a:p>
        </p:txBody>
      </p:sp>
      <p:sp>
        <p:nvSpPr>
          <p:cNvPr id="5" name="Content Placeholder 10">
            <a:extLst>
              <a:ext uri="{FF2B5EF4-FFF2-40B4-BE49-F238E27FC236}">
                <a16:creationId xmlns:a16="http://schemas.microsoft.com/office/drawing/2014/main" xmlns="" id="{50A7140C-1B9A-48B1-8203-945F8092FEB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0447" y="5243983"/>
            <a:ext cx="1772653" cy="40163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IN" dirty="0"/>
              <a:t>Session Partners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C50A7F5-2960-EC4D-B8F7-ACEB4B10B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27" y="5619261"/>
            <a:ext cx="3392151" cy="101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53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 Functions Breakdown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10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F248921-8F0E-AD42-93DC-A77B7F41A237}"/>
              </a:ext>
            </a:extLst>
          </p:cNvPr>
          <p:cNvSpPr txBox="1"/>
          <p:nvPr/>
        </p:nvSpPr>
        <p:spPr>
          <a:xfrm>
            <a:off x="395707" y="930867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2017-2018</a:t>
            </a: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9FC9CF-37B5-5244-B7A5-64F2C796231A}"/>
              </a:ext>
            </a:extLst>
          </p:cNvPr>
          <p:cNvSpPr txBox="1"/>
          <p:nvPr/>
        </p:nvSpPr>
        <p:spPr>
          <a:xfrm>
            <a:off x="395707" y="1330977"/>
            <a:ext cx="10500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India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Kenya,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approximately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40%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jobs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sales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distribution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Nigeria,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project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development and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installation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make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large part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workforce</a:t>
            </a:r>
            <a:endParaRPr lang="fr-FR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three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countries,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management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business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administration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is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important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part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workforce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EB6F5B8-BE76-D745-A9E5-F22B8AF85E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540" y="2737460"/>
            <a:ext cx="10816259" cy="30681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025931FE-CB46-B441-AF3F-A4B0FC21C4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4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 Permanence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11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9FC9CF-37B5-5244-B7A5-64F2C796231A}"/>
              </a:ext>
            </a:extLst>
          </p:cNvPr>
          <p:cNvSpPr txBox="1"/>
          <p:nvPr/>
        </p:nvSpPr>
        <p:spPr>
          <a:xfrm>
            <a:off x="395707" y="1330977"/>
            <a:ext cx="10500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DRE sector provides full-time, long-term jobs. Average retention is more than 30 months across the board and the majority of direct formal jobs are full-time jobs.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ECE22FA-301F-CC42-9DE6-348F0832C830}"/>
              </a:ext>
            </a:extLst>
          </p:cNvPr>
          <p:cNvSpPr txBox="1"/>
          <p:nvPr/>
        </p:nvSpPr>
        <p:spPr>
          <a:xfrm>
            <a:off x="2172186" y="2711378"/>
            <a:ext cx="26581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altLang="zh-TW" b="1" dirty="0" err="1"/>
              <a:t>Average</a:t>
            </a:r>
            <a:r>
              <a:rPr lang="zh-TW" altLang="fr-FR" b="1" dirty="0"/>
              <a:t> </a:t>
            </a:r>
            <a:r>
              <a:rPr lang="fr-FR" altLang="zh-TW" b="1" dirty="0" err="1"/>
              <a:t>Retention</a:t>
            </a:r>
            <a:r>
              <a:rPr lang="zh-TW" altLang="fr-FR" b="1" dirty="0"/>
              <a:t> </a:t>
            </a:r>
            <a:r>
              <a:rPr lang="fr-FR" altLang="zh-TW" b="1" dirty="0"/>
              <a:t>in</a:t>
            </a:r>
            <a:r>
              <a:rPr lang="zh-TW" altLang="fr-FR" b="1" dirty="0"/>
              <a:t> </a:t>
            </a:r>
            <a:r>
              <a:rPr lang="fr-FR" altLang="zh-TW" b="1" dirty="0" err="1"/>
              <a:t>Months</a:t>
            </a:r>
            <a:endParaRPr lang="fr-FR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5D6E001-0B77-3D4D-B404-50C49AD0E21E}"/>
              </a:ext>
            </a:extLst>
          </p:cNvPr>
          <p:cNvSpPr txBox="1"/>
          <p:nvPr/>
        </p:nvSpPr>
        <p:spPr>
          <a:xfrm>
            <a:off x="6912497" y="2711377"/>
            <a:ext cx="19832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altLang="zh-TW" b="1" dirty="0" err="1"/>
              <a:t>Level</a:t>
            </a:r>
            <a:r>
              <a:rPr lang="zh-TW" altLang="fr-FR" b="1" dirty="0"/>
              <a:t> </a:t>
            </a:r>
            <a:r>
              <a:rPr lang="fr-FR" altLang="zh-TW" b="1" dirty="0"/>
              <a:t>of</a:t>
            </a:r>
            <a:r>
              <a:rPr lang="zh-TW" altLang="fr-FR" b="1" dirty="0"/>
              <a:t> </a:t>
            </a:r>
            <a:r>
              <a:rPr lang="fr-FR" altLang="zh-TW" b="1" dirty="0"/>
              <a:t>Engagement</a:t>
            </a:r>
            <a:endParaRPr lang="fr-FR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9EA1E1C-8126-AA4A-A5D1-450AD222D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732" y="3004800"/>
            <a:ext cx="4041041" cy="321941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C8524F30-9DAA-3B43-B02B-63C0138FAB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3666" y="3004799"/>
            <a:ext cx="4015975" cy="321941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4181F33-235A-B648-8A88-316FC7CA2BC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8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Women and Youth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12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9FC9CF-37B5-5244-B7A5-64F2C796231A}"/>
              </a:ext>
            </a:extLst>
          </p:cNvPr>
          <p:cNvSpPr txBox="1"/>
          <p:nvPr/>
        </p:nvSpPr>
        <p:spPr>
          <a:xfrm>
            <a:off x="395707" y="1330977"/>
            <a:ext cx="10500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About a quarter of the direct, formal jobs are taken up by women, as compared to 32% for the global renewable energy sector. Women constitute higher percentage of the informal workforce.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Youth participation is high. Companies express strong interest in hiring young people.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89C0391-FB5A-B64B-83D3-48F2CC23FF0D}"/>
              </a:ext>
            </a:extLst>
          </p:cNvPr>
          <p:cNvSpPr txBox="1"/>
          <p:nvPr/>
        </p:nvSpPr>
        <p:spPr>
          <a:xfrm>
            <a:off x="2513947" y="2724796"/>
            <a:ext cx="1763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Women</a:t>
            </a:r>
            <a:endParaRPr lang="fr-FR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7CCAE7E-AB46-9C49-8240-B357E03D4B5A}"/>
              </a:ext>
            </a:extLst>
          </p:cNvPr>
          <p:cNvSpPr txBox="1"/>
          <p:nvPr/>
        </p:nvSpPr>
        <p:spPr>
          <a:xfrm>
            <a:off x="7261766" y="2724795"/>
            <a:ext cx="1521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Youth</a:t>
            </a:r>
            <a:endParaRPr lang="fr-FR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77146C75-7F79-2F4E-8885-B4B342F64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122" y="3231758"/>
            <a:ext cx="3200406" cy="252494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73287150-A4B6-F44A-BC1D-D91658FD9D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106" y="3231758"/>
            <a:ext cx="3541720" cy="296482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E3AE189-AA73-4E4F-8C4E-5CDE6EF7C80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69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749759-19BA-498A-9FF7-714A6692A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JOBS PROJECTIONS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1BD2B47-14DD-477B-877F-3FBC73CA2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#</a:t>
            </a:r>
            <a:r>
              <a:rPr lang="en-IN" dirty="0" err="1"/>
              <a:t>PoweringJobs</a:t>
            </a:r>
            <a:endParaRPr lang="en-IN" dirty="0"/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9B352C0-C895-4DA7-B322-183A76F78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8627" y="6417958"/>
            <a:ext cx="773373" cy="365125"/>
          </a:xfrm>
          <a:prstGeom prst="rect">
            <a:avLst/>
          </a:prstGeom>
        </p:spPr>
        <p:txBody>
          <a:bodyPr/>
          <a:lstStyle/>
          <a:p>
            <a:fld id="{454FB0FA-1F4E-0144-8AFC-60E32D3AB949}" type="slidenum">
              <a:rPr lang="en-US" smtClean="0"/>
              <a:pPr/>
              <a:t>13</a:t>
            </a:fld>
            <a:r>
              <a:rPr lang="en-US" dirty="0"/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209045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Jobs Projections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14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9FC9CF-37B5-5244-B7A5-64F2C796231A}"/>
              </a:ext>
            </a:extLst>
          </p:cNvPr>
          <p:cNvSpPr txBox="1"/>
          <p:nvPr/>
        </p:nvSpPr>
        <p:spPr>
          <a:xfrm>
            <a:off x="395707" y="1330977"/>
            <a:ext cx="10500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DRE direct, formal jobs will about double in India and Kenya, and grow by more than 10 fold in Nigeria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Informal jobs may grow, but not as fast as direct, formal jobs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1BC024C-1848-2A4B-8B26-D4CE7CB94A49}"/>
              </a:ext>
            </a:extLst>
          </p:cNvPr>
          <p:cNvSpPr txBox="1"/>
          <p:nvPr/>
        </p:nvSpPr>
        <p:spPr>
          <a:xfrm>
            <a:off x="395707" y="930867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2022-2023</a:t>
            </a:r>
            <a:endParaRPr lang="en-US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56EAF018-6AD2-A344-A4E2-12490D524B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AD4C889B-04B8-574C-8D92-76AC107805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4739745"/>
              </p:ext>
            </p:extLst>
          </p:nvPr>
        </p:nvGraphicFramePr>
        <p:xfrm>
          <a:off x="546100" y="2319943"/>
          <a:ext cx="9207500" cy="3818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222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Jobs Projections By Technology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15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9FC9CF-37B5-5244-B7A5-64F2C796231A}"/>
              </a:ext>
            </a:extLst>
          </p:cNvPr>
          <p:cNvSpPr txBox="1"/>
          <p:nvPr/>
        </p:nvSpPr>
        <p:spPr>
          <a:xfrm>
            <a:off x="395707" y="1330977"/>
            <a:ext cx="1050089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Solar appliance and SHS companies were the job engine of the sector in 2017–18, providing the largest number of direct, formal jobs and the largest number of informal job opportunities.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Under a high mini-grid penetration scenario of 500 MW, total direct, formal jobs may almost double to 190,000 by 2022–23.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Total informal jobs by 2022–23 may not grow very significantly; mini-grids may contribute about 4% of informal jobs by 2022–23.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Solar water pump companies will also be an important employer, as the </a:t>
            </a:r>
            <a:r>
              <a:rPr lang="en-US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GoI</a:t>
            </a: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shifts focus to subsidizing solar pumps through KUSUM.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xmlns="" id="{019AF2A8-BF42-D44A-BACF-EF0A5B68D9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409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 Projections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16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9FC9CF-37B5-5244-B7A5-64F2C796231A}"/>
              </a:ext>
            </a:extLst>
          </p:cNvPr>
          <p:cNvSpPr txBox="1"/>
          <p:nvPr/>
        </p:nvSpPr>
        <p:spPr>
          <a:xfrm>
            <a:off x="395707" y="1330977"/>
            <a:ext cx="10500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higher the mini-grid market penetration, the more management and business administration and O&amp;M skills would be needed.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Since </a:t>
            </a:r>
            <a:r>
              <a:rPr lang="en-US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pico</a:t>
            </a: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solar appliance and SHS companies are in need of sales and distribution and after-sales service talents, the growth of these jobs are linked to the growth of these companies.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1BC024C-1848-2A4B-8B26-D4CE7CB94A49}"/>
              </a:ext>
            </a:extLst>
          </p:cNvPr>
          <p:cNvSpPr txBox="1"/>
          <p:nvPr/>
        </p:nvSpPr>
        <p:spPr>
          <a:xfrm>
            <a:off x="395707" y="930867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MINI-GRID PENETRATION SCENARIOS AND SKILLS </a:t>
            </a:r>
            <a:endParaRPr lang="en-US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9AA45F22-CF8B-BA4A-878B-65A13309F6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23" b="3799"/>
          <a:stretch/>
        </p:blipFill>
        <p:spPr>
          <a:xfrm>
            <a:off x="1276588" y="2873941"/>
            <a:ext cx="8739130" cy="3200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9657206-FC62-614B-A7AD-AF7B0F986C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09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Conclusions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17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9FC9CF-37B5-5244-B7A5-64F2C796231A}"/>
              </a:ext>
            </a:extLst>
          </p:cNvPr>
          <p:cNvSpPr txBox="1"/>
          <p:nvPr/>
        </p:nvSpPr>
        <p:spPr>
          <a:xfrm>
            <a:off x="395707" y="754262"/>
            <a:ext cx="110229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sz="2000" dirty="0">
                <a:solidFill>
                  <a:schemeClr val="tx2"/>
                </a:solidFill>
              </a:rPr>
              <a:t>The direct, </a:t>
            </a:r>
            <a:r>
              <a:rPr lang="fr-FR" altLang="zh-TW" sz="2000" dirty="0" err="1">
                <a:solidFill>
                  <a:schemeClr val="tx2"/>
                </a:solidFill>
              </a:rPr>
              <a:t>formal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workforce</a:t>
            </a:r>
            <a:r>
              <a:rPr lang="fr-FR" altLang="zh-TW" sz="2000" dirty="0">
                <a:solidFill>
                  <a:schemeClr val="tx2"/>
                </a:solidFill>
              </a:rPr>
              <a:t> in the DRE </a:t>
            </a:r>
            <a:r>
              <a:rPr lang="fr-FR" altLang="zh-TW" sz="2000" dirty="0" err="1">
                <a:solidFill>
                  <a:schemeClr val="tx2"/>
                </a:solidFill>
              </a:rPr>
              <a:t>sector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may</a:t>
            </a:r>
            <a:r>
              <a:rPr lang="fr-FR" altLang="zh-TW" sz="2000" dirty="0">
                <a:solidFill>
                  <a:schemeClr val="tx2"/>
                </a:solidFill>
              </a:rPr>
              <a:t> double in size </a:t>
            </a:r>
            <a:r>
              <a:rPr lang="fr-FR" altLang="zh-TW" sz="2000" dirty="0" err="1">
                <a:solidFill>
                  <a:schemeClr val="tx2"/>
                </a:solidFill>
              </a:rPr>
              <a:t>between</a:t>
            </a:r>
            <a:r>
              <a:rPr lang="fr-FR" altLang="zh-TW" sz="2000" dirty="0">
                <a:solidFill>
                  <a:schemeClr val="tx2"/>
                </a:solidFill>
              </a:rPr>
              <a:t> 2017–18 and 2022–23 if the mini-</a:t>
            </a:r>
            <a:r>
              <a:rPr lang="fr-FR" altLang="zh-TW" sz="2000" dirty="0" err="1">
                <a:solidFill>
                  <a:schemeClr val="tx2"/>
                </a:solidFill>
              </a:rPr>
              <a:t>grid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market</a:t>
            </a:r>
            <a:r>
              <a:rPr lang="fr-FR" altLang="zh-TW" sz="2000" dirty="0">
                <a:solidFill>
                  <a:schemeClr val="tx2"/>
                </a:solidFill>
              </a:rPr>
              <a:t> continues to </a:t>
            </a:r>
            <a:r>
              <a:rPr lang="fr-FR" altLang="zh-TW" sz="2000" dirty="0" err="1">
                <a:solidFill>
                  <a:schemeClr val="tx2"/>
                </a:solidFill>
              </a:rPr>
              <a:t>expand</a:t>
            </a:r>
            <a:r>
              <a:rPr lang="fr-FR" altLang="zh-TW" sz="2000" dirty="0">
                <a:solidFill>
                  <a:schemeClr val="tx2"/>
                </a:solidFill>
              </a:rPr>
              <a:t> at a </a:t>
            </a:r>
            <a:r>
              <a:rPr lang="fr-FR" altLang="zh-TW" sz="2000" dirty="0" err="1">
                <a:solidFill>
                  <a:schemeClr val="tx2"/>
                </a:solidFill>
              </a:rPr>
              <a:t>rapid</a:t>
            </a:r>
            <a:r>
              <a:rPr lang="fr-FR" altLang="zh-TW" sz="2000" dirty="0">
                <a:solidFill>
                  <a:schemeClr val="tx2"/>
                </a:solidFill>
              </a:rPr>
              <a:t> pace.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altLang="zh-TW" sz="20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sz="2000" dirty="0">
                <a:solidFill>
                  <a:schemeClr val="tx2"/>
                </a:solidFill>
              </a:rPr>
              <a:t>In addition to direct, </a:t>
            </a:r>
            <a:r>
              <a:rPr lang="fr-FR" altLang="zh-TW" sz="2000" dirty="0" err="1">
                <a:solidFill>
                  <a:schemeClr val="tx2"/>
                </a:solidFill>
              </a:rPr>
              <a:t>formal</a:t>
            </a:r>
            <a:r>
              <a:rPr lang="fr-FR" altLang="zh-TW" sz="2000" dirty="0">
                <a:solidFill>
                  <a:schemeClr val="tx2"/>
                </a:solidFill>
              </a:rPr>
              <a:t> jobs, the </a:t>
            </a:r>
            <a:r>
              <a:rPr lang="fr-FR" altLang="zh-TW" sz="2000" dirty="0" err="1">
                <a:solidFill>
                  <a:schemeClr val="tx2"/>
                </a:solidFill>
              </a:rPr>
              <a:t>Indian</a:t>
            </a:r>
            <a:r>
              <a:rPr lang="fr-FR" altLang="zh-TW" sz="2000" dirty="0">
                <a:solidFill>
                  <a:schemeClr val="tx2"/>
                </a:solidFill>
              </a:rPr>
              <a:t> DRE </a:t>
            </a:r>
            <a:r>
              <a:rPr lang="fr-FR" altLang="zh-TW" sz="2000" dirty="0" err="1">
                <a:solidFill>
                  <a:schemeClr val="tx2"/>
                </a:solidFill>
              </a:rPr>
              <a:t>sector</a:t>
            </a:r>
            <a:r>
              <a:rPr lang="fr-FR" altLang="zh-TW" sz="2000" dirty="0">
                <a:solidFill>
                  <a:schemeClr val="tx2"/>
                </a:solidFill>
              </a:rPr>
              <a:t> has </a:t>
            </a:r>
            <a:r>
              <a:rPr lang="fr-FR" altLang="zh-TW" sz="2000" dirty="0" err="1">
                <a:solidFill>
                  <a:schemeClr val="tx2"/>
                </a:solidFill>
              </a:rPr>
              <a:t>significant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employment</a:t>
            </a:r>
            <a:r>
              <a:rPr lang="fr-FR" altLang="zh-TW" sz="2000" dirty="0">
                <a:solidFill>
                  <a:schemeClr val="tx2"/>
                </a:solidFill>
              </a:rPr>
              <a:t> impact on the </a:t>
            </a:r>
            <a:r>
              <a:rPr lang="fr-FR" altLang="zh-TW" sz="2000" dirty="0" err="1">
                <a:solidFill>
                  <a:schemeClr val="tx2"/>
                </a:solidFill>
              </a:rPr>
              <a:t>informal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sector</a:t>
            </a:r>
            <a:r>
              <a:rPr lang="fr-FR" altLang="zh-TW" sz="2000" dirty="0">
                <a:solidFill>
                  <a:schemeClr val="tx2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altLang="zh-TW" sz="20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sz="2000" dirty="0" err="1">
                <a:solidFill>
                  <a:schemeClr val="tx2"/>
                </a:solidFill>
              </a:rPr>
              <a:t>Government</a:t>
            </a:r>
            <a:r>
              <a:rPr lang="fr-FR" altLang="zh-TW" sz="2000" dirty="0">
                <a:solidFill>
                  <a:schemeClr val="tx2"/>
                </a:solidFill>
              </a:rPr>
              <a:t> support of productive use applications </a:t>
            </a:r>
            <a:r>
              <a:rPr lang="fr-FR" altLang="zh-TW" sz="2000" dirty="0" err="1">
                <a:solidFill>
                  <a:schemeClr val="tx2"/>
                </a:solidFill>
              </a:rPr>
              <a:t>such</a:t>
            </a:r>
            <a:r>
              <a:rPr lang="fr-FR" altLang="zh-TW" sz="2000" dirty="0">
                <a:solidFill>
                  <a:schemeClr val="tx2"/>
                </a:solidFill>
              </a:rPr>
              <a:t> as </a:t>
            </a:r>
            <a:r>
              <a:rPr lang="fr-FR" altLang="zh-TW" sz="2000" dirty="0" err="1">
                <a:solidFill>
                  <a:schemeClr val="tx2"/>
                </a:solidFill>
              </a:rPr>
              <a:t>solar</a:t>
            </a:r>
            <a:r>
              <a:rPr lang="fr-FR" altLang="zh-TW" sz="2000" dirty="0">
                <a:solidFill>
                  <a:schemeClr val="tx2"/>
                </a:solidFill>
              </a:rPr>
              <a:t> water </a:t>
            </a:r>
            <a:r>
              <a:rPr lang="fr-FR" altLang="zh-TW" sz="2000" dirty="0" err="1">
                <a:solidFill>
                  <a:schemeClr val="tx2"/>
                </a:solidFill>
              </a:rPr>
              <a:t>pumping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could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add</a:t>
            </a:r>
            <a:r>
              <a:rPr lang="fr-FR" altLang="zh-TW" sz="2000" dirty="0">
                <a:solidFill>
                  <a:schemeClr val="tx2"/>
                </a:solidFill>
              </a:rPr>
              <a:t> about 10,000 </a:t>
            </a:r>
            <a:r>
              <a:rPr lang="fr-FR" altLang="zh-TW" sz="2000" dirty="0" err="1">
                <a:solidFill>
                  <a:schemeClr val="tx2"/>
                </a:solidFill>
              </a:rPr>
              <a:t>additional</a:t>
            </a:r>
            <a:r>
              <a:rPr lang="fr-FR" altLang="zh-TW" sz="2000" dirty="0">
                <a:solidFill>
                  <a:schemeClr val="tx2"/>
                </a:solidFill>
              </a:rPr>
              <a:t> jobs.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altLang="zh-TW" sz="20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sz="2000" dirty="0" err="1">
                <a:solidFill>
                  <a:schemeClr val="tx2"/>
                </a:solidFill>
              </a:rPr>
              <a:t>Skills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needs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will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depend</a:t>
            </a:r>
            <a:r>
              <a:rPr lang="fr-FR" altLang="zh-TW" sz="2000" dirty="0">
                <a:solidFill>
                  <a:schemeClr val="tx2"/>
                </a:solidFill>
              </a:rPr>
              <a:t> on the </a:t>
            </a:r>
            <a:r>
              <a:rPr lang="fr-FR" altLang="zh-TW" sz="2000" dirty="0" err="1">
                <a:solidFill>
                  <a:schemeClr val="tx2"/>
                </a:solidFill>
              </a:rPr>
              <a:t>evolution</a:t>
            </a:r>
            <a:r>
              <a:rPr lang="fr-FR" altLang="zh-TW" sz="2000" dirty="0">
                <a:solidFill>
                  <a:schemeClr val="tx2"/>
                </a:solidFill>
              </a:rPr>
              <a:t> of the </a:t>
            </a:r>
            <a:r>
              <a:rPr lang="fr-FR" altLang="zh-TW" sz="2000" dirty="0" err="1">
                <a:solidFill>
                  <a:schemeClr val="tx2"/>
                </a:solidFill>
              </a:rPr>
              <a:t>sector</a:t>
            </a:r>
            <a:r>
              <a:rPr lang="fr-FR" altLang="zh-TW" sz="2000" dirty="0">
                <a:solidFill>
                  <a:schemeClr val="tx2"/>
                </a:solidFill>
              </a:rPr>
              <a:t>, </a:t>
            </a:r>
            <a:r>
              <a:rPr lang="fr-FR" altLang="zh-TW" sz="2000" dirty="0" err="1">
                <a:solidFill>
                  <a:schemeClr val="tx2"/>
                </a:solidFill>
              </a:rPr>
              <a:t>with</a:t>
            </a:r>
            <a:r>
              <a:rPr lang="fr-FR" altLang="zh-TW" sz="2000" dirty="0">
                <a:solidFill>
                  <a:schemeClr val="tx2"/>
                </a:solidFill>
              </a:rPr>
              <a:t> an </a:t>
            </a:r>
            <a:r>
              <a:rPr lang="fr-FR" altLang="zh-TW" sz="2000" dirty="0" err="1">
                <a:solidFill>
                  <a:schemeClr val="tx2"/>
                </a:solidFill>
              </a:rPr>
              <a:t>expected</a:t>
            </a:r>
            <a:r>
              <a:rPr lang="fr-FR" altLang="zh-TW" sz="2000" dirty="0">
                <a:solidFill>
                  <a:schemeClr val="tx2"/>
                </a:solidFill>
              </a:rPr>
              <a:t> shift </a:t>
            </a:r>
            <a:r>
              <a:rPr lang="fr-FR" altLang="zh-TW" sz="2000" dirty="0" err="1">
                <a:solidFill>
                  <a:schemeClr val="tx2"/>
                </a:solidFill>
              </a:rPr>
              <a:t>from</a:t>
            </a:r>
            <a:r>
              <a:rPr lang="fr-FR" altLang="zh-TW" sz="2000" dirty="0">
                <a:solidFill>
                  <a:schemeClr val="tx2"/>
                </a:solidFill>
              </a:rPr>
              <a:t> sales and distribution to O&amp;M.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altLang="zh-TW" sz="20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sz="2000" dirty="0" err="1">
                <a:solidFill>
                  <a:schemeClr val="tx2"/>
                </a:solidFill>
              </a:rPr>
              <a:t>Women’s</a:t>
            </a:r>
            <a:r>
              <a:rPr lang="fr-FR" altLang="zh-TW" sz="2000" dirty="0">
                <a:solidFill>
                  <a:schemeClr val="tx2"/>
                </a:solidFill>
              </a:rPr>
              <a:t> participation in </a:t>
            </a:r>
            <a:r>
              <a:rPr lang="fr-FR" altLang="zh-TW" sz="2000" dirty="0" err="1">
                <a:solidFill>
                  <a:schemeClr val="tx2"/>
                </a:solidFill>
              </a:rPr>
              <a:t>almost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every</a:t>
            </a:r>
            <a:r>
              <a:rPr lang="fr-FR" altLang="zh-TW" sz="2000" dirty="0">
                <a:solidFill>
                  <a:schemeClr val="tx2"/>
                </a:solidFill>
              </a:rPr>
              <a:t> type of DRE </a:t>
            </a:r>
            <a:r>
              <a:rPr lang="fr-FR" altLang="zh-TW" sz="2000" dirty="0" err="1">
                <a:solidFill>
                  <a:schemeClr val="tx2"/>
                </a:solidFill>
              </a:rPr>
              <a:t>company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is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low</a:t>
            </a:r>
            <a:r>
              <a:rPr lang="fr-FR" altLang="zh-TW" sz="2000" dirty="0">
                <a:solidFill>
                  <a:schemeClr val="tx2"/>
                </a:solidFill>
              </a:rPr>
              <a:t>, </a:t>
            </a:r>
            <a:r>
              <a:rPr lang="fr-FR" altLang="zh-TW" sz="2000" dirty="0" err="1">
                <a:solidFill>
                  <a:schemeClr val="tx2"/>
                </a:solidFill>
              </a:rPr>
              <a:t>except</a:t>
            </a:r>
            <a:r>
              <a:rPr lang="fr-FR" altLang="zh-TW" sz="2000" dirty="0">
                <a:solidFill>
                  <a:schemeClr val="tx2"/>
                </a:solidFill>
              </a:rPr>
              <a:t> for </a:t>
            </a:r>
            <a:r>
              <a:rPr lang="fr-FR" altLang="zh-TW" sz="2000" dirty="0" err="1">
                <a:solidFill>
                  <a:schemeClr val="tx2"/>
                </a:solidFill>
              </a:rPr>
              <a:t>sector</a:t>
            </a:r>
            <a:r>
              <a:rPr lang="fr-FR" altLang="zh-TW" sz="2000" dirty="0">
                <a:solidFill>
                  <a:schemeClr val="tx2"/>
                </a:solidFill>
              </a:rPr>
              <a:t> service providers. All </a:t>
            </a:r>
            <a:r>
              <a:rPr lang="fr-FR" altLang="zh-TW" sz="2000" dirty="0" err="1">
                <a:solidFill>
                  <a:schemeClr val="tx2"/>
                </a:solidFill>
              </a:rPr>
              <a:t>companies</a:t>
            </a:r>
            <a:r>
              <a:rPr lang="fr-FR" altLang="zh-TW" sz="2000" dirty="0">
                <a:solidFill>
                  <a:schemeClr val="tx2"/>
                </a:solidFill>
              </a:rPr>
              <a:t> in the DRE </a:t>
            </a:r>
            <a:r>
              <a:rPr lang="fr-FR" altLang="zh-TW" sz="2000" dirty="0" err="1">
                <a:solidFill>
                  <a:schemeClr val="tx2"/>
                </a:solidFill>
              </a:rPr>
              <a:t>sector</a:t>
            </a:r>
            <a:r>
              <a:rPr lang="fr-FR" altLang="zh-TW" sz="2000" dirty="0">
                <a:solidFill>
                  <a:schemeClr val="tx2"/>
                </a:solidFill>
              </a:rPr>
              <a:t> show high </a:t>
            </a:r>
            <a:r>
              <a:rPr lang="fr-FR" altLang="zh-TW" sz="2000" dirty="0" err="1">
                <a:solidFill>
                  <a:schemeClr val="tx2"/>
                </a:solidFill>
              </a:rPr>
              <a:t>willingness</a:t>
            </a:r>
            <a:r>
              <a:rPr lang="fr-FR" altLang="zh-TW" sz="2000" dirty="0">
                <a:solidFill>
                  <a:schemeClr val="tx2"/>
                </a:solidFill>
              </a:rPr>
              <a:t> to </a:t>
            </a:r>
            <a:r>
              <a:rPr lang="fr-FR" altLang="zh-TW" sz="2000" dirty="0" err="1">
                <a:solidFill>
                  <a:schemeClr val="tx2"/>
                </a:solidFill>
              </a:rPr>
              <a:t>employ</a:t>
            </a:r>
            <a:r>
              <a:rPr lang="fr-FR" altLang="zh-TW" sz="2000" dirty="0">
                <a:solidFill>
                  <a:schemeClr val="tx2"/>
                </a:solidFill>
              </a:rPr>
              <a:t> </a:t>
            </a:r>
            <a:r>
              <a:rPr lang="fr-FR" altLang="zh-TW" sz="2000" dirty="0" err="1">
                <a:solidFill>
                  <a:schemeClr val="tx2"/>
                </a:solidFill>
              </a:rPr>
              <a:t>young</a:t>
            </a:r>
            <a:r>
              <a:rPr lang="fr-FR" altLang="zh-TW" sz="2000" dirty="0">
                <a:solidFill>
                  <a:schemeClr val="tx2"/>
                </a:solidFill>
              </a:rPr>
              <a:t> people.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altLang="zh-TW" sz="20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altLang="zh-TW" sz="2000" dirty="0">
              <a:solidFill>
                <a:schemeClr val="tx2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FF48815A-19BC-2C44-AF61-7BE507A7EA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80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A2DC31-91EB-4BEE-A7B3-5B7929114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5" y="988343"/>
            <a:ext cx="7903792" cy="4784897"/>
          </a:xfrm>
        </p:spPr>
        <p:txBody>
          <a:bodyPr/>
          <a:lstStyle/>
          <a:p>
            <a:pPr marL="0" indent="0" algn="r">
              <a:buNone/>
            </a:pPr>
            <a:endParaRPr lang="en-IN" dirty="0"/>
          </a:p>
          <a:p>
            <a:pPr marL="0" indent="0" algn="r">
              <a:buNone/>
            </a:pPr>
            <a:endParaRPr lang="en-IN" dirty="0"/>
          </a:p>
          <a:p>
            <a:pPr marL="0" indent="0" algn="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2800" b="1" dirty="0">
                <a:solidFill>
                  <a:schemeClr val="accent1"/>
                </a:solidFill>
              </a:rPr>
              <a:t>Thank you</a:t>
            </a:r>
          </a:p>
          <a:p>
            <a:pPr marL="0" indent="0" algn="ctr">
              <a:buNone/>
            </a:pPr>
            <a:endParaRPr lang="en-IN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-IN" b="1" dirty="0">
                <a:solidFill>
                  <a:schemeClr val="accent1"/>
                </a:solidFill>
              </a:rPr>
              <a:t>Join the conversation by using #</a:t>
            </a:r>
            <a:r>
              <a:rPr lang="en-IN" b="1" dirty="0" err="1">
                <a:solidFill>
                  <a:schemeClr val="accent1"/>
                </a:solidFill>
              </a:rPr>
              <a:t>PoweringJobs</a:t>
            </a:r>
            <a:endParaRPr lang="en-IN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en-IN" sz="2000" dirty="0"/>
          </a:p>
          <a:p>
            <a:pPr marL="0" indent="0" algn="ctr">
              <a:buNone/>
            </a:pPr>
            <a:r>
              <a:rPr lang="en-IN" sz="2000" dirty="0" err="1"/>
              <a:t>powerforall.org</a:t>
            </a:r>
            <a:r>
              <a:rPr lang="en-IN" sz="2000" dirty="0"/>
              <a:t> | @Power4All2025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A57DC70-43DD-44B9-967A-E140A497F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18</a:t>
            </a:fld>
            <a:r>
              <a:rPr lang="en-US"/>
              <a:t>|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4A9A89A-931A-0240-8523-B94945672E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40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Putting Energy Access to Work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2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poweringjobs-graphic-RGB-1-full (1).png" descr="poweringjobs-graphic-RGB-1-full (1).png">
            <a:extLst>
              <a:ext uri="{FF2B5EF4-FFF2-40B4-BE49-F238E27FC236}">
                <a16:creationId xmlns:a16="http://schemas.microsoft.com/office/drawing/2014/main" xmlns="" id="{85596060-0836-3547-BCA9-435DFC50CA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702" y="988342"/>
            <a:ext cx="3542674" cy="472356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57443F8-14BA-DB49-9E2F-1C6F5DF1CEA0}"/>
              </a:ext>
            </a:extLst>
          </p:cNvPr>
          <p:cNvSpPr/>
          <p:nvPr/>
        </p:nvSpPr>
        <p:spPr>
          <a:xfrm>
            <a:off x="395707" y="1187785"/>
            <a:ext cx="6096000" cy="350865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1624" indent="-285750" algn="just" defTabSz="457184">
              <a:spcBef>
                <a:spcPts val="1200"/>
              </a:spcBef>
              <a:buClr>
                <a:srgbClr val="3DCD58"/>
              </a:buClr>
              <a:buFont typeface="Arial" panose="020B0604020202020204" pitchFamily="34" charset="0"/>
              <a:buChar char="•"/>
              <a:defRPr sz="1400">
                <a:solidFill>
                  <a:srgbClr val="62646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Up to </a:t>
            </a:r>
            <a:r>
              <a:rPr lang="en-IN" b="1" dirty="0"/>
              <a:t>20,000 decentralized renewable energy (DRE) companies are needed </a:t>
            </a:r>
            <a:r>
              <a:rPr lang="en-IN" dirty="0"/>
              <a:t>to power SDG</a:t>
            </a:r>
            <a:r>
              <a:rPr lang="en-IN" altLang="zh-TW" dirty="0"/>
              <a:t> </a:t>
            </a:r>
            <a:r>
              <a:rPr lang="en-IN" dirty="0"/>
              <a:t>7 by 2030.</a:t>
            </a:r>
          </a:p>
          <a:p>
            <a:pPr marL="301624" indent="-285750" algn="just" defTabSz="457184">
              <a:spcBef>
                <a:spcPts val="1200"/>
              </a:spcBef>
              <a:buClr>
                <a:srgbClr val="3DCD58"/>
              </a:buClr>
              <a:buFont typeface="Arial" panose="020B0604020202020204" pitchFamily="34" charset="0"/>
              <a:buChar char="•"/>
              <a:defRPr sz="1400" b="1">
                <a:solidFill>
                  <a:srgbClr val="62646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The off-grid value chain could create 4.5 million jobs globally by 2030 – including sales, installation, service, appliances.</a:t>
            </a:r>
          </a:p>
          <a:p>
            <a:pPr marL="301624" indent="-285750" algn="just" defTabSz="457184">
              <a:spcBef>
                <a:spcPts val="1200"/>
              </a:spcBef>
              <a:buClr>
                <a:srgbClr val="3DCD58"/>
              </a:buClr>
              <a:buFont typeface="Arial" panose="020B0604020202020204" pitchFamily="34" charset="0"/>
              <a:buChar char="•"/>
              <a:defRPr sz="1400" b="1">
                <a:solidFill>
                  <a:srgbClr val="62646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The majority of renewable energy jobs are outside of low energy access countries (less than 1 percent in Africa of global 10.3 million).</a:t>
            </a:r>
          </a:p>
          <a:p>
            <a:pPr marL="301624" indent="-285750" algn="just" defTabSz="457184">
              <a:spcBef>
                <a:spcPts val="1200"/>
              </a:spcBef>
              <a:buClr>
                <a:srgbClr val="3DCD58"/>
              </a:buClr>
              <a:buFont typeface="Arial" panose="020B0604020202020204" pitchFamily="34" charset="0"/>
              <a:buChar char="•"/>
              <a:defRPr sz="1400">
                <a:solidFill>
                  <a:srgbClr val="62646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There is a </a:t>
            </a:r>
            <a:r>
              <a:rPr lang="en-IN" b="1" dirty="0"/>
              <a:t>dearth of workforce with the technical, financial and managerial skills </a:t>
            </a:r>
            <a:r>
              <a:rPr lang="en-IN" dirty="0"/>
              <a:t>needed for DRE in low energy access countries.</a:t>
            </a:r>
          </a:p>
          <a:p>
            <a:pPr marL="312207" indent="-296333" algn="just" defTabSz="457184">
              <a:spcBef>
                <a:spcPts val="1200"/>
              </a:spcBef>
              <a:buClr>
                <a:srgbClr val="3DCD58"/>
              </a:buClr>
              <a:buFont typeface="Arial" panose="020B0604020202020204" pitchFamily="34" charset="0"/>
              <a:buChar char="•"/>
              <a:defRPr sz="1400" b="1">
                <a:solidFill>
                  <a:srgbClr val="62646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IN" dirty="0"/>
              <a:t>The global community must develop knowledge and interest in DRE sector, along with technical and vocational training (TVET), to create the workforce needed — or we will be unable to power SDGs.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3153EAE-42FD-FB41-B5B4-831695C4ED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36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#</a:t>
            </a:r>
            <a:r>
              <a:rPr lang="en-US" dirty="0" err="1"/>
              <a:t>PoweringJobs</a:t>
            </a:r>
            <a:r>
              <a:rPr lang="en-US" dirty="0"/>
              <a:t>: Campaign Overview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3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A3F9375-5EAC-D44A-891C-470BC4EDE5E3}"/>
              </a:ext>
            </a:extLst>
          </p:cNvPr>
          <p:cNvSpPr txBox="1"/>
          <p:nvPr/>
        </p:nvSpPr>
        <p:spPr>
          <a:xfrm>
            <a:off x="511870" y="988342"/>
            <a:ext cx="82130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OBJECTIVE: </a:t>
            </a:r>
            <a:r>
              <a:rPr lang="en-US" sz="2000" dirty="0">
                <a:solidFill>
                  <a:schemeClr val="tx2"/>
                </a:solidFill>
              </a:rPr>
              <a:t>To advance fiscal and institutional support for decentralized renewable energy (DRE) skills and trainings that will ensure the diverse, inclusive human capital needed to power SDG7, create a just energy transition and fill new jobs in low-energy access countries.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EC24ADAA-C9BB-F94C-BCF9-999DDD71002F}"/>
              </a:ext>
            </a:extLst>
          </p:cNvPr>
          <p:cNvGrpSpPr/>
          <p:nvPr/>
        </p:nvGrpSpPr>
        <p:grpSpPr>
          <a:xfrm>
            <a:off x="81531" y="2311781"/>
            <a:ext cx="11443936" cy="3557877"/>
            <a:chOff x="1298710" y="3978777"/>
            <a:chExt cx="9073708" cy="2820982"/>
          </a:xfrm>
        </p:grpSpPr>
        <p:graphicFrame>
          <p:nvGraphicFramePr>
            <p:cNvPr id="18" name="Diagram 17">
              <a:extLst>
                <a:ext uri="{FF2B5EF4-FFF2-40B4-BE49-F238E27FC236}">
                  <a16:creationId xmlns:a16="http://schemas.microsoft.com/office/drawing/2014/main" xmlns="" id="{D6AB302E-BAA3-3C45-AA23-FC64B5AC86AA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77365994"/>
                </p:ext>
              </p:extLst>
            </p:nvPr>
          </p:nvGraphicFramePr>
          <p:xfrm>
            <a:off x="1302717" y="3978777"/>
            <a:ext cx="9069701" cy="282098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FB2C336D-B9B6-3141-8E5A-17789856F2D5}"/>
                </a:ext>
              </a:extLst>
            </p:cNvPr>
            <p:cNvSpPr/>
            <p:nvPr/>
          </p:nvSpPr>
          <p:spPr>
            <a:xfrm>
              <a:off x="1298710" y="4753868"/>
              <a:ext cx="487422" cy="1270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FB2AC5D-5D5D-6849-9EF6-EA69E5FB9472}"/>
              </a:ext>
            </a:extLst>
          </p:cNvPr>
          <p:cNvSpPr/>
          <p:nvPr/>
        </p:nvSpPr>
        <p:spPr>
          <a:xfrm>
            <a:off x="511870" y="2596968"/>
            <a:ext cx="1060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STEPS:</a:t>
            </a:r>
            <a:endParaRPr lang="en-US" sz="2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ED8FFF15-9959-0840-9293-021886A6802E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56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749759-19BA-498A-9FF7-714A6692A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Research Scope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1BD2B47-14DD-477B-877F-3FBC73CA2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#</a:t>
            </a:r>
            <a:r>
              <a:rPr lang="en-IN" dirty="0" err="1"/>
              <a:t>PoweringJobs</a:t>
            </a:r>
            <a:endParaRPr lang="en-IN" dirty="0"/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9B352C0-C895-4DA7-B322-183A76F78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8627" y="6417958"/>
            <a:ext cx="773373" cy="365125"/>
          </a:xfrm>
          <a:prstGeom prst="rect">
            <a:avLst/>
          </a:prstGeom>
        </p:spPr>
        <p:txBody>
          <a:bodyPr/>
          <a:lstStyle/>
          <a:p>
            <a:fld id="{454FB0FA-1F4E-0144-8AFC-60E32D3AB949}" type="slidenum">
              <a:rPr lang="en-US" smtClean="0"/>
              <a:pPr/>
              <a:t>4</a:t>
            </a:fld>
            <a:r>
              <a:rPr lang="en-US" dirty="0"/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3712942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Scope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5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A3F9375-5EAC-D44A-891C-470BC4EDE5E3}"/>
              </a:ext>
            </a:extLst>
          </p:cNvPr>
          <p:cNvSpPr txBox="1"/>
          <p:nvPr/>
        </p:nvSpPr>
        <p:spPr>
          <a:xfrm>
            <a:off x="511870" y="734342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TECHNOLOGY</a:t>
            </a:r>
            <a:endParaRPr lang="en-US" sz="20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A1338575-422C-2E4A-8F71-8A2C46354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71" y="1134452"/>
            <a:ext cx="5584130" cy="181449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F248921-8F0E-AD42-93DC-A77B7F41A237}"/>
              </a:ext>
            </a:extLst>
          </p:cNvPr>
          <p:cNvSpPr txBox="1"/>
          <p:nvPr/>
        </p:nvSpPr>
        <p:spPr>
          <a:xfrm>
            <a:off x="498078" y="3491093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JOB TYPE</a:t>
            </a:r>
            <a:endParaRPr lang="en-US" sz="20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AE018BAD-0A7F-904A-ACAB-6E52DD31C4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078" y="3854861"/>
            <a:ext cx="9727195" cy="194918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0AD6A502-1FA3-BC4B-9C6F-EA2831BB341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00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Sample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6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F248921-8F0E-AD42-93DC-A77B7F41A237}"/>
              </a:ext>
            </a:extLst>
          </p:cNvPr>
          <p:cNvSpPr txBox="1"/>
          <p:nvPr/>
        </p:nvSpPr>
        <p:spPr>
          <a:xfrm>
            <a:off x="395707" y="930867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RESPONDENTS</a:t>
            </a: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9FC9CF-37B5-5244-B7A5-64F2C796231A}"/>
              </a:ext>
            </a:extLst>
          </p:cNvPr>
          <p:cNvSpPr txBox="1"/>
          <p:nvPr/>
        </p:nvSpPr>
        <p:spPr>
          <a:xfrm>
            <a:off x="395708" y="1330977"/>
            <a:ext cx="44048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There were 130+ survey respondents from the following sectors: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End-user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product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providers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Project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developers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installers</a:t>
            </a:r>
            <a:endParaRPr lang="fr-FR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Mini-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grid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operators</a:t>
            </a:r>
            <a:endParaRPr lang="fr-FR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Manufacturing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upstream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supply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chain</a:t>
            </a:r>
            <a:endParaRPr lang="fr-FR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Sector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service providers</a:t>
            </a:r>
          </a:p>
          <a:p>
            <a:endParaRPr lang="fr-FR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885383E0-A6CF-2847-A40D-B1F2E736FD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42A52CA-D107-AE4F-A1CE-8AFFCD037A1D}"/>
              </a:ext>
            </a:extLst>
          </p:cNvPr>
          <p:cNvSpPr txBox="1"/>
          <p:nvPr/>
        </p:nvSpPr>
        <p:spPr>
          <a:xfrm>
            <a:off x="395707" y="3826467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DISTRIBUTION</a:t>
            </a:r>
            <a:endParaRPr lang="en-US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51361A2-D687-1B4E-A9F0-AF0756D1C6AC}"/>
              </a:ext>
            </a:extLst>
          </p:cNvPr>
          <p:cNvSpPr txBox="1"/>
          <p:nvPr/>
        </p:nvSpPr>
        <p:spPr>
          <a:xfrm>
            <a:off x="395707" y="4226577"/>
            <a:ext cx="105008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India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81%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jobs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created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by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companies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top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quartile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by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number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full-time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equivalent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jobs;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Kenya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80%;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Nigeria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64%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India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Kenya,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market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is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led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by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few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large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players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where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Nigeria,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job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creation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is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more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evenly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contributed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by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different</a:t>
            </a:r>
            <a:r>
              <a:rPr lang="zh-TW" alt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zh-TW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actors</a:t>
            </a:r>
            <a:endParaRPr lang="fr-FR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D31AF2D4-E5CE-EC41-B70C-301D4DC9E0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298619"/>
            <a:ext cx="7140218" cy="276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52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Output Metrics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7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F248921-8F0E-AD42-93DC-A77B7F41A237}"/>
              </a:ext>
            </a:extLst>
          </p:cNvPr>
          <p:cNvSpPr txBox="1"/>
          <p:nvPr/>
        </p:nvSpPr>
        <p:spPr>
          <a:xfrm>
            <a:off x="395707" y="930867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JOBS ESTIMATES AND PROJECTIONS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9E63840-C8E7-7041-BA87-06FEEAD204A4}"/>
              </a:ext>
            </a:extLst>
          </p:cNvPr>
          <p:cNvSpPr txBox="1"/>
          <p:nvPr/>
        </p:nvSpPr>
        <p:spPr>
          <a:xfrm>
            <a:off x="641684" y="1330977"/>
            <a:ext cx="6914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Full-time equivalent (FTE) direct formal jobs estimate and projection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Direct informal jobs estimate and projection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Productive use jobs estimate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8A03B6B4-48C1-AC46-BAFE-218638B5BAD4}"/>
              </a:ext>
            </a:extLst>
          </p:cNvPr>
          <p:cNvSpPr txBox="1"/>
          <p:nvPr/>
        </p:nvSpPr>
        <p:spPr>
          <a:xfrm>
            <a:off x="395707" y="2741798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WORKFORCE CHARACTERISTICS</a:t>
            </a:r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EBD1CCE-A3F8-4747-83F9-A509BC3375A2}"/>
              </a:ext>
            </a:extLst>
          </p:cNvPr>
          <p:cNvSpPr txBox="1"/>
          <p:nvPr/>
        </p:nvSpPr>
        <p:spPr>
          <a:xfrm>
            <a:off x="641684" y="3141908"/>
            <a:ext cx="6914148" cy="1754326"/>
          </a:xfrm>
          <a:prstGeom prst="rect">
            <a:avLst/>
          </a:prstGeom>
          <a:noFill/>
        </p:spPr>
        <p:txBody>
          <a:bodyPr wrap="square" numCol="2" spcCol="7200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Gender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Youth participation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Job function breakdown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Recruitment challenges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Wage and compensation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Level of engagement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33888AC-587B-874B-9F5E-3F508D21367D}"/>
              </a:ext>
            </a:extLst>
          </p:cNvPr>
          <p:cNvSpPr txBox="1"/>
          <p:nvPr/>
        </p:nvSpPr>
        <p:spPr>
          <a:xfrm>
            <a:off x="395707" y="4496124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RECOMMENDATIONS</a:t>
            </a:r>
            <a:endParaRPr lang="en-US" sz="2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904026B-950C-BD4E-82DD-7A2A8C3C7F66}"/>
              </a:ext>
            </a:extLst>
          </p:cNvPr>
          <p:cNvSpPr txBox="1"/>
          <p:nvPr/>
        </p:nvSpPr>
        <p:spPr>
          <a:xfrm>
            <a:off x="641684" y="4896234"/>
            <a:ext cx="6914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Key recommendations for DRE on local capacity building, gender inclusion, and youth employment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B8CDFAD8-7F48-2A4D-9A1C-459CF9D08D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26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749759-19BA-498A-9FF7-714A6692A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JOBS ESTIMATES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1BD2B47-14DD-477B-877F-3FBC73CA2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#</a:t>
            </a:r>
            <a:r>
              <a:rPr lang="en-IN" dirty="0" err="1"/>
              <a:t>PoweringJobs</a:t>
            </a:r>
            <a:endParaRPr lang="en-IN" dirty="0"/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9B352C0-C895-4DA7-B322-183A76F78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8627" y="6417958"/>
            <a:ext cx="773373" cy="365125"/>
          </a:xfrm>
          <a:prstGeom prst="rect">
            <a:avLst/>
          </a:prstGeom>
        </p:spPr>
        <p:txBody>
          <a:bodyPr/>
          <a:lstStyle/>
          <a:p>
            <a:fld id="{454FB0FA-1F4E-0144-8AFC-60E32D3AB949}" type="slidenum">
              <a:rPr lang="en-US" smtClean="0"/>
              <a:pPr/>
              <a:t>8</a:t>
            </a:fld>
            <a:r>
              <a:rPr lang="en-US" dirty="0"/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90901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Jobs Estimates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9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F248921-8F0E-AD42-93DC-A77B7F41A237}"/>
              </a:ext>
            </a:extLst>
          </p:cNvPr>
          <p:cNvSpPr txBox="1"/>
          <p:nvPr/>
        </p:nvSpPr>
        <p:spPr>
          <a:xfrm>
            <a:off x="395707" y="930867"/>
            <a:ext cx="821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2017-2018</a:t>
            </a: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9FC9CF-37B5-5244-B7A5-64F2C796231A}"/>
              </a:ext>
            </a:extLst>
          </p:cNvPr>
          <p:cNvSpPr txBox="1"/>
          <p:nvPr/>
        </p:nvSpPr>
        <p:spPr>
          <a:xfrm>
            <a:off x="395707" y="1330977"/>
            <a:ext cx="10500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scale of DRE direct formal workforce is already on the order of traditional power sector or utility-scale  solar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addition to direct formal jobs, the DRE sector employs 2x–5x more people through indirect jobs and productive use jobs</a:t>
            </a:r>
            <a:endParaRPr lang="fr-FR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D70AC31A-71F0-0943-8EE3-DDEE12460A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197"/>
          <a:stretch/>
        </p:blipFill>
        <p:spPr>
          <a:xfrm>
            <a:off x="10784792" y="31304"/>
            <a:ext cx="1267670" cy="795558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44E253D8-518C-124E-B594-E1A44FEAC6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4333609"/>
              </p:ext>
            </p:extLst>
          </p:nvPr>
        </p:nvGraphicFramePr>
        <p:xfrm>
          <a:off x="1143000" y="2531306"/>
          <a:ext cx="8521700" cy="360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109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EEW - PPT Template 28Mar18">
  <a:themeElements>
    <a:clrScheme name="CEEW">
      <a:dk1>
        <a:sysClr val="windowText" lastClr="000000"/>
      </a:dk1>
      <a:lt1>
        <a:sysClr val="window" lastClr="FFFFFF"/>
      </a:lt1>
      <a:dk2>
        <a:srgbClr val="777877"/>
      </a:dk2>
      <a:lt2>
        <a:srgbClr val="FFFFFE"/>
      </a:lt2>
      <a:accent1>
        <a:srgbClr val="009ED8"/>
      </a:accent1>
      <a:accent2>
        <a:srgbClr val="F16223"/>
      </a:accent2>
      <a:accent3>
        <a:srgbClr val="86BB3F"/>
      </a:accent3>
      <a:accent4>
        <a:srgbClr val="929497"/>
      </a:accent4>
      <a:accent5>
        <a:srgbClr val="FFFFFE"/>
      </a:accent5>
      <a:accent6>
        <a:srgbClr val="FFFFFE"/>
      </a:accent6>
      <a:hlink>
        <a:srgbClr val="0D81B9"/>
      </a:hlink>
      <a:folHlink>
        <a:srgbClr val="0D81B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19098</TotalTime>
  <Words>1010</Words>
  <Application>Microsoft Macintosh PowerPoint</Application>
  <PresentationFormat>Widescreen</PresentationFormat>
  <Paragraphs>126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Source Sans Pro</vt:lpstr>
      <vt:lpstr>新細明體</vt:lpstr>
      <vt:lpstr>Arial</vt:lpstr>
      <vt:lpstr>CEEW - PPT Template 28Mar18</vt:lpstr>
      <vt:lpstr>#PoweringJobs A Global Campaign to Build  an Energy Access Workforce </vt:lpstr>
      <vt:lpstr>Putting Energy Access to Work</vt:lpstr>
      <vt:lpstr>#PoweringJobs: Campaign Overview</vt:lpstr>
      <vt:lpstr>Research Scope</vt:lpstr>
      <vt:lpstr>Research Scope</vt:lpstr>
      <vt:lpstr>Sample</vt:lpstr>
      <vt:lpstr>Key Output Metrics</vt:lpstr>
      <vt:lpstr>JOBS ESTIMATES</vt:lpstr>
      <vt:lpstr>Jobs Estimates</vt:lpstr>
      <vt:lpstr>Job Functions Breakdown</vt:lpstr>
      <vt:lpstr>Job Permanence</vt:lpstr>
      <vt:lpstr>Women and Youth</vt:lpstr>
      <vt:lpstr>JOBS PROJECTIONS</vt:lpstr>
      <vt:lpstr>Jobs Projections</vt:lpstr>
      <vt:lpstr>Jobs Projections By Technology</vt:lpstr>
      <vt:lpstr>Job Projections</vt:lpstr>
      <vt:lpstr>Conclusions</vt:lpstr>
      <vt:lpstr>PowerPoint Presentation</vt:lpstr>
    </vt:vector>
  </TitlesOfParts>
  <Company>WRI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Dugan</dc:creator>
  <cp:lastModifiedBy>Selna Saji</cp:lastModifiedBy>
  <cp:revision>175</cp:revision>
  <dcterms:created xsi:type="dcterms:W3CDTF">2013-11-11T19:58:28Z</dcterms:created>
  <dcterms:modified xsi:type="dcterms:W3CDTF">2019-07-17T18:27:58Z</dcterms:modified>
</cp:coreProperties>
</file>